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97" r:id="rId6"/>
    <p:sldId id="262" r:id="rId7"/>
    <p:sldId id="263" r:id="rId8"/>
    <p:sldId id="265" r:id="rId9"/>
    <p:sldId id="298" r:id="rId10"/>
    <p:sldId id="268" r:id="rId11"/>
    <p:sldId id="270" r:id="rId12"/>
    <p:sldId id="273" r:id="rId13"/>
    <p:sldId id="300" r:id="rId14"/>
    <p:sldId id="301" r:id="rId15"/>
    <p:sldId id="302" r:id="rId16"/>
    <p:sldId id="277" r:id="rId17"/>
    <p:sldId id="279" r:id="rId18"/>
    <p:sldId id="280" r:id="rId19"/>
    <p:sldId id="303" r:id="rId20"/>
    <p:sldId id="283" r:id="rId21"/>
    <p:sldId id="304" r:id="rId22"/>
    <p:sldId id="305" r:id="rId23"/>
    <p:sldId id="306" r:id="rId24"/>
    <p:sldId id="285" r:id="rId25"/>
    <p:sldId id="286" r:id="rId26"/>
    <p:sldId id="288" r:id="rId27"/>
    <p:sldId id="293" r:id="rId28"/>
    <p:sldId id="295" r:id="rId29"/>
    <p:sldId id="307" r:id="rId30"/>
    <p:sldId id="29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00"/>
    <a:srgbClr val="0000FF"/>
    <a:srgbClr val="CCFFCC"/>
    <a:srgbClr val="000099"/>
    <a:srgbClr val="366092"/>
    <a:srgbClr val="008080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41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18" Type="http://schemas.openxmlformats.org/officeDocument/2006/relationships/image" Target="../media/image66.wmf"/><Relationship Id="rId3" Type="http://schemas.openxmlformats.org/officeDocument/2006/relationships/image" Target="../media/image51.wmf"/><Relationship Id="rId21" Type="http://schemas.openxmlformats.org/officeDocument/2006/relationships/image" Target="../media/image69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17" Type="http://schemas.openxmlformats.org/officeDocument/2006/relationships/image" Target="../media/image65.wmf"/><Relationship Id="rId2" Type="http://schemas.openxmlformats.org/officeDocument/2006/relationships/image" Target="../media/image50.wmf"/><Relationship Id="rId16" Type="http://schemas.openxmlformats.org/officeDocument/2006/relationships/image" Target="../media/image64.wmf"/><Relationship Id="rId20" Type="http://schemas.openxmlformats.org/officeDocument/2006/relationships/image" Target="../media/image68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5" Type="http://schemas.openxmlformats.org/officeDocument/2006/relationships/image" Target="../media/image63.wmf"/><Relationship Id="rId10" Type="http://schemas.openxmlformats.org/officeDocument/2006/relationships/image" Target="../media/image58.wmf"/><Relationship Id="rId19" Type="http://schemas.openxmlformats.org/officeDocument/2006/relationships/image" Target="../media/image67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73CF-09D7-4052-A646-9CEA07203C14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B726-89BE-47BA-84FE-5B5C1DBE1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8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3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7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4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7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9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6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2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27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7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7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28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8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8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6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6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6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02C0-5A77-43D5-896C-1FE6C881D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9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</a:t>
            </a:r>
            <a:r>
              <a:rPr lang="en-US" baseline="-25000" dirty="0">
                <a:solidFill>
                  <a:srgbClr val="2D7D9F"/>
                </a:solidFill>
              </a:rPr>
              <a:t>Hawkes Learning </a:t>
            </a:r>
            <a:r>
              <a:rPr lang="en-US" baseline="-25000" dirty="0" smtClean="0">
                <a:solidFill>
                  <a:srgbClr val="2D7D9F"/>
                </a:solidFill>
              </a:rPr>
              <a:t>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</a:t>
            </a:r>
            <a:r>
              <a:rPr lang="en-US" baseline="-25000" dirty="0">
                <a:solidFill>
                  <a:srgbClr val="2D7D9F"/>
                </a:solidFill>
              </a:rPr>
              <a:t>Hawkes Learning </a:t>
            </a:r>
            <a:r>
              <a:rPr lang="en-US" baseline="-25000" dirty="0" smtClean="0">
                <a:solidFill>
                  <a:srgbClr val="2D7D9F"/>
                </a:solidFill>
              </a:rPr>
              <a:t>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49.bin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9" Type="http://schemas.openxmlformats.org/officeDocument/2006/relationships/image" Target="../media/image66.wmf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66.bin"/><Relationship Id="rId42" Type="http://schemas.openxmlformats.org/officeDocument/2006/relationships/oleObject" Target="../embeddings/oleObject70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61.bin"/><Relationship Id="rId32" Type="http://schemas.openxmlformats.org/officeDocument/2006/relationships/oleObject" Target="../embeddings/oleObject65.bin"/><Relationship Id="rId37" Type="http://schemas.openxmlformats.org/officeDocument/2006/relationships/image" Target="../media/image65.wmf"/><Relationship Id="rId40" Type="http://schemas.openxmlformats.org/officeDocument/2006/relationships/oleObject" Target="../embeddings/oleObject69.bin"/><Relationship Id="rId45" Type="http://schemas.openxmlformats.org/officeDocument/2006/relationships/image" Target="../media/image69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63.bin"/><Relationship Id="rId36" Type="http://schemas.openxmlformats.org/officeDocument/2006/relationships/oleObject" Target="../embeddings/oleObject67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56.wmf"/><Relationship Id="rId31" Type="http://schemas.openxmlformats.org/officeDocument/2006/relationships/image" Target="../media/image62.wmf"/><Relationship Id="rId44" Type="http://schemas.openxmlformats.org/officeDocument/2006/relationships/oleObject" Target="../embeddings/oleObject71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64.wmf"/><Relationship Id="rId43" Type="http://schemas.openxmlformats.org/officeDocument/2006/relationships/image" Target="../media/image68.wmf"/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33" Type="http://schemas.openxmlformats.org/officeDocument/2006/relationships/image" Target="../media/image63.wmf"/><Relationship Id="rId38" Type="http://schemas.openxmlformats.org/officeDocument/2006/relationships/oleObject" Target="../embeddings/oleObject68.bin"/><Relationship Id="rId20" Type="http://schemas.openxmlformats.org/officeDocument/2006/relationships/oleObject" Target="../embeddings/oleObject59.bin"/><Relationship Id="rId41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9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1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0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28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3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39.bin"/><Relationship Id="rId26" Type="http://schemas.openxmlformats.org/officeDocument/2006/relationships/oleObject" Target="../embeddings/oleObject143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38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36.wmf"/><Relationship Id="rId25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42.bin"/><Relationship Id="rId5" Type="http://schemas.openxmlformats.org/officeDocument/2006/relationships/image" Target="../media/image130.wmf"/><Relationship Id="rId15" Type="http://schemas.openxmlformats.org/officeDocument/2006/relationships/image" Target="../media/image135.wmf"/><Relationship Id="rId23" Type="http://schemas.openxmlformats.org/officeDocument/2006/relationships/image" Target="../media/image139.wmf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137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Relationship Id="rId27" Type="http://schemas.openxmlformats.org/officeDocument/2006/relationships/image" Target="../media/image14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Section 5.5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 smtClean="0">
                <a:solidFill>
                  <a:srgbClr val="1F497D"/>
                </a:solidFill>
              </a:rPr>
              <a:t>Decimals, Fractions, and Scientific Notation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Change      to a </a:t>
            </a:r>
            <a:r>
              <a:rPr lang="en-US" i="0" dirty="0" smtClean="0">
                <a:solidFill>
                  <a:srgbClr val="366092"/>
                </a:solidFill>
              </a:rPr>
              <a:t>decimal</a:t>
            </a:r>
            <a:r>
              <a:rPr lang="en-US" i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i="0" dirty="0" smtClean="0">
                <a:solidFill>
                  <a:schemeClr val="tx1"/>
                </a:solidFill>
              </a:rPr>
              <a:t>Solution</a:t>
            </a:r>
          </a:p>
          <a:p>
            <a:pPr marL="457200" indent="-45720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None/>
            </a:pPr>
            <a:endParaRPr lang="en-US" b="1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None/>
            </a:pPr>
            <a:endParaRPr lang="en-US" b="1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We write</a:t>
            </a:r>
            <a:endParaRPr lang="en-US" b="1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r>
              <a:rPr lang="en-US" i="0" dirty="0" smtClean="0">
                <a:solidFill>
                  <a:srgbClr val="006666"/>
                </a:solidFill>
              </a:rPr>
              <a:t>         </a:t>
            </a: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rgbClr val="006666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7344" y="1164608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253800" imgH="838080" progId="Equation.DSMT4">
                  <p:embed/>
                </p:oleObj>
              </mc:Choice>
              <mc:Fallback>
                <p:oleObj name="Equation" r:id="rId4" imgW="253800" imgH="838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44" y="1164608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038600" y="1799772"/>
            <a:ext cx="3317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The 3 will repeat without end.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45499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Continuing to divide will give a remainder of 1 each time.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49400" y="5119914"/>
          <a:ext cx="165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6" imgW="1650960" imgH="838080" progId="Equation.DSMT4">
                  <p:embed/>
                </p:oleObj>
              </mc:Choice>
              <mc:Fallback>
                <p:oleObj name="Equation" r:id="rId6" imgW="16509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119914"/>
                        <a:ext cx="165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038600" y="5311914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The ellipsis (. . . ) means “and so on” or that the digits continue without stopping.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590800" y="1807732"/>
          <a:ext cx="1155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8" imgW="1155600" imgH="901440" progId="Equation.DSMT4">
                  <p:embed/>
                </p:oleObj>
              </mc:Choice>
              <mc:Fallback>
                <p:oleObj name="Equation" r:id="rId8" imgW="115560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07732"/>
                        <a:ext cx="1155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164114" y="2628820"/>
          <a:ext cx="20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114" y="2628820"/>
                        <a:ext cx="203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184072" y="3078416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2" imgW="368280" imgH="291960" progId="Equation.DSMT4">
                  <p:embed/>
                </p:oleObj>
              </mc:Choice>
              <mc:Fallback>
                <p:oleObj name="Equation" r:id="rId12" imgW="368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072" y="3078416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3378200" y="3413712"/>
          <a:ext cx="20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3413712"/>
                        <a:ext cx="203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657600" y="46482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6" imgW="190440" imgH="279360" progId="Equation.DSMT4">
                  <p:embed/>
                </p:oleObj>
              </mc:Choice>
              <mc:Fallback>
                <p:oleObj name="Equation" r:id="rId16" imgW="19044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6482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2862942" y="1848676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8" imgW="469800" imgH="291960" progId="Equation.DSMT4">
                  <p:embed/>
                </p:oleObj>
              </mc:Choice>
              <mc:Fallback>
                <p:oleObj name="Equation" r:id="rId18" imgW="46980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942" y="1848676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3330869" y="1848676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20" imgW="190440" imgH="291960" progId="Equation.DSMT4">
                  <p:embed/>
                </p:oleObj>
              </mc:Choice>
              <mc:Fallback>
                <p:oleObj name="Equation" r:id="rId20" imgW="19044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869" y="1848676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3509841" y="1848676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22" imgW="190440" imgH="291960" progId="Equation.DSMT4">
                  <p:embed/>
                </p:oleObj>
              </mc:Choice>
              <mc:Fallback>
                <p:oleObj name="Equation" r:id="rId22" imgW="19044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41" y="1848676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3413125" y="3863308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23" imgW="368280" imgH="291960" progId="Equation.DSMT4">
                  <p:embed/>
                </p:oleObj>
              </mc:Choice>
              <mc:Fallback>
                <p:oleObj name="Equation" r:id="rId23" imgW="36828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3863308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3606800" y="4198604"/>
          <a:ext cx="20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24" imgW="203040" imgH="406080" progId="Equation.DSMT4">
                  <p:embed/>
                </p:oleObj>
              </mc:Choice>
              <mc:Fallback>
                <p:oleObj name="Equation" r:id="rId24" imgW="203040" imgH="406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198604"/>
                        <a:ext cx="203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None/>
            </a:pPr>
            <a:r>
              <a:rPr lang="en-US" sz="2600" i="0" dirty="0" smtClean="0">
                <a:solidFill>
                  <a:schemeClr val="tx1"/>
                </a:solidFill>
              </a:rPr>
              <a:t>Change      to a decimal.</a:t>
            </a:r>
          </a:p>
          <a:p>
            <a:pPr marL="457200" indent="-457200" eaLnBrk="1" hangingPunct="1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Solution</a:t>
            </a:r>
            <a:endParaRPr lang="en-US" sz="2600" b="1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sz="2600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sz="2600" i="0" dirty="0" smtClean="0">
              <a:solidFill>
                <a:srgbClr val="006666"/>
              </a:solidFill>
            </a:endParaRPr>
          </a:p>
          <a:p>
            <a:pPr marL="457200" indent="-457200" eaLnBrk="1" hangingPunct="1">
              <a:buNone/>
            </a:pPr>
            <a:r>
              <a:rPr lang="en-US" sz="2600" i="0" dirty="0" smtClean="0">
                <a:solidFill>
                  <a:srgbClr val="006666"/>
                </a:solidFill>
              </a:rPr>
              <a:t>         </a:t>
            </a:r>
          </a:p>
          <a:p>
            <a:pPr marL="457200" indent="-457200" eaLnBrk="1" hangingPunct="1">
              <a:buNone/>
            </a:pPr>
            <a:endParaRPr lang="en-US" sz="2600" i="0" dirty="0" smtClean="0">
              <a:solidFill>
                <a:srgbClr val="006666"/>
              </a:solidFill>
            </a:endParaRPr>
          </a:p>
          <a:p>
            <a:pPr marL="457200" indent="-457200" eaLnBrk="1" hangingPunct="1">
              <a:buNone/>
            </a:pPr>
            <a:endParaRPr lang="en-US" sz="2600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8669" y="1196975"/>
          <a:ext cx="241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241200" imgH="774360" progId="Equation.DSMT4">
                  <p:embed/>
                </p:oleObj>
              </mc:Choice>
              <mc:Fallback>
                <p:oleObj name="Equation" r:id="rId4" imgW="24120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669" y="1196975"/>
                        <a:ext cx="2413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715000" y="10668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The six digits will repeat in the same pattern without end.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51300" y="1056167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1587240" imgH="838080" progId="Equation.DSMT4">
                  <p:embed/>
                </p:oleObj>
              </mc:Choice>
              <mc:Fallback>
                <p:oleObj name="Equation" r:id="rId6" imgW="15872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056167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4376964" y="1786268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8" imgW="406080" imgH="380880" progId="Equation.DSMT4">
                  <p:embed/>
                </p:oleObj>
              </mc:Choice>
              <mc:Fallback>
                <p:oleObj name="Equation" r:id="rId8" imgW="4060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964" y="1786268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4612116" y="2190267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10" imgW="355320" imgH="279360" progId="Equation.DSMT4">
                  <p:embed/>
                </p:oleObj>
              </mc:Choice>
              <mc:Fallback>
                <p:oleObj name="Equation" r:id="rId10" imgW="35532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116" y="2190267"/>
                        <a:ext cx="35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612116" y="2492666"/>
          <a:ext cx="35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2" imgW="355320" imgH="368280" progId="Equation.DSMT4">
                  <p:embed/>
                </p:oleObj>
              </mc:Choice>
              <mc:Fallback>
                <p:oleObj name="Equation" r:id="rId12" imgW="35532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116" y="2492666"/>
                        <a:ext cx="35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4737100" y="2883965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4" imgW="355320" imgH="279360" progId="Equation.DSMT4">
                  <p:embed/>
                </p:oleObj>
              </mc:Choice>
              <mc:Fallback>
                <p:oleObj name="Equation" r:id="rId14" imgW="35532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883965"/>
                        <a:ext cx="35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4737100" y="318636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16" imgW="368280" imgH="380880" progId="Equation.DSMT4">
                  <p:embed/>
                </p:oleObj>
              </mc:Choice>
              <mc:Fallback>
                <p:oleObj name="Equation" r:id="rId16" imgW="3682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18636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889500" y="3590363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8" imgW="368280" imgH="279360" progId="Equation.DSMT4">
                  <p:embed/>
                </p:oleObj>
              </mc:Choice>
              <mc:Fallback>
                <p:oleObj name="Equation" r:id="rId18" imgW="36828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590363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889500" y="3892762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20" imgW="355320" imgH="380880" progId="Equation.DSMT4">
                  <p:embed/>
                </p:oleObj>
              </mc:Choice>
              <mc:Fallback>
                <p:oleObj name="Equation" r:id="rId20" imgW="355320" imgH="380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892762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5065713" y="4296761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22" imgW="368280" imgH="279360" progId="Equation.DSMT4">
                  <p:embed/>
                </p:oleObj>
              </mc:Choice>
              <mc:Fallback>
                <p:oleObj name="Equation" r:id="rId22" imgW="36828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4296761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5065713" y="4599160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24" imgW="368280" imgH="380880" progId="Equation.DSMT4">
                  <p:embed/>
                </p:oleObj>
              </mc:Choice>
              <mc:Fallback>
                <p:oleObj name="Equation" r:id="rId24" imgW="36828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4599160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251450" y="5003159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26" imgW="355320" imgH="279360" progId="Equation.DSMT4">
                  <p:embed/>
                </p:oleObj>
              </mc:Choice>
              <mc:Fallback>
                <p:oleObj name="Equation" r:id="rId26" imgW="355320" imgH="2793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5003159"/>
                        <a:ext cx="35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5416550" y="5305558"/>
          <a:ext cx="19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28" imgW="190440" imgH="368280" progId="Equation.DSMT4">
                  <p:embed/>
                </p:oleObj>
              </mc:Choice>
              <mc:Fallback>
                <p:oleObj name="Equation" r:id="rId28" imgW="190440" imgH="3682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5305558"/>
                        <a:ext cx="19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5372100" y="5711370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30" imgW="253800" imgH="380880" progId="Equation.DSMT4">
                  <p:embed/>
                </p:oleObj>
              </mc:Choice>
              <mc:Fallback>
                <p:oleObj name="Equation" r:id="rId30" imgW="253800" imgH="380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5711370"/>
                        <a:ext cx="25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4306847" y="10668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32" imgW="457200" imgH="279360" progId="Equation.DSMT4">
                  <p:embed/>
                </p:oleObj>
              </mc:Choice>
              <mc:Fallback>
                <p:oleObj name="Equation" r:id="rId32" imgW="457200" imgH="2793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47" y="1066800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4748807" y="1066800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4" imgW="190440" imgH="266400" progId="Equation.DSMT4">
                  <p:embed/>
                </p:oleObj>
              </mc:Choice>
              <mc:Fallback>
                <p:oleObj name="Equation" r:id="rId34" imgW="190440" imgH="2664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807" y="1066800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4924067" y="10668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36" imgW="190440" imgH="279360" progId="Equation.DSMT4">
                  <p:embed/>
                </p:oleObj>
              </mc:Choice>
              <mc:Fallback>
                <p:oleObj name="Equation" r:id="rId36" imgW="190440" imgH="2793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067" y="10668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5099327" y="10668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38" imgW="190440" imgH="279360" progId="Equation.DSMT4">
                  <p:embed/>
                </p:oleObj>
              </mc:Choice>
              <mc:Fallback>
                <p:oleObj name="Equation" r:id="rId38" imgW="190440" imgH="2793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327" y="10668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5274587" y="1066800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40" imgW="190440" imgH="266400" progId="Equation.DSMT4">
                  <p:embed/>
                </p:oleObj>
              </mc:Choice>
              <mc:Fallback>
                <p:oleObj name="Equation" r:id="rId40" imgW="190440" imgH="2664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587" y="1066800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5449847" y="1066800"/>
          <a:ext cx="17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42" imgW="177480" imgH="266400" progId="Equation.DSMT4">
                  <p:embed/>
                </p:oleObj>
              </mc:Choice>
              <mc:Fallback>
                <p:oleObj name="Equation" r:id="rId42" imgW="177480" imgH="2664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47" y="1066800"/>
                        <a:ext cx="17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613400" y="47244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</a:rPr>
              <a:t>The remainders will repeat in sequence: 3, 2, 6, 4, 5, 1, 3, and so on. Therefore, the digits in the quotient will also repeat.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530352" y="5168900"/>
          <a:ext cx="4025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44" imgW="4025880" imgH="774360" progId="Equation.DSMT4">
                  <p:embed/>
                </p:oleObj>
              </mc:Choice>
              <mc:Fallback>
                <p:oleObj name="Equation" r:id="rId44" imgW="4025880" imgH="7743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68900"/>
                        <a:ext cx="40259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57200" y="4724400"/>
            <a:ext cx="19647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600" dirty="0" smtClean="0"/>
              <a:t>We can write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Find the sum		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r>
              <a:rPr lang="en-US" b="1" dirty="0" smtClean="0"/>
              <a:t>a.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in decimal form</a:t>
            </a:r>
            <a:r>
              <a:rPr lang="en-US" dirty="0" smtClean="0"/>
              <a:t> and</a:t>
            </a:r>
          </a:p>
          <a:p>
            <a:pPr>
              <a:tabLst>
                <a:tab pos="463550" algn="l"/>
              </a:tabLst>
            </a:pPr>
            <a:r>
              <a:rPr lang="en-US" b="1" dirty="0" smtClean="0"/>
              <a:t>b.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in fraction form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Solutions</a:t>
            </a:r>
          </a:p>
          <a:p>
            <a:pPr>
              <a:tabLst>
                <a:tab pos="463550" algn="l"/>
              </a:tabLst>
            </a:pPr>
            <a:r>
              <a:rPr lang="en-US" b="1" dirty="0" smtClean="0"/>
              <a:t>a.</a:t>
            </a:r>
            <a:r>
              <a:rPr lang="en-US" dirty="0" smtClean="0"/>
              <a:t>	Change each fraction to decimal form and then add. 	In this example, each fraction has a terminating 	decimal form.</a:t>
            </a:r>
            <a:endParaRPr lang="en-US" i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80536" y="1143866"/>
          <a:ext cx="229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2298600" imgH="838080" progId="Equation.DSMT4">
                  <p:embed/>
                </p:oleObj>
              </mc:Choice>
              <mc:Fallback>
                <p:oleObj name="Equation" r:id="rId4" imgW="2298600" imgH="838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536" y="1143866"/>
                        <a:ext cx="2298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6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None/>
            </a:pPr>
            <a:endParaRPr lang="en-US" i="0" dirty="0" smtClean="0"/>
          </a:p>
          <a:p>
            <a:pPr marL="457200" indent="-457200" eaLnBrk="1" hangingPunct="1">
              <a:buNone/>
            </a:pPr>
            <a:endParaRPr lang="en-US" i="0" dirty="0" smtClean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368800" y="1553028"/>
          <a:ext cx="88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Equation" r:id="rId4" imgW="888840" imgH="622080" progId="Equation.DSMT4">
                  <p:embed/>
                </p:oleObj>
              </mc:Choice>
              <mc:Fallback>
                <p:oleObj name="Equation" r:id="rId4" imgW="88884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553028"/>
                        <a:ext cx="88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43400" y="3067710"/>
          <a:ext cx="90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Equation" r:id="rId6" imgW="901440" imgH="622080" progId="Equation.DSMT4">
                  <p:embed/>
                </p:oleObj>
              </mc:Choice>
              <mc:Fallback>
                <p:oleObj name="Equation" r:id="rId6" imgW="90144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67710"/>
                        <a:ext cx="90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1558925" y="1379538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Equation" r:id="rId8" imgW="1752480" imgH="838080" progId="Equation.DSMT4">
                  <p:embed/>
                </p:oleObj>
              </mc:Choice>
              <mc:Fallback>
                <p:oleObj name="Equation" r:id="rId8" imgW="17524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1379538"/>
                        <a:ext cx="175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1545608" y="2451100"/>
          <a:ext cx="161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Equation" r:id="rId10" imgW="1612800" imgH="291960" progId="Equation.DSMT4">
                  <p:embed/>
                </p:oleObj>
              </mc:Choice>
              <mc:Fallback>
                <p:oleObj name="Equation" r:id="rId10" imgW="16128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608" y="2451100"/>
                        <a:ext cx="1612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1046163" y="2937328"/>
          <a:ext cx="210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Equation" r:id="rId12" imgW="2108160" imgH="901440" progId="Equation.DSMT4">
                  <p:embed/>
                </p:oleObj>
              </mc:Choice>
              <mc:Fallback>
                <p:oleObj name="Equation" r:id="rId12" imgW="2108160" imgH="901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937328"/>
                        <a:ext cx="210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340592" y="3976914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14" imgW="825480" imgH="291960" progId="Equation.DSMT4">
                  <p:embed/>
                </p:oleObj>
              </mc:Choice>
              <mc:Fallback>
                <p:oleObj name="Equation" r:id="rId14" imgW="8254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592" y="3976914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6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b="1" dirty="0" smtClean="0"/>
              <a:t>b.</a:t>
            </a:r>
            <a:r>
              <a:rPr lang="en-US" dirty="0" smtClean="0"/>
              <a:t>	Change the decimal to a fraction; then find a 	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/>
              <a:t>	common denominator and add.</a:t>
            </a:r>
          </a:p>
          <a:p>
            <a:pPr>
              <a:tabLst>
                <a:tab pos="463550" algn="l"/>
              </a:tabLst>
            </a:pPr>
            <a:endParaRPr lang="en-US" i="0" dirty="0" smtClean="0"/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279525" y="2271713"/>
          <a:ext cx="429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Equation" r:id="rId4" imgW="4292280" imgH="838080" progId="Equation.DSMT4">
                  <p:embed/>
                </p:oleObj>
              </mc:Choice>
              <mc:Fallback>
                <p:oleObj name="Equation" r:id="rId4" imgW="42922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271713"/>
                        <a:ext cx="429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343025" y="3222625"/>
          <a:ext cx="422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Equation" r:id="rId6" imgW="4228920" imgH="838080" progId="Equation.DSMT4">
                  <p:embed/>
                </p:oleObj>
              </mc:Choice>
              <mc:Fallback>
                <p:oleObj name="Equation" r:id="rId6" imgW="4228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22625"/>
                        <a:ext cx="422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860425" y="4141788"/>
          <a:ext cx="471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Equation" r:id="rId8" imgW="4711680" imgH="901440" progId="Equation.DSMT4">
                  <p:embed/>
                </p:oleObj>
              </mc:Choice>
              <mc:Fallback>
                <p:oleObj name="Equation" r:id="rId8" imgW="471168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41788"/>
                        <a:ext cx="4711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4784272" y="5154613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Equation" r:id="rId10" imgW="825480" imgH="838080" progId="Equation.DSMT4">
                  <p:embed/>
                </p:oleObj>
              </mc:Choice>
              <mc:Fallback>
                <p:oleObj name="Equation" r:id="rId10" imgW="8254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272" y="5154613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5653314" y="5167086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Equation" r:id="rId12" imgW="1091880" imgH="838080" progId="Equation.DSMT4">
                  <p:embed/>
                </p:oleObj>
              </mc:Choice>
              <mc:Fallback>
                <p:oleObj name="Equation" r:id="rId12" imgW="10918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314" y="5167086"/>
                        <a:ext cx="109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6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/>
              <a:t>The answers for parts </a:t>
            </a:r>
            <a:r>
              <a:rPr lang="en-US" b="1" dirty="0" smtClean="0"/>
              <a:t>a. </a:t>
            </a:r>
            <a:r>
              <a:rPr lang="en-US" dirty="0" smtClean="0"/>
              <a:t>and </a:t>
            </a:r>
            <a:r>
              <a:rPr lang="en-US" b="1" dirty="0" smtClean="0"/>
              <a:t>b.</a:t>
            </a:r>
            <a:r>
              <a:rPr lang="en-US" dirty="0" smtClean="0"/>
              <a:t> must be equal, and they are:</a:t>
            </a:r>
            <a:endParaRPr lang="en-US" i="0" dirty="0" smtClean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2360304" y="23622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Equation" r:id="rId4" imgW="812520" imgH="838080" progId="Equation.DSMT4">
                  <p:embed/>
                </p:oleObj>
              </mc:Choice>
              <mc:Fallback>
                <p:oleObj name="Equation" r:id="rId4" imgW="812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304" y="23622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200400" y="2362200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Equation" r:id="rId6" imgW="1244520" imgH="838080" progId="Equation.DSMT4">
                  <p:embed/>
                </p:oleObj>
              </mc:Choice>
              <mc:Fallback>
                <p:oleObj name="Equation" r:id="rId6" imgW="12445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62200"/>
                        <a:ext cx="124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474192" y="2645392"/>
          <a:ext cx="118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8" imgW="1180800" imgH="291960" progId="Equation.DSMT4">
                  <p:embed/>
                </p:oleObj>
              </mc:Choice>
              <mc:Fallback>
                <p:oleObj name="Equation" r:id="rId8" imgW="1180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192" y="2645392"/>
                        <a:ext cx="1181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7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i="0" dirty="0" smtClean="0"/>
              <a:t>Find the quotient	                   in decimal form.</a:t>
            </a:r>
          </a:p>
          <a:p>
            <a:pPr marL="457200" indent="-457200"/>
            <a:r>
              <a:rPr lang="en-US" b="1" dirty="0" smtClean="0"/>
              <a:t>Solution</a:t>
            </a:r>
            <a:endParaRPr lang="en-US" i="0" dirty="0" smtClean="0"/>
          </a:p>
          <a:p>
            <a:pPr marL="457200" indent="-457200" eaLnBrk="1" hangingPunct="1">
              <a:spcBef>
                <a:spcPts val="1200"/>
              </a:spcBef>
              <a:buNone/>
            </a:pPr>
            <a:r>
              <a:rPr lang="en-US" i="0" dirty="0" smtClean="0"/>
              <a:t>Since                       we can divide mentally 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37848" y="1129352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1587240" imgH="838080" progId="Equation.DSMT4">
                  <p:embed/>
                </p:oleObj>
              </mc:Choice>
              <mc:Fallback>
                <p:oleObj name="Equation" r:id="rId4" imgW="1587240" imgH="838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848" y="1129352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93825" y="2238375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6" imgW="1701720" imgH="838080" progId="Equation.DSMT4">
                  <p:embed/>
                </p:oleObj>
              </mc:Choice>
              <mc:Fallback>
                <p:oleObj name="Equation" r:id="rId6" imgW="1701720" imgH="838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2238375"/>
                        <a:ext cx="170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1200" y="33528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8" imgW="1587240" imgH="838080" progId="Equation.DSMT4">
                  <p:embed/>
                </p:oleObj>
              </mc:Choice>
              <mc:Fallback>
                <p:oleObj name="Equation" r:id="rId8" imgW="158724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625850" y="3352800"/>
          <a:ext cx="115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10" imgW="1155600" imgH="838080" progId="Equation.DSMT4">
                  <p:embed/>
                </p:oleObj>
              </mc:Choice>
              <mc:Fallback>
                <p:oleObj name="Equation" r:id="rId10" imgW="1155600" imgH="838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352800"/>
                        <a:ext cx="1155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4846638" y="3627438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12" imgW="1574640" imgH="291960" progId="Equation.DSMT4">
                  <p:embed/>
                </p:oleObj>
              </mc:Choice>
              <mc:Fallback>
                <p:oleObj name="Equation" r:id="rId12" imgW="1574640" imgH="291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3627438"/>
                        <a:ext cx="157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16104" y="4689144"/>
            <a:ext cx="2286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01704" y="4724400"/>
            <a:ext cx="2286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8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Find the difference           </a:t>
            </a:r>
          </a:p>
          <a:p>
            <a:pPr marL="457200" indent="-457200" eaLnBrk="1" hangingPunct="1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a.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i="0" dirty="0" smtClean="0">
                <a:solidFill>
                  <a:srgbClr val="0000FF"/>
                </a:solidFill>
              </a:rPr>
              <a:t>in fraction form</a:t>
            </a:r>
            <a:r>
              <a:rPr lang="en-US" i="0" dirty="0" smtClean="0">
                <a:solidFill>
                  <a:schemeClr val="tx1"/>
                </a:solidFill>
              </a:rPr>
              <a:t>, and</a:t>
            </a:r>
          </a:p>
          <a:p>
            <a:pPr marL="457200" indent="-457200"/>
            <a:r>
              <a:rPr lang="en-US" b="1" i="0" dirty="0" smtClean="0">
                <a:solidFill>
                  <a:schemeClr val="tx1"/>
                </a:solidFill>
              </a:rPr>
              <a:t>b.</a:t>
            </a:r>
            <a:r>
              <a:rPr lang="en-US" i="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in decimal form</a:t>
            </a:r>
            <a:r>
              <a:rPr lang="en-US" dirty="0" smtClean="0"/>
              <a:t>.</a:t>
            </a:r>
            <a:endParaRPr lang="en-US" i="0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Solutions</a:t>
            </a:r>
          </a:p>
          <a:p>
            <a:pPr>
              <a:tabLst>
                <a:tab pos="463550" algn="l"/>
              </a:tabLst>
            </a:pPr>
            <a:r>
              <a:rPr lang="en-US" b="1" dirty="0" smtClean="0"/>
              <a:t>a.</a:t>
            </a:r>
            <a:r>
              <a:rPr lang="en-US" dirty="0" smtClean="0"/>
              <a:t>	Both numbers are already in fraction form and the 	</a:t>
            </a:r>
            <a:r>
              <a:rPr lang="en-US" dirty="0" smtClean="0">
                <a:solidFill>
                  <a:srgbClr val="000099"/>
                </a:solidFill>
              </a:rPr>
              <a:t>LCD = 21</a:t>
            </a:r>
            <a:r>
              <a:rPr lang="en-US" dirty="0" smtClean="0"/>
              <a:t>. We can proceed as follows: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39152" y="11430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4" imgW="787320" imgH="838080" progId="Equation.DSMT4">
                  <p:embed/>
                </p:oleObj>
              </mc:Choice>
              <mc:Fallback>
                <p:oleObj name="Equation" r:id="rId4" imgW="78732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152" y="1143000"/>
                        <a:ext cx="78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1"/>
          <p:cNvGraphicFramePr>
            <a:graphicFrameLocks noChangeAspect="1"/>
          </p:cNvGraphicFramePr>
          <p:nvPr/>
        </p:nvGraphicFramePr>
        <p:xfrm>
          <a:off x="1854200" y="47244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6" imgW="787320" imgH="838080" progId="Equation.DSMT4">
                  <p:embed/>
                </p:oleObj>
              </mc:Choice>
              <mc:Fallback>
                <p:oleObj name="Equation" r:id="rId6" imgW="787320" imgH="838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724400"/>
                        <a:ext cx="78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2"/>
          <p:cNvGraphicFramePr>
            <a:graphicFrameLocks noChangeAspect="1"/>
          </p:cNvGraphicFramePr>
          <p:nvPr/>
        </p:nvGraphicFramePr>
        <p:xfrm>
          <a:off x="2743200" y="4724400"/>
          <a:ext cx="180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8" imgW="1803240" imgH="838080" progId="Equation.DSMT4">
                  <p:embed/>
                </p:oleObj>
              </mc:Choice>
              <mc:Fallback>
                <p:oleObj name="Equation" r:id="rId8" imgW="1803240" imgH="838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1803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3"/>
          <p:cNvGraphicFramePr>
            <a:graphicFrameLocks noChangeAspect="1"/>
          </p:cNvGraphicFramePr>
          <p:nvPr/>
        </p:nvGraphicFramePr>
        <p:xfrm>
          <a:off x="4565650" y="471805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0" imgW="1396800" imgH="838080" progId="Equation.DSMT4">
                  <p:embed/>
                </p:oleObj>
              </mc:Choice>
              <mc:Fallback>
                <p:oleObj name="Equation" r:id="rId10" imgW="139680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718050"/>
                        <a:ext cx="139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4"/>
          <p:cNvGraphicFramePr>
            <a:graphicFrameLocks noChangeAspect="1"/>
          </p:cNvGraphicFramePr>
          <p:nvPr/>
        </p:nvGraphicFramePr>
        <p:xfrm>
          <a:off x="5983288" y="4718050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2" imgW="799920" imgH="838080" progId="Equation.DSMT4">
                  <p:embed/>
                </p:oleObj>
              </mc:Choice>
              <mc:Fallback>
                <p:oleObj name="Equation" r:id="rId12" imgW="799920" imgH="838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4718050"/>
                        <a:ext cx="800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8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b="1" dirty="0" smtClean="0"/>
              <a:t>b.</a:t>
            </a:r>
            <a:r>
              <a:rPr lang="en-US" dirty="0" smtClean="0"/>
              <a:t>	As we have seen earlier in this section, both 	numbers </a:t>
            </a:r>
            <a:r>
              <a:rPr lang="en-US" smtClean="0"/>
              <a:t>are nonterminating </a:t>
            </a:r>
            <a:r>
              <a:rPr lang="en-US" dirty="0" smtClean="0"/>
              <a:t>decimals. Therefore, 	to subtract in decimal form, we agree beforehand to 	round each decimal to a certain place and accept an 	approximate answer. In this example we write each 	decimal accurate to thousandths and subtract.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	 (rounded to thousandths) and 	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(rounded to thousandths)</a:t>
            </a: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014104" y="3935104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4" imgW="1396800" imgH="838080" progId="Equation.DSMT4">
                  <p:embed/>
                </p:oleObj>
              </mc:Choice>
              <mc:Fallback>
                <p:oleObj name="Equation" r:id="rId4" imgW="13968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104" y="3935104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6871648" y="3935104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6" imgW="1384200" imgH="838080" progId="Equation.DSMT4">
                  <p:embed/>
                </p:oleObj>
              </mc:Choice>
              <mc:Fallback>
                <p:oleObj name="Equation" r:id="rId6" imgW="13842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648" y="3935104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8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dirty="0" smtClean="0"/>
              <a:t>Subtraction gives:</a:t>
            </a:r>
          </a:p>
          <a:p>
            <a:pPr>
              <a:tabLst>
                <a:tab pos="463550" algn="l"/>
              </a:tabLst>
            </a:pPr>
            <a:endParaRPr lang="en-US" i="0" dirty="0" smtClean="0">
              <a:solidFill>
                <a:srgbClr val="006666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 smtClean="0">
              <a:solidFill>
                <a:srgbClr val="006666"/>
              </a:solidFill>
            </a:endParaRPr>
          </a:p>
          <a:p>
            <a:pPr>
              <a:tabLst>
                <a:tab pos="463550" algn="l"/>
              </a:tabLst>
            </a:pPr>
            <a:endParaRPr lang="en-US" i="0" dirty="0" smtClean="0">
              <a:solidFill>
                <a:srgbClr val="006666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 smtClean="0">
              <a:solidFill>
                <a:srgbClr val="006666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dirty="0" smtClean="0"/>
              <a:t>Note that, as anticipated, </a:t>
            </a:r>
            <a:r>
              <a:rPr lang="en-US" dirty="0" smtClean="0">
                <a:solidFill>
                  <a:srgbClr val="FF0000"/>
                </a:solidFill>
              </a:rPr>
              <a:t>0.096</a:t>
            </a:r>
            <a:r>
              <a:rPr lang="en-US" dirty="0" smtClean="0"/>
              <a:t> is an approximation of</a:t>
            </a: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447800" y="1981200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Equation" r:id="rId4" imgW="1320480" imgH="1015920" progId="Equation.DSMT4">
                  <p:embed/>
                </p:oleObj>
              </mc:Choice>
              <mc:Fallback>
                <p:oleObj name="Equation" r:id="rId4" imgW="132048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320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260600" y="47879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Equation" r:id="rId6" imgW="1701720" imgH="406080" progId="Equation.DSMT4">
                  <p:embed/>
                </p:oleObj>
              </mc:Choice>
              <mc:Fallback>
                <p:oleObj name="Equation" r:id="rId6" imgW="170172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787900"/>
                        <a:ext cx="170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1919514" y="3124200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Equation" r:id="rId8" imgW="838080" imgH="291960" progId="Equation.DSMT4">
                  <p:embed/>
                </p:oleObj>
              </mc:Choice>
              <mc:Fallback>
                <p:oleObj name="Equation" r:id="rId8" imgW="8380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14" y="3124200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1770744" y="4586514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Equation" r:id="rId10" imgW="419040" imgH="838080" progId="Equation.DSMT4">
                  <p:embed/>
                </p:oleObj>
              </mc:Choice>
              <mc:Fallback>
                <p:oleObj name="Equation" r:id="rId10" imgW="4190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44" y="4586514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175274"/>
            <a:ext cx="8229600" cy="4572000"/>
          </a:xfrm>
        </p:spPr>
        <p:txBody>
          <a:bodyPr>
            <a:noAutofit/>
          </a:bodyPr>
          <a:lstStyle/>
          <a:p>
            <a:pPr marL="457200" indent="-457200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i="0" dirty="0" smtClean="0">
                <a:solidFill>
                  <a:schemeClr val="tx1"/>
                </a:solidFill>
              </a:rPr>
              <a:t>Learn how to change decimal numbers to fraction and/or mixed number form.</a:t>
            </a:r>
          </a:p>
          <a:p>
            <a:pPr marL="457200" indent="-457200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i="0" dirty="0" smtClean="0">
                <a:solidFill>
                  <a:schemeClr val="tx1"/>
                </a:solidFill>
              </a:rPr>
              <a:t>Learn how to change fractions and mixed numbers to decimal form.</a:t>
            </a:r>
          </a:p>
          <a:p>
            <a:pPr marL="457200" indent="-457200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i="0" dirty="0" smtClean="0">
                <a:solidFill>
                  <a:schemeClr val="tx1"/>
                </a:solidFill>
              </a:rPr>
              <a:t>Understand that working with decimals and fractions in the same problem may involve rounded numbers and approximate answers.</a:t>
            </a:r>
          </a:p>
          <a:p>
            <a:pPr marL="457200" indent="-457200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i="0" dirty="0" smtClean="0">
                <a:solidFill>
                  <a:schemeClr val="tx1"/>
                </a:solidFill>
              </a:rPr>
              <a:t>Know how to read and write decimal numbers in scientific notation.</a:t>
            </a:r>
          </a:p>
          <a:p>
            <a:pPr marL="457200" indent="-457200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i="0" dirty="0" smtClean="0">
                <a:solidFill>
                  <a:schemeClr val="tx1"/>
                </a:solidFill>
              </a:rPr>
              <a:t>Be able to read results written in scientific notation on a calculator.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9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i="0" dirty="0" smtClean="0"/>
              <a:t>Evaluate the expression                   </a:t>
            </a:r>
          </a:p>
          <a:p>
            <a:pPr marL="457200" indent="-457200"/>
            <a:r>
              <a:rPr lang="en-US" b="1" dirty="0" smtClean="0"/>
              <a:t>Solution</a:t>
            </a:r>
            <a:endParaRPr lang="en-US" i="0" dirty="0" smtClean="0"/>
          </a:p>
          <a:p>
            <a:pPr marL="457200" indent="-457200" eaLnBrk="1" hangingPunct="1">
              <a:spcBef>
                <a:spcPts val="1800"/>
              </a:spcBef>
              <a:buNone/>
            </a:pPr>
            <a:r>
              <a:rPr lang="en-US" i="0" dirty="0" smtClean="0"/>
              <a:t>Changing     to decimal form and substituting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i="0" dirty="0" smtClean="0"/>
              <a:t>and              we have </a:t>
            </a:r>
          </a:p>
          <a:p>
            <a:pPr marL="457200" indent="-457200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marL="457200" indent="-457200" eaLnBrk="1" hangingPunct="1">
              <a:spcBef>
                <a:spcPts val="1200"/>
              </a:spcBef>
              <a:buNone/>
            </a:pPr>
            <a:endParaRPr lang="en-US" i="0" dirty="0" smtClean="0"/>
          </a:p>
          <a:p>
            <a:pPr marL="457200" indent="-457200" eaLnBrk="1" hangingPunct="1">
              <a:spcBef>
                <a:spcPts val="1200"/>
              </a:spcBef>
              <a:buNone/>
            </a:pPr>
            <a:endParaRPr lang="en-US" i="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17963" y="1101725"/>
          <a:ext cx="481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4" imgW="4813200" imgH="838080" progId="Equation.DSMT4">
                  <p:embed/>
                </p:oleObj>
              </mc:Choice>
              <mc:Fallback>
                <p:oleObj name="Equation" r:id="rId4" imgW="4813200" imgH="838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101725"/>
                        <a:ext cx="481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44048" y="2358162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6" imgW="279360" imgH="838080" progId="Equation.DSMT4">
                  <p:embed/>
                </p:oleObj>
              </mc:Choice>
              <mc:Fallback>
                <p:oleObj name="Equation" r:id="rId6" imgW="27936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048" y="2358162"/>
                        <a:ext cx="27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7064992" y="2301298"/>
          <a:ext cx="173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8" imgW="1739880" imgH="838080" progId="Equation.DSMT4">
                  <p:embed/>
                </p:oleObj>
              </mc:Choice>
              <mc:Fallback>
                <p:oleObj name="Equation" r:id="rId8" imgW="1739880" imgH="838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992" y="2301298"/>
                        <a:ext cx="1739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56648" y="3308962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0" imgW="990360" imgH="355320" progId="Equation.DSMT4">
                  <p:embed/>
                </p:oleObj>
              </mc:Choice>
              <mc:Fallback>
                <p:oleObj name="Equation" r:id="rId10" imgW="990360" imgH="355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648" y="3308962"/>
                        <a:ext cx="990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22400" y="3866202"/>
          <a:ext cx="166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12" imgW="1663560" imgH="444240" progId="Equation.DSMT4">
                  <p:embed/>
                </p:oleObj>
              </mc:Choice>
              <mc:Fallback>
                <p:oleObj name="Equation" r:id="rId12" imgW="1663560" imgH="444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866202"/>
                        <a:ext cx="1663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203244" y="4583752"/>
          <a:ext cx="293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14" imgW="2933640" imgH="291960" progId="Equation.DSMT4">
                  <p:embed/>
                </p:oleObj>
              </mc:Choice>
              <mc:Fallback>
                <p:oleObj name="Equation" r:id="rId14" imgW="293364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244" y="4583752"/>
                        <a:ext cx="293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225138" y="51181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16" imgW="1485720" imgH="291960" progId="Equation.DSMT4">
                  <p:embed/>
                </p:oleObj>
              </mc:Choice>
              <mc:Fallback>
                <p:oleObj name="Equation" r:id="rId16" imgW="1485720" imgH="291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138" y="5118100"/>
                        <a:ext cx="148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201988" y="3836988"/>
          <a:ext cx="384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18" imgW="3848040" imgH="533160" progId="Equation.DSMT4">
                  <p:embed/>
                </p:oleObj>
              </mc:Choice>
              <mc:Fallback>
                <p:oleObj name="Equation" r:id="rId18" imgW="3848040" imgH="533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836988"/>
                        <a:ext cx="3848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19800" y="4953000"/>
            <a:ext cx="4572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42544" y="4949370"/>
            <a:ext cx="3810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24514" y="4985658"/>
            <a:ext cx="2286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62172" y="2895600"/>
            <a:ext cx="4572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7228" y="2971800"/>
            <a:ext cx="2286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8028" y="2910114"/>
            <a:ext cx="228600" cy="914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9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4.2 to fraction form and substituting 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                                </a:t>
            </a:r>
          </a:p>
          <a:p>
            <a:r>
              <a:rPr lang="en-US" dirty="0" smtClean="0"/>
              <a:t>we have</a:t>
            </a:r>
            <a:endParaRPr lang="en-US" i="0" dirty="0" smtClean="0"/>
          </a:p>
        </p:txBody>
      </p:sp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1206500" y="3124200"/>
          <a:ext cx="168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0" name="Equation" r:id="rId4" imgW="1688760" imgH="444240" progId="Equation.DSMT4">
                  <p:embed/>
                </p:oleObj>
              </mc:Choice>
              <mc:Fallback>
                <p:oleObj name="Equation" r:id="rId4" imgW="168876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124200"/>
                        <a:ext cx="1689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2971800" y="2881086"/>
          <a:ext cx="3390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Equation" r:id="rId6" imgW="3390840" imgH="990360" progId="Equation.DSMT4">
                  <p:embed/>
                </p:oleObj>
              </mc:Choice>
              <mc:Fallback>
                <p:oleObj name="Equation" r:id="rId6" imgW="3390840" imgH="990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81086"/>
                        <a:ext cx="3390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2971800" y="3958770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Equation" r:id="rId8" imgW="1968480" imgH="838080" progId="Equation.DSMT4">
                  <p:embed/>
                </p:oleObj>
              </mc:Choice>
              <mc:Fallback>
                <p:oleObj name="Equation" r:id="rId8" imgW="1968480" imgH="838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58770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0" name="Object 16"/>
          <p:cNvGraphicFramePr>
            <a:graphicFrameLocks noChangeAspect="1"/>
          </p:cNvGraphicFramePr>
          <p:nvPr/>
        </p:nvGraphicFramePr>
        <p:xfrm>
          <a:off x="2971800" y="4996542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10" imgW="3454200" imgH="838080" progId="Equation.DSMT4">
                  <p:embed/>
                </p:oleObj>
              </mc:Choice>
              <mc:Fallback>
                <p:oleObj name="Equation" r:id="rId10" imgW="345420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96542"/>
                        <a:ext cx="345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2" name="Object 18"/>
          <p:cNvGraphicFramePr>
            <a:graphicFrameLocks noChangeAspect="1"/>
          </p:cNvGraphicFramePr>
          <p:nvPr/>
        </p:nvGraphicFramePr>
        <p:xfrm>
          <a:off x="7300686" y="1143000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Equation" r:id="rId12" imgW="799920" imgH="838080" progId="Equation.DSMT4">
                  <p:embed/>
                </p:oleObj>
              </mc:Choice>
              <mc:Fallback>
                <p:oleObj name="Equation" r:id="rId12" imgW="79992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686" y="1143000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3" name="Object 19"/>
          <p:cNvGraphicFramePr>
            <a:graphicFrameLocks noChangeAspect="1"/>
          </p:cNvGraphicFramePr>
          <p:nvPr/>
        </p:nvGraphicFramePr>
        <p:xfrm>
          <a:off x="1213756" y="1705428"/>
          <a:ext cx="257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5" name="Equation" r:id="rId14" imgW="2577960" imgH="838080" progId="Equation.DSMT4">
                  <p:embed/>
                </p:oleObj>
              </mc:Choice>
              <mc:Fallback>
                <p:oleObj name="Equation" r:id="rId14" imgW="257796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756" y="1705428"/>
                        <a:ext cx="257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9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Because the decimals in this example were all terminating decimals, we get exactly the same answer whether we use the fraction form or the decimal form of each number. </a:t>
            </a:r>
          </a:p>
          <a:p>
            <a:endParaRPr lang="en-US" i="0" dirty="0" smtClean="0"/>
          </a:p>
          <a:p>
            <a:endParaRPr lang="en-US" dirty="0" smtClean="0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540000" y="25146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0" name="Equation" r:id="rId4" imgW="1143000" imgH="838080" progId="Equation.DSMT4">
                  <p:embed/>
                </p:oleObj>
              </mc:Choice>
              <mc:Fallback>
                <p:oleObj name="Equation" r:id="rId4" imgW="1143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5146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5" name="Object 17"/>
          <p:cNvGraphicFramePr>
            <a:graphicFrameLocks noChangeAspect="1"/>
          </p:cNvGraphicFramePr>
          <p:nvPr/>
        </p:nvGraphicFramePr>
        <p:xfrm>
          <a:off x="2540000" y="1371600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Equation" r:id="rId6" imgW="2489040" imgH="838080" progId="Equation.DSMT4">
                  <p:embed/>
                </p:oleObj>
              </mc:Choice>
              <mc:Fallback>
                <p:oleObj name="Equation" r:id="rId6" imgW="2489040" imgH="838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371600"/>
                        <a:ext cx="248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3810000" y="25908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8" imgW="1117440" imgH="838080" progId="Equation.DSMT4">
                  <p:embed/>
                </p:oleObj>
              </mc:Choice>
              <mc:Fallback>
                <p:oleObj name="Equation" r:id="rId8" imgW="11174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111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9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>
            <a:noAutofit/>
          </a:bodyPr>
          <a:lstStyle/>
          <a:p>
            <a:r>
              <a:rPr lang="en-US" dirty="0" smtClean="0"/>
              <a:t>In this case,</a:t>
            </a:r>
          </a:p>
          <a:p>
            <a:endParaRPr lang="en-US" i="0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If rounded decimals are used, then the answers will not be exactly the same (only close).</a:t>
            </a:r>
            <a:endParaRPr lang="en-US" i="0" dirty="0" smtClean="0"/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2819400" y="1828800"/>
          <a:ext cx="85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4" imgW="850680" imgH="838080" progId="Equation.DSMT4">
                  <p:embed/>
                </p:oleObj>
              </mc:Choice>
              <mc:Fallback>
                <p:oleObj name="Equation" r:id="rId4" imgW="85068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85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3748314" y="2162628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Equation" r:id="rId6" imgW="1574640" imgH="291960" progId="Equation.DSMT4">
                  <p:embed/>
                </p:oleObj>
              </mc:Choice>
              <mc:Fallback>
                <p:oleObj name="Equation" r:id="rId6" imgW="1574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314" y="2162628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Absolute Value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i="0" dirty="0" smtClean="0">
                <a:solidFill>
                  <a:srgbClr val="000000"/>
                </a:solidFill>
              </a:rPr>
              <a:t>Absolute Value</a:t>
            </a: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</a:rPr>
              <a:t>The </a:t>
            </a:r>
            <a:r>
              <a:rPr lang="en-US" b="1" i="0" dirty="0" smtClean="0">
                <a:solidFill>
                  <a:srgbClr val="C00000"/>
                </a:solidFill>
              </a:rPr>
              <a:t>absolute value </a:t>
            </a:r>
            <a:r>
              <a:rPr lang="en-US" i="0" dirty="0" smtClean="0">
                <a:solidFill>
                  <a:srgbClr val="000000"/>
                </a:solidFill>
              </a:rPr>
              <a:t>of a decimal number is its distance from 0.  The absolute value of a decimal number is nonnegative.  We can express the definition symbolically, for any decimal number 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a</a:t>
            </a:r>
            <a:r>
              <a:rPr lang="en-US" i="0" dirty="0" smtClean="0">
                <a:solidFill>
                  <a:srgbClr val="000000"/>
                </a:solidFill>
              </a:rPr>
              <a:t>, as follows:</a:t>
            </a:r>
          </a:p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		If     is positive or 0, then</a:t>
            </a:r>
          </a:p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		If     is negative, then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641600" y="42513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42513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667000" y="3740150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40150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40425" y="3638550"/>
          <a:ext cx="90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7" imgW="901440" imgH="469800" progId="Equation.DSMT4">
                  <p:embed/>
                </p:oleObj>
              </mc:Choice>
              <mc:Fallback>
                <p:oleObj name="Equation" r:id="rId7" imgW="9014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638550"/>
                        <a:ext cx="901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356225" y="4168775"/>
          <a:ext cx="1117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9" imgW="1117440" imgH="469800" progId="Equation.DSMT4">
                  <p:embed/>
                </p:oleObj>
              </mc:Choice>
              <mc:Fallback>
                <p:oleObj name="Equation" r:id="rId9" imgW="111744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168775"/>
                        <a:ext cx="1117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>
            <a:off x="2209800" y="3644900"/>
            <a:ext cx="121919" cy="914400"/>
          </a:xfrm>
          <a:prstGeom prst="lef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Find the absolute value of each of the following expressions.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640" y="2374900"/>
          <a:ext cx="144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4" imgW="1447560" imgH="469800" progId="Equation.DSMT4">
                  <p:embed/>
                </p:oleObj>
              </mc:Choice>
              <mc:Fallback>
                <p:oleObj name="Equation" r:id="rId4" imgW="14475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374900"/>
                        <a:ext cx="1447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48640" y="3352800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6" imgW="1231560" imgH="469800" progId="Equation.DSMT4">
                  <p:embed/>
                </p:oleObj>
              </mc:Choice>
              <mc:Fallback>
                <p:oleObj name="Equation" r:id="rId6" imgW="12315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352800"/>
                        <a:ext cx="12319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48640" y="4178300"/>
          <a:ext cx="1117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8" imgW="1117440" imgH="927000" progId="Equation.DSMT4">
                  <p:embed/>
                </p:oleObj>
              </mc:Choice>
              <mc:Fallback>
                <p:oleObj name="Equation" r:id="rId8" imgW="1117440" imgH="927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178300"/>
                        <a:ext cx="11176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88242" y="245110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0" imgW="927000" imgH="291960" progId="Equation.DSMT4">
                  <p:embed/>
                </p:oleObj>
              </mc:Choice>
              <mc:Fallback>
                <p:oleObj name="Equation" r:id="rId10" imgW="92700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242" y="2451100"/>
                        <a:ext cx="927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1919514" y="34417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2" imgW="914400" imgH="291960" progId="Equation.DSMT4">
                  <p:embed/>
                </p:oleObj>
              </mc:Choice>
              <mc:Fallback>
                <p:oleObj name="Equation" r:id="rId12" imgW="91440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14" y="34417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783442" y="4191000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4" imgW="545760" imgH="838080" progId="Equation.DSMT4">
                  <p:embed/>
                </p:oleObj>
              </mc:Choice>
              <mc:Fallback>
                <p:oleObj name="Equation" r:id="rId14" imgW="545760" imgH="838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42" y="4191000"/>
                        <a:ext cx="546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Absolute Value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Special Note</a:t>
            </a:r>
            <a:endParaRPr lang="en-US" i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</a:rPr>
              <a:t>We have seen that fractions can be changed to terminating or repeating decimal forms and vice versa. These decimal forms and fractions are technically known as </a:t>
            </a:r>
            <a:r>
              <a:rPr lang="en-US" b="1" i="0" dirty="0" smtClean="0">
                <a:solidFill>
                  <a:srgbClr val="C00000"/>
                </a:solidFill>
              </a:rPr>
              <a:t>rational numbers</a:t>
            </a:r>
            <a:r>
              <a:rPr lang="en-US" i="0" dirty="0" smtClean="0">
                <a:solidFill>
                  <a:srgbClr val="000000"/>
                </a:solidFill>
              </a:rPr>
              <a:t>, and the three terms </a:t>
            </a:r>
            <a:r>
              <a:rPr lang="en-US" b="1" i="0" dirty="0" smtClean="0">
                <a:solidFill>
                  <a:srgbClr val="C00000"/>
                </a:solidFill>
              </a:rPr>
              <a:t>fractions</a:t>
            </a:r>
            <a:r>
              <a:rPr lang="en-US" i="0" dirty="0" smtClean="0">
                <a:solidFill>
                  <a:srgbClr val="000000"/>
                </a:solidFill>
              </a:rPr>
              <a:t>, </a:t>
            </a:r>
            <a:r>
              <a:rPr lang="en-US" b="1" i="0" dirty="0" smtClean="0">
                <a:solidFill>
                  <a:srgbClr val="C00000"/>
                </a:solidFill>
              </a:rPr>
              <a:t>repeating decimals</a:t>
            </a:r>
            <a:r>
              <a:rPr lang="en-US" i="0" dirty="0" smtClean="0">
                <a:solidFill>
                  <a:srgbClr val="000000"/>
                </a:solidFill>
              </a:rPr>
              <a:t>, and </a:t>
            </a:r>
            <a:r>
              <a:rPr lang="en-US" b="1" i="0" dirty="0" smtClean="0">
                <a:solidFill>
                  <a:srgbClr val="C00000"/>
                </a:solidFill>
              </a:rPr>
              <a:t>rational numbers </a:t>
            </a:r>
            <a:r>
              <a:rPr lang="en-US" i="0" dirty="0" smtClean="0">
                <a:solidFill>
                  <a:srgbClr val="000000"/>
                </a:solidFill>
              </a:rPr>
              <a:t>are used interchangeably.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(Terminating decimals can be considered to repeat 0’s and therefore are classified as repeating decimals.)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Each of the following numbers is written in both decimal notation and scientific notation.</a:t>
            </a:r>
          </a:p>
          <a:p>
            <a:r>
              <a:rPr lang="en-US" sz="2600" b="1" dirty="0" smtClean="0"/>
              <a:t>Decimal Notation 	</a:t>
            </a:r>
          </a:p>
          <a:p>
            <a:endParaRPr lang="en-US" sz="2600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48640" y="3365500"/>
          <a:ext cx="1714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4" imgW="1714320" imgH="330120" progId="Equation.DSMT4">
                  <p:embed/>
                </p:oleObj>
              </mc:Choice>
              <mc:Fallback>
                <p:oleObj name="Equation" r:id="rId4" imgW="1714320" imgH="330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365500"/>
                        <a:ext cx="1714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907808" y="4867275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6" imgW="241200" imgH="190440" progId="Equation.DSMT4">
                  <p:embed/>
                </p:oleObj>
              </mc:Choice>
              <mc:Fallback>
                <p:oleObj name="Equation" r:id="rId6" imgW="24120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808" y="4867275"/>
                        <a:ext cx="2413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548640" y="4062413"/>
          <a:ext cx="1892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8" imgW="1892160" imgH="342720" progId="Equation.DSMT4">
                  <p:embed/>
                </p:oleObj>
              </mc:Choice>
              <mc:Fallback>
                <p:oleObj name="Equation" r:id="rId8" imgW="1892160" imgH="342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062413"/>
                        <a:ext cx="1892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3908756" y="4033838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10" imgW="241200" imgH="190440" progId="Equation.DSMT4">
                  <p:embed/>
                </p:oleObj>
              </mc:Choice>
              <mc:Fallback>
                <p:oleObj name="Equation" r:id="rId10" imgW="241200" imgH="190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756" y="4033838"/>
                        <a:ext cx="2413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48640" y="4791075"/>
          <a:ext cx="205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12" imgW="2057400" imgH="291960" progId="Equation.DSMT4">
                  <p:embed/>
                </p:oleObj>
              </mc:Choice>
              <mc:Fallback>
                <p:oleObj name="Equation" r:id="rId12" imgW="2057400" imgH="29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791075"/>
                        <a:ext cx="205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3892550" y="3359150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14" imgW="241200" imgH="190440" progId="Equation.DSMT4">
                  <p:embed/>
                </p:oleObj>
              </mc:Choice>
              <mc:Fallback>
                <p:oleObj name="Equation" r:id="rId14" imgW="241200" imgH="1904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3359150"/>
                        <a:ext cx="2413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548640" y="5480050"/>
          <a:ext cx="1333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16" imgW="1333440" imgH="304560" progId="Equation.DSMT4">
                  <p:embed/>
                </p:oleObj>
              </mc:Choice>
              <mc:Fallback>
                <p:oleObj name="Equation" r:id="rId16" imgW="1333440" imgH="3045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480050"/>
                        <a:ext cx="1333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3922404" y="5629275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18" imgW="241200" imgH="190440" progId="Equation.DSMT4">
                  <p:embed/>
                </p:oleObj>
              </mc:Choice>
              <mc:Fallback>
                <p:oleObj name="Equation" r:id="rId18" imgW="24120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404" y="5629275"/>
                        <a:ext cx="2413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499100" y="3200400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20" imgW="1231560" imgH="380880" progId="Equation.DSMT4">
                  <p:embed/>
                </p:oleObj>
              </mc:Choice>
              <mc:Fallback>
                <p:oleObj name="Equation" r:id="rId20" imgW="123156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200400"/>
                        <a:ext cx="1231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5499100" y="3900941"/>
          <a:ext cx="140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22" imgW="1409400" imgH="380880" progId="Equation.DSMT4">
                  <p:embed/>
                </p:oleObj>
              </mc:Choice>
              <mc:Fallback>
                <p:oleObj name="Equation" r:id="rId22" imgW="140940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900941"/>
                        <a:ext cx="1409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499100" y="5503863"/>
          <a:ext cx="1358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24" imgW="1358640" imgH="380880" progId="Equation.DSMT4">
                  <p:embed/>
                </p:oleObj>
              </mc:Choice>
              <mc:Fallback>
                <p:oleObj name="Equation" r:id="rId24" imgW="135864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5503863"/>
                        <a:ext cx="1358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14800" y="2224314"/>
            <a:ext cx="487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Scientific Notation (One digit to the left of the decimal point)</a:t>
            </a:r>
            <a:endParaRPr lang="en-US" sz="2600" dirty="0"/>
          </a:p>
        </p:txBody>
      </p:sp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5499100" y="4709886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26" imgW="1536480" imgH="380880" progId="Equation.DSMT4">
                  <p:embed/>
                </p:oleObj>
              </mc:Choice>
              <mc:Fallback>
                <p:oleObj name="Equation" r:id="rId26" imgW="1536480" imgH="380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709886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calculator set in the mode for scientific notation, perform the following operations.</a:t>
            </a:r>
          </a:p>
          <a:p>
            <a:r>
              <a:rPr lang="en-US" b="1" dirty="0" smtClean="0"/>
              <a:t>a.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6.3 ÷ 360</a:t>
            </a:r>
            <a:r>
              <a:rPr lang="en-US" dirty="0" smtClean="0"/>
              <a:t>				</a:t>
            </a:r>
          </a:p>
          <a:p>
            <a:r>
              <a:rPr lang="en-US" b="1" dirty="0" smtClean="0"/>
              <a:t>b.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82,000 × 75,000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5138" algn="l"/>
              </a:tabLst>
            </a:pPr>
            <a:r>
              <a:rPr lang="en-US" b="1" dirty="0" smtClean="0"/>
              <a:t>Solutions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tabLst>
                <a:tab pos="465138" algn="l"/>
              </a:tabLst>
            </a:pPr>
            <a:r>
              <a:rPr lang="el-GR" b="1" dirty="0" smtClean="0"/>
              <a:t>a.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00FF"/>
                </a:solidFill>
              </a:rPr>
              <a:t>6.3 ÷ 360 </a:t>
            </a:r>
            <a:r>
              <a:rPr lang="el-GR" dirty="0" smtClean="0"/>
              <a:t>= </a:t>
            </a:r>
            <a:r>
              <a:rPr lang="el-GR" dirty="0" smtClean="0">
                <a:solidFill>
                  <a:srgbClr val="FF0000"/>
                </a:solidFill>
              </a:rPr>
              <a:t>1.75 </a:t>
            </a:r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l-GR" dirty="0" smtClean="0">
                <a:solidFill>
                  <a:srgbClr val="FF0000"/>
                </a:solidFill>
              </a:rPr>
              <a:t> −02</a:t>
            </a:r>
          </a:p>
          <a:p>
            <a:pPr>
              <a:tabLst>
                <a:tab pos="465138" algn="l"/>
              </a:tabLst>
            </a:pPr>
            <a:r>
              <a:rPr lang="en-US" dirty="0" smtClean="0"/>
              <a:t>	This answer is the same as </a:t>
            </a:r>
            <a:r>
              <a:rPr lang="en-US" dirty="0" smtClean="0">
                <a:solidFill>
                  <a:srgbClr val="FF0000"/>
                </a:solidFill>
              </a:rPr>
              <a:t>1.75 × 10</a:t>
            </a:r>
            <a:r>
              <a:rPr lang="en-US" baseline="30000" dirty="0" smtClean="0">
                <a:solidFill>
                  <a:srgbClr val="FF0000"/>
                </a:solidFill>
              </a:rPr>
              <a:t>−2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FF0000"/>
                </a:solidFill>
              </a:rPr>
              <a:t>0.0175</a:t>
            </a:r>
            <a:r>
              <a:rPr lang="en-US" dirty="0" smtClean="0"/>
              <a:t>).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00977"/>
            <a:ext cx="3657600" cy="303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Decimals and Fractions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i="0" dirty="0" smtClean="0">
                <a:solidFill>
                  <a:srgbClr val="000000"/>
                </a:solidFill>
              </a:rPr>
              <a:t>Changing from Decimal Form to Fraction Form</a:t>
            </a: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</a:rPr>
              <a:t>A decimal number with digits to the right of the decimal point can be written in fraction form by writing a fraction with</a:t>
            </a:r>
          </a:p>
          <a:p>
            <a:pPr>
              <a:buNone/>
              <a:tabLst>
                <a:tab pos="463550" algn="l"/>
              </a:tabLst>
            </a:pPr>
            <a:r>
              <a:rPr lang="en-US" b="1" i="0" dirty="0" smtClean="0">
                <a:solidFill>
                  <a:srgbClr val="000000"/>
                </a:solidFill>
              </a:rPr>
              <a:t>1.</a:t>
            </a:r>
            <a:r>
              <a:rPr lang="en-US" i="0" dirty="0" smtClean="0">
                <a:solidFill>
                  <a:srgbClr val="000000"/>
                </a:solidFill>
              </a:rPr>
              <a:t>	A </a:t>
            </a:r>
            <a:r>
              <a:rPr lang="en-US" b="1" i="0" dirty="0" smtClean="0">
                <a:solidFill>
                  <a:srgbClr val="C00000"/>
                </a:solidFill>
              </a:rPr>
              <a:t>numerator</a:t>
            </a:r>
            <a:r>
              <a:rPr lang="en-US" i="0" dirty="0" smtClean="0">
                <a:solidFill>
                  <a:srgbClr val="000000"/>
                </a:solidFill>
              </a:rPr>
              <a:t> that consists of the whole number 	formed by all the digits of the decimal number and</a:t>
            </a:r>
          </a:p>
          <a:p>
            <a:pPr>
              <a:buNone/>
              <a:tabLst>
                <a:tab pos="463550" algn="l"/>
              </a:tabLst>
            </a:pPr>
            <a:r>
              <a:rPr lang="en-US" b="1" i="0" dirty="0" smtClean="0">
                <a:solidFill>
                  <a:srgbClr val="000000"/>
                </a:solidFill>
              </a:rPr>
              <a:t>2.</a:t>
            </a:r>
            <a:r>
              <a:rPr lang="en-US" i="0" dirty="0" smtClean="0">
                <a:solidFill>
                  <a:srgbClr val="000000"/>
                </a:solidFill>
              </a:rPr>
              <a:t>	A </a:t>
            </a:r>
            <a:r>
              <a:rPr lang="en-US" b="1" i="0" dirty="0" smtClean="0">
                <a:solidFill>
                  <a:srgbClr val="C00000"/>
                </a:solidFill>
              </a:rPr>
              <a:t>denominator</a:t>
            </a:r>
            <a:r>
              <a:rPr lang="en-US" i="0" dirty="0" smtClean="0">
                <a:solidFill>
                  <a:srgbClr val="000000"/>
                </a:solidFill>
              </a:rPr>
              <a:t> that is the power of 10 that 	corresponds to the rightmost digit. (For example, a 	denominator of 100 corresponds to hundred</a:t>
            </a:r>
            <a:r>
              <a:rPr lang="en-US" b="1" i="0" dirty="0" smtClean="0">
                <a:solidFill>
                  <a:srgbClr val="000000"/>
                </a:solidFill>
              </a:rPr>
              <a:t>ths</a:t>
            </a:r>
            <a:r>
              <a:rPr lang="en-US" i="0" dirty="0" smtClean="0">
                <a:solidFill>
                  <a:srgbClr val="000000"/>
                </a:solidFill>
              </a:rPr>
              <a:t>.) 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12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b.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00FF"/>
                </a:solidFill>
              </a:rPr>
              <a:t>82,000 × 75,000 </a:t>
            </a:r>
            <a:r>
              <a:rPr lang="el-GR" dirty="0" smtClean="0"/>
              <a:t>= </a:t>
            </a:r>
            <a:r>
              <a:rPr lang="el-GR" dirty="0" smtClean="0">
                <a:solidFill>
                  <a:srgbClr val="FF0000"/>
                </a:solidFill>
              </a:rPr>
              <a:t>6.15 </a:t>
            </a:r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l-GR" dirty="0" smtClean="0">
                <a:solidFill>
                  <a:srgbClr val="FF0000"/>
                </a:solidFill>
              </a:rPr>
              <a:t> 09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65138"/>
            <a:r>
              <a:rPr lang="en-US" dirty="0" smtClean="0"/>
              <a:t>This answer is the same as </a:t>
            </a:r>
            <a:r>
              <a:rPr lang="en-US" dirty="0" smtClean="0">
                <a:solidFill>
                  <a:srgbClr val="FF0000"/>
                </a:solidFill>
              </a:rPr>
              <a:t>6.15 × 10</a:t>
            </a:r>
            <a:r>
              <a:rPr lang="en-US" baseline="30000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FF0000"/>
                </a:solidFill>
              </a:rPr>
              <a:t>6,150,000,000</a:t>
            </a:r>
            <a:r>
              <a:rPr lang="en-US" dirty="0" smtClean="0"/>
              <a:t>).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pic>
        <p:nvPicPr>
          <p:cNvPr id="17" name="Picture 16" descr="5.5 Ex 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3657600" cy="302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640" y="1498292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1130040" imgH="291960" progId="Equation.DSMT4">
                  <p:embed/>
                </p:oleObj>
              </mc:Choice>
              <mc:Fallback>
                <p:oleObj name="Equation" r:id="rId4" imgW="1130040" imgH="29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498292"/>
                        <a:ext cx="113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8640" y="3024723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143000" imgH="304560" progId="Equation.DSMT4">
                  <p:embed/>
                </p:oleObj>
              </mc:Choice>
              <mc:Fallback>
                <p:oleObj name="Equation" r:id="rId6" imgW="1143000" imgH="3045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024723"/>
                        <a:ext cx="1143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8640" y="4705659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307880" imgH="291960" progId="Equation.DSMT4">
                  <p:embed/>
                </p:oleObj>
              </mc:Choice>
              <mc:Fallback>
                <p:oleObj name="Equation" r:id="rId8" imgW="1307880" imgH="291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705659"/>
                        <a:ext cx="1308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571172" y="1809464"/>
            <a:ext cx="1588" cy="3810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6356" y="211339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  <a:latin typeface="+mn-lt"/>
              </a:rPr>
              <a:t>hundredths </a:t>
            </a:r>
            <a:endParaRPr lang="en-US" sz="2000" dirty="0">
              <a:solidFill>
                <a:srgbClr val="00808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52600" y="502920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1104" y="53910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  <a:latin typeface="+mn-lt"/>
              </a:rPr>
              <a:t>thousandths </a:t>
            </a:r>
            <a:endParaRPr lang="en-US" sz="2000" dirty="0">
              <a:solidFill>
                <a:srgbClr val="00808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85686" y="3318410"/>
            <a:ext cx="0" cy="42990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372920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  <a:latin typeface="+mn-lt"/>
              </a:rPr>
              <a:t>hundredths </a:t>
            </a:r>
            <a:endParaRPr lang="en-US" sz="2000" dirty="0">
              <a:solidFill>
                <a:srgbClr val="008080"/>
              </a:solidFill>
              <a:latin typeface="+mn-lt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778000" y="122555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0" imgW="876240" imgH="838080" progId="Equation.DSMT4">
                  <p:embed/>
                </p:oleObj>
              </mc:Choice>
              <mc:Fallback>
                <p:oleObj name="Equation" r:id="rId10" imgW="876240" imgH="8380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225550"/>
                        <a:ext cx="876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692400" y="1225550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2" imgW="1511280" imgH="838080" progId="Equation.DSMT4">
                  <p:embed/>
                </p:oleObj>
              </mc:Choice>
              <mc:Fallback>
                <p:oleObj name="Equation" r:id="rId12" imgW="1511280" imgH="8380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225550"/>
                        <a:ext cx="151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254500" y="1219200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4" imgW="545760" imgH="838080" progId="Equation.DSMT4">
                  <p:embed/>
                </p:oleObj>
              </mc:Choice>
              <mc:Fallback>
                <p:oleObj name="Equation" r:id="rId14" imgW="545760" imgH="838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219200"/>
                        <a:ext cx="546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3540456" y="1766248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38856" y="1233714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917700" y="2770414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6" imgW="876240" imgH="838080" progId="Equation.DSMT4">
                  <p:embed/>
                </p:oleObj>
              </mc:Choice>
              <mc:Fallback>
                <p:oleObj name="Equation" r:id="rId16" imgW="876240" imgH="8380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770414"/>
                        <a:ext cx="876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978150" y="2757714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8" imgW="1041120" imgH="838080" progId="Equation.DSMT4">
                  <p:embed/>
                </p:oleObj>
              </mc:Choice>
              <mc:Fallback>
                <p:oleObj name="Equation" r:id="rId18" imgW="1041120" imgH="838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757714"/>
                        <a:ext cx="1041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V="1">
            <a:off x="3200400" y="332637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91114" y="278674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051300" y="2770414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0" imgW="698400" imgH="838080" progId="Equation.DSMT4">
                  <p:embed/>
                </p:oleObj>
              </mc:Choice>
              <mc:Fallback>
                <p:oleObj name="Equation" r:id="rId20" imgW="698400" imgH="8380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2770414"/>
                        <a:ext cx="698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924050" y="4433248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22" imgW="1054080" imgH="838080" progId="Equation.DSMT4">
                  <p:embed/>
                </p:oleObj>
              </mc:Choice>
              <mc:Fallback>
                <p:oleObj name="Equation" r:id="rId22" imgW="1054080" imgH="8380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4433248"/>
                        <a:ext cx="1054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048000" y="4445948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24" imgW="1206360" imgH="838080" progId="Equation.DSMT4">
                  <p:embed/>
                </p:oleObj>
              </mc:Choice>
              <mc:Fallback>
                <p:oleObj name="Equation" r:id="rId24" imgW="1206360" imgH="8380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45948"/>
                        <a:ext cx="1206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 flipV="1">
            <a:off x="3321594" y="498256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397794" y="4466772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330700" y="4445948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26" imgW="888840" imgH="838080" progId="Equation.DSMT4">
                  <p:embed/>
                </p:oleObj>
              </mc:Choice>
              <mc:Fallback>
                <p:oleObj name="Equation" r:id="rId26" imgW="888840" imgH="8380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445948"/>
                        <a:ext cx="889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870656" y="1789834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69056" y="12573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1 (cont.)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>
              <a:buNone/>
              <a:tabLst>
                <a:tab pos="457200" algn="l"/>
              </a:tabLst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None/>
              <a:tabLst>
                <a:tab pos="457200" algn="l"/>
              </a:tabLst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None/>
              <a:tabLst>
                <a:tab pos="457200" algn="l"/>
              </a:tabLst>
            </a:pPr>
            <a:endParaRPr lang="en-US" i="0" dirty="0" smtClean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dirty="0" smtClean="0"/>
              <a:t>	or, as a mixed number,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716" y="232657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  <a:latin typeface="+mn-lt"/>
              </a:rPr>
              <a:t>tenths </a:t>
            </a:r>
            <a:endParaRPr lang="en-US" sz="2000" dirty="0">
              <a:solidFill>
                <a:srgbClr val="008080"/>
              </a:solidFill>
              <a:latin typeface="+mn-lt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33400" y="1639888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Equation" r:id="rId4" imgW="965160" imgH="304560" progId="Equation.DSMT4">
                  <p:embed/>
                </p:oleObj>
              </mc:Choice>
              <mc:Fallback>
                <p:oleObj name="Equation" r:id="rId4" imgW="96516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39888"/>
                        <a:ext cx="965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1543050" y="1385248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6" imgW="711000" imgH="838080" progId="Equation.DSMT4">
                  <p:embed/>
                </p:oleObj>
              </mc:Choice>
              <mc:Fallback>
                <p:oleObj name="Equation" r:id="rId6" imgW="711000" imgH="8380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385248"/>
                        <a:ext cx="711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2425700" y="1385248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Equation" r:id="rId8" imgW="1015920" imgH="838080" progId="Equation.DSMT4">
                  <p:embed/>
                </p:oleObj>
              </mc:Choice>
              <mc:Fallback>
                <p:oleObj name="Equation" r:id="rId8" imgW="1015920" imgH="838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385248"/>
                        <a:ext cx="101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flipV="1">
            <a:off x="2667000" y="194307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47664" y="141763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606800" y="1385888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Equation" r:id="rId10" imgW="698400" imgH="838080" progId="Equation.DSMT4">
                  <p:embed/>
                </p:oleObj>
              </mc:Choice>
              <mc:Fallback>
                <p:oleObj name="Equation" r:id="rId10" imgW="698400" imgH="8380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385888"/>
                        <a:ext cx="698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 flipV="1">
            <a:off x="1376962" y="1964685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1060450" y="3657600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12" imgW="2273040" imgH="838080" progId="Equation.DSMT4">
                  <p:embed/>
                </p:oleObj>
              </mc:Choice>
              <mc:Fallback>
                <p:oleObj name="Equation" r:id="rId12" imgW="227304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657600"/>
                        <a:ext cx="227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Decimals and Fractions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i="0" dirty="0" smtClean="0">
                <a:solidFill>
                  <a:srgbClr val="000000"/>
                </a:solidFill>
              </a:rPr>
              <a:t>Changing from Fraction Form to Decimal Form</a:t>
            </a:r>
          </a:p>
          <a:p>
            <a:pPr marL="0" indent="0">
              <a:buNone/>
            </a:pPr>
            <a:r>
              <a:rPr lang="en-US" i="0" dirty="0" smtClean="0">
                <a:solidFill>
                  <a:srgbClr val="000000"/>
                </a:solidFill>
              </a:rPr>
              <a:t>A fraction can be written in decimal form by dividing the numerator by the denominator.</a:t>
            </a:r>
          </a:p>
          <a:p>
            <a:pPr marL="465138" indent="-465138">
              <a:buNone/>
            </a:pPr>
            <a:r>
              <a:rPr lang="en-US" b="1" i="0" dirty="0" smtClean="0">
                <a:solidFill>
                  <a:srgbClr val="000000"/>
                </a:solidFill>
              </a:rPr>
              <a:t>1.	</a:t>
            </a:r>
            <a:r>
              <a:rPr lang="en-US" i="0" dirty="0" smtClean="0">
                <a:solidFill>
                  <a:srgbClr val="000000"/>
                </a:solidFill>
              </a:rPr>
              <a:t>If the remainder is 0, the decimal is said to be </a:t>
            </a:r>
            <a:r>
              <a:rPr lang="en-US" b="1" i="0" dirty="0" smtClean="0">
                <a:solidFill>
                  <a:srgbClr val="C00000"/>
                </a:solidFill>
              </a:rPr>
              <a:t>terminating</a:t>
            </a:r>
            <a:r>
              <a:rPr lang="en-US" i="0" dirty="0" smtClean="0">
                <a:solidFill>
                  <a:srgbClr val="000000"/>
                </a:solidFill>
              </a:rPr>
              <a:t>.</a:t>
            </a:r>
          </a:p>
          <a:p>
            <a:pPr marL="465138" indent="-465138">
              <a:buNone/>
            </a:pPr>
            <a:r>
              <a:rPr lang="en-US" b="1" i="0" dirty="0" smtClean="0">
                <a:solidFill>
                  <a:srgbClr val="000000"/>
                </a:solidFill>
              </a:rPr>
              <a:t>2.	</a:t>
            </a:r>
            <a:r>
              <a:rPr lang="en-US" i="0" dirty="0" smtClean="0">
                <a:solidFill>
                  <a:srgbClr val="000000"/>
                </a:solidFill>
              </a:rPr>
              <a:t>If the remainder is not 0, the decimal is said to be </a:t>
            </a:r>
            <a:r>
              <a:rPr lang="en-US" b="1" i="0" dirty="0" err="1" smtClean="0">
                <a:solidFill>
                  <a:srgbClr val="C00000"/>
                </a:solidFill>
              </a:rPr>
              <a:t>nonterminating</a:t>
            </a:r>
            <a:r>
              <a:rPr lang="en-US" i="0" dirty="0" smtClean="0">
                <a:solidFill>
                  <a:srgbClr val="000000"/>
                </a:solidFill>
              </a:rPr>
              <a:t>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Change      to a decimal.</a:t>
            </a:r>
          </a:p>
          <a:p>
            <a:pPr marL="457200" indent="-457200">
              <a:spcBef>
                <a:spcPts val="1800"/>
              </a:spcBef>
            </a:pPr>
            <a:r>
              <a:rPr lang="en-US" b="1" dirty="0" smtClean="0"/>
              <a:t>Solution</a:t>
            </a:r>
            <a:endParaRPr lang="en-US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rgbClr val="006666"/>
              </a:solidFill>
            </a:endParaRPr>
          </a:p>
          <a:p>
            <a:pPr marL="457200" indent="-457200" eaLnBrk="1" hangingPunct="1">
              <a:buNone/>
            </a:pP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7344" y="1137312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266400" imgH="838080" progId="Equation.DSMT4">
                  <p:embed/>
                </p:oleObj>
              </mc:Choice>
              <mc:Fallback>
                <p:oleObj name="Equation" r:id="rId4" imgW="266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44" y="1137312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638800" y="182880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1384200" imgH="838080" progId="Equation.DSMT4">
                  <p:embed/>
                </p:oleObj>
              </mc:Choice>
              <mc:Fallback>
                <p:oleObj name="Equation" r:id="rId6" imgW="1384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796352" y="2800390"/>
          <a:ext cx="46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8" imgW="469800" imgH="495000" progId="Equation.DSMT4">
                  <p:embed/>
                </p:oleObj>
              </mc:Choice>
              <mc:Fallback>
                <p:oleObj name="Equation" r:id="rId8" imgW="4698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352" y="2800390"/>
                        <a:ext cx="469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467100" y="192133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0" imgW="1180800" imgH="901440" progId="Equation.DSMT4">
                  <p:embed/>
                </p:oleObj>
              </mc:Choice>
              <mc:Fallback>
                <p:oleObj name="Equation" r:id="rId10" imgW="118080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921330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052248" y="337181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2" imgW="380880" imgH="291960" progId="Equation.DSMT4">
                  <p:embed/>
                </p:oleObj>
              </mc:Choice>
              <mc:Fallback>
                <p:oleObj name="Equation" r:id="rId12" imgW="3808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248" y="337181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796352" y="3762828"/>
          <a:ext cx="635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4" imgW="634680" imgH="495000" progId="Equation.DSMT4">
                  <p:embed/>
                </p:oleObj>
              </mc:Choice>
              <mc:Fallback>
                <p:oleObj name="Equation" r:id="rId14" imgW="63468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352" y="3762828"/>
                        <a:ext cx="635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191000" y="4357914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6" imgW="393480" imgH="291960" progId="Equation.DSMT4">
                  <p:embed/>
                </p:oleObj>
              </mc:Choice>
              <mc:Fallback>
                <p:oleObj name="Equation" r:id="rId16" imgW="39348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57914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007758" y="4771572"/>
          <a:ext cx="596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8" imgW="596880" imgH="495000" progId="Equation.DSMT4">
                  <p:embed/>
                </p:oleObj>
              </mc:Choice>
              <mc:Fallback>
                <p:oleObj name="Equation" r:id="rId18" imgW="596880" imgH="495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58" y="4771572"/>
                        <a:ext cx="596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4401456" y="534851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20" imgW="215640" imgH="291960" progId="Equation.DSMT4">
                  <p:embed/>
                </p:oleObj>
              </mc:Choice>
              <mc:Fallback>
                <p:oleObj name="Equation" r:id="rId20" imgW="2156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456" y="5348514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3777342" y="1848896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2" imgW="482400" imgH="291960" progId="Equation.DSMT4">
                  <p:embed/>
                </p:oleObj>
              </mc:Choice>
              <mc:Fallback>
                <p:oleObj name="Equation" r:id="rId22" imgW="48240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342" y="1848896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252686" y="1848896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24" imgW="190440" imgH="279360" progId="Equation.DSMT4">
                  <p:embed/>
                </p:oleObj>
              </mc:Choice>
              <mc:Fallback>
                <p:oleObj name="Equation" r:id="rId24" imgW="19044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686" y="1848896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4419600" y="1848896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26" imgW="203040" imgH="291960" progId="Equation.DSMT4">
                  <p:embed/>
                </p:oleObj>
              </mc:Choice>
              <mc:Fallback>
                <p:oleObj name="Equation" r:id="rId26" imgW="20304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48896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None/>
            </a:pPr>
            <a:r>
              <a:rPr lang="en-US" i="0" dirty="0" smtClean="0">
                <a:solidFill>
                  <a:schemeClr val="tx1"/>
                </a:solidFill>
              </a:rPr>
              <a:t>Change        to a decimal.</a:t>
            </a:r>
          </a:p>
          <a:p>
            <a:r>
              <a:rPr lang="en-US" b="1" dirty="0" smtClean="0"/>
              <a:t>Solution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        also can be written 		    In any case, the result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of the division will be negative. For convenience, we </a:t>
            </a:r>
          </a:p>
          <a:p>
            <a:r>
              <a:rPr lang="en-US" dirty="0" smtClean="0"/>
              <a:t>simply divide 4 by 5 and then write the negative sign in </a:t>
            </a:r>
          </a:p>
          <a:p>
            <a:r>
              <a:rPr lang="en-US" dirty="0" smtClean="0"/>
              <a:t>the quotient.</a:t>
            </a: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49104" y="1143000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520560" imgH="838080" progId="Equation.DSMT4">
                  <p:embed/>
                </p:oleObj>
              </mc:Choice>
              <mc:Fallback>
                <p:oleObj name="Equation" r:id="rId4" imgW="520560" imgH="838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104" y="1143000"/>
                        <a:ext cx="520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95952" y="2283728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520560" imgH="838080" progId="Equation.DSMT4">
                  <p:embed/>
                </p:oleObj>
              </mc:Choice>
              <mc:Fallback>
                <p:oleObj name="Equation" r:id="rId6" imgW="5205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52" y="2283728"/>
                        <a:ext cx="520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31199"/>
              </p:ext>
            </p:extLst>
          </p:nvPr>
        </p:nvGraphicFramePr>
        <p:xfrm>
          <a:off x="3924300" y="2320925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8" imgW="1473120" imgH="838080" progId="Equation.DSMT4">
                  <p:embed/>
                </p:oleObj>
              </mc:Choice>
              <mc:Fallback>
                <p:oleObj name="Equation" r:id="rId8" imgW="147312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20925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 3 (cont.)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		        which is a terminating decimal.</a:t>
            </a:r>
            <a:endParaRPr lang="en-US" i="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505200" y="1676400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4" imgW="1498320" imgH="838080" progId="Equation.DSMT4">
                  <p:embed/>
                </p:oleObj>
              </mc:Choice>
              <mc:Fallback>
                <p:oleObj name="Equation" r:id="rId4" imgW="14983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149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1400175" y="3684588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6" imgW="1511280" imgH="838080" progId="Equation.DSMT4">
                  <p:embed/>
                </p:oleObj>
              </mc:Choice>
              <mc:Fallback>
                <p:oleObj name="Equation" r:id="rId6" imgW="15112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684588"/>
                        <a:ext cx="1511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1447800" y="1524000"/>
          <a:ext cx="82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Equation" r:id="rId8" imgW="825480" imgH="901440" progId="Equation.DSMT4">
                  <p:embed/>
                </p:oleObj>
              </mc:Choice>
              <mc:Fallback>
                <p:oleObj name="Equation" r:id="rId8" imgW="82548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82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1779896" y="155752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Equation" r:id="rId10" imgW="482400" imgH="291960" progId="Equation.DSMT4">
                  <p:embed/>
                </p:oleObj>
              </mc:Choice>
              <mc:Fallback>
                <p:oleObj name="Equation" r:id="rId10" imgW="4824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896" y="155752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1779896" y="2407640"/>
          <a:ext cx="482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12" imgW="482400" imgH="495000" progId="Equation.DSMT4">
                  <p:embed/>
                </p:oleObj>
              </mc:Choice>
              <mc:Fallback>
                <p:oleObj name="Equation" r:id="rId12" imgW="48240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896" y="2407640"/>
                        <a:ext cx="482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2044618" y="3021736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14" imgW="215640" imgH="291960" progId="Equation.DSMT4">
                  <p:embed/>
                </p:oleObj>
              </mc:Choice>
              <mc:Fallback>
                <p:oleObj name="Equation" r:id="rId14" imgW="2156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618" y="3021736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703</Words>
  <Application>Microsoft Office PowerPoint</Application>
  <PresentationFormat>On-screen Show (4:3)</PresentationFormat>
  <Paragraphs>181</Paragraphs>
  <Slides>30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Courier New</vt:lpstr>
      <vt:lpstr>Times New Roman</vt:lpstr>
      <vt:lpstr>Arial</vt:lpstr>
      <vt:lpstr>Office Theme</vt:lpstr>
      <vt:lpstr>Equation</vt:lpstr>
      <vt:lpstr>Section 5.5</vt:lpstr>
      <vt:lpstr>Objectives</vt:lpstr>
      <vt:lpstr>Decimals and Fractions </vt:lpstr>
      <vt:lpstr>Example 1</vt:lpstr>
      <vt:lpstr>Example 1 (cont.)</vt:lpstr>
      <vt:lpstr>Decimals and Fractions </vt:lpstr>
      <vt:lpstr>Example 2</vt:lpstr>
      <vt:lpstr>Example 3</vt:lpstr>
      <vt:lpstr>Example 3 (cont.) </vt:lpstr>
      <vt:lpstr>Example 4</vt:lpstr>
      <vt:lpstr>Example 5</vt:lpstr>
      <vt:lpstr>Example 6</vt:lpstr>
      <vt:lpstr>Example 6 (cont.)</vt:lpstr>
      <vt:lpstr>Example 6 (cont.)</vt:lpstr>
      <vt:lpstr>Example 6 (cont.)</vt:lpstr>
      <vt:lpstr>Example 7</vt:lpstr>
      <vt:lpstr>Example 8</vt:lpstr>
      <vt:lpstr>Example 8 (cont.)</vt:lpstr>
      <vt:lpstr>Example 8 (cont.)</vt:lpstr>
      <vt:lpstr>Example 9</vt:lpstr>
      <vt:lpstr>Example 9 (cont.)</vt:lpstr>
      <vt:lpstr>Example 9 (cont.)</vt:lpstr>
      <vt:lpstr>Example 9 (cont.)</vt:lpstr>
      <vt:lpstr>Absolute Value</vt:lpstr>
      <vt:lpstr>Example 10</vt:lpstr>
      <vt:lpstr>Absolute Value</vt:lpstr>
      <vt:lpstr>Example 11</vt:lpstr>
      <vt:lpstr>Example 12</vt:lpstr>
      <vt:lpstr>Example 12</vt:lpstr>
      <vt:lpstr>Example 12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Prealgebra</dc:title>
  <dc:creator>Hawkes Learning Systems</dc:creator>
  <cp:lastModifiedBy>ashish.samudre</cp:lastModifiedBy>
  <cp:revision>113</cp:revision>
  <dcterms:created xsi:type="dcterms:W3CDTF">2013-04-26T14:43:13Z</dcterms:created>
  <dcterms:modified xsi:type="dcterms:W3CDTF">2017-08-02T16:36:58Z</dcterms:modified>
</cp:coreProperties>
</file>