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8" r:id="rId3"/>
    <p:sldId id="260" r:id="rId4"/>
    <p:sldId id="262" r:id="rId5"/>
    <p:sldId id="264" r:id="rId6"/>
    <p:sldId id="266" r:id="rId7"/>
    <p:sldId id="282" r:id="rId8"/>
    <p:sldId id="268" r:id="rId9"/>
    <p:sldId id="283" r:id="rId10"/>
    <p:sldId id="271" r:id="rId11"/>
    <p:sldId id="284" r:id="rId12"/>
    <p:sldId id="272" r:id="rId13"/>
    <p:sldId id="273" r:id="rId14"/>
    <p:sldId id="274" r:id="rId15"/>
    <p:sldId id="276" r:id="rId16"/>
    <p:sldId id="287" r:id="rId17"/>
    <p:sldId id="278" r:id="rId18"/>
    <p:sldId id="285" r:id="rId19"/>
    <p:sldId id="286" r:id="rId20"/>
    <p:sldId id="280" r:id="rId2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4"/>
      <p:bold r:id="rId25"/>
      <p:italic r:id="rId26"/>
      <p:boldItalic r:id="rId27"/>
    </p:embeddedFont>
    <p:embeddedFont>
      <p:font typeface="Cambria Math" panose="02040503050406030204" pitchFamily="18" charset="0"/>
      <p:regular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0000"/>
    <a:srgbClr val="000099"/>
    <a:srgbClr val="FFFFCC"/>
    <a:srgbClr val="008080"/>
    <a:srgbClr val="CCFFCC"/>
    <a:srgbClr val="366092"/>
    <a:srgbClr val="808000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60" autoAdjust="0"/>
  </p:normalViewPr>
  <p:slideViewPr>
    <p:cSldViewPr>
      <p:cViewPr varScale="1">
        <p:scale>
          <a:sx n="116" d="100"/>
          <a:sy n="116" d="100"/>
        </p:scale>
        <p:origin x="207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3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372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image" Target="../media/image78.wmf"/><Relationship Id="rId7" Type="http://schemas.openxmlformats.org/officeDocument/2006/relationships/image" Target="../media/image82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6" Type="http://schemas.openxmlformats.org/officeDocument/2006/relationships/image" Target="../media/image81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6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6" Type="http://schemas.openxmlformats.org/officeDocument/2006/relationships/image" Target="../media/image89.wmf"/><Relationship Id="rId5" Type="http://schemas.openxmlformats.org/officeDocument/2006/relationships/image" Target="../media/image88.wmf"/><Relationship Id="rId4" Type="http://schemas.openxmlformats.org/officeDocument/2006/relationships/image" Target="../media/image87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image" Target="../media/image30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12" Type="http://schemas.openxmlformats.org/officeDocument/2006/relationships/image" Target="../media/image29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11" Type="http://schemas.openxmlformats.org/officeDocument/2006/relationships/image" Target="../media/image28.wmf"/><Relationship Id="rId5" Type="http://schemas.openxmlformats.org/officeDocument/2006/relationships/image" Target="../media/image22.wmf"/><Relationship Id="rId15" Type="http://schemas.openxmlformats.org/officeDocument/2006/relationships/image" Target="../media/image3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Relationship Id="rId14" Type="http://schemas.openxmlformats.org/officeDocument/2006/relationships/image" Target="../media/image3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Relationship Id="rId9" Type="http://schemas.openxmlformats.org/officeDocument/2006/relationships/image" Target="../media/image4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image" Target="../media/image57.wmf"/><Relationship Id="rId7" Type="http://schemas.openxmlformats.org/officeDocument/2006/relationships/image" Target="../media/image61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10" Type="http://schemas.openxmlformats.org/officeDocument/2006/relationships/image" Target="../media/image64.wmf"/><Relationship Id="rId4" Type="http://schemas.openxmlformats.org/officeDocument/2006/relationships/image" Target="../media/image58.wmf"/><Relationship Id="rId9" Type="http://schemas.openxmlformats.org/officeDocument/2006/relationships/image" Target="../media/image63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image" Target="../media/image68.wmf"/><Relationship Id="rId7" Type="http://schemas.openxmlformats.org/officeDocument/2006/relationships/image" Target="../media/image72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10" Type="http://schemas.openxmlformats.org/officeDocument/2006/relationships/image" Target="../media/image75.wmf"/><Relationship Id="rId4" Type="http://schemas.openxmlformats.org/officeDocument/2006/relationships/image" Target="../media/image69.wmf"/><Relationship Id="rId9" Type="http://schemas.openxmlformats.org/officeDocument/2006/relationships/image" Target="../media/image7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928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973CF-09D7-4052-A646-9CEA07203C14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0B726-89BE-47BA-84FE-5B5C1DBE18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667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2253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8088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9704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1165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6699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217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6211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532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6903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2856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8283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5967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114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8.bin"/><Relationship Id="rId5" Type="http://schemas.openxmlformats.org/officeDocument/2006/relationships/image" Target="../media/image49.wmf"/><Relationship Id="rId10" Type="http://schemas.openxmlformats.org/officeDocument/2006/relationships/image" Target="../media/image52.png"/><Relationship Id="rId4" Type="http://schemas.openxmlformats.org/officeDocument/2006/relationships/oleObject" Target="../embeddings/oleObject47.bin"/><Relationship Id="rId9" Type="http://schemas.openxmlformats.org/officeDocument/2006/relationships/image" Target="../media/image51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4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59.wmf"/><Relationship Id="rId18" Type="http://schemas.openxmlformats.org/officeDocument/2006/relationships/oleObject" Target="../embeddings/oleObject57.bin"/><Relationship Id="rId3" Type="http://schemas.openxmlformats.org/officeDocument/2006/relationships/notesSlide" Target="../notesSlides/notesSlide9.xml"/><Relationship Id="rId21" Type="http://schemas.openxmlformats.org/officeDocument/2006/relationships/image" Target="../media/image63.wmf"/><Relationship Id="rId7" Type="http://schemas.openxmlformats.org/officeDocument/2006/relationships/image" Target="../media/image56.wmf"/><Relationship Id="rId12" Type="http://schemas.openxmlformats.org/officeDocument/2006/relationships/oleObject" Target="../embeddings/oleObject54.bin"/><Relationship Id="rId17" Type="http://schemas.openxmlformats.org/officeDocument/2006/relationships/image" Target="../media/image6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6.bin"/><Relationship Id="rId20" Type="http://schemas.openxmlformats.org/officeDocument/2006/relationships/oleObject" Target="../embeddings/oleObject58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58.wmf"/><Relationship Id="rId5" Type="http://schemas.openxmlformats.org/officeDocument/2006/relationships/image" Target="../media/image55.wmf"/><Relationship Id="rId15" Type="http://schemas.openxmlformats.org/officeDocument/2006/relationships/image" Target="../media/image60.wmf"/><Relationship Id="rId23" Type="http://schemas.openxmlformats.org/officeDocument/2006/relationships/image" Target="../media/image64.wmf"/><Relationship Id="rId10" Type="http://schemas.openxmlformats.org/officeDocument/2006/relationships/oleObject" Target="../embeddings/oleObject53.bin"/><Relationship Id="rId19" Type="http://schemas.openxmlformats.org/officeDocument/2006/relationships/image" Target="../media/image62.wmf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55.bin"/><Relationship Id="rId22" Type="http://schemas.openxmlformats.org/officeDocument/2006/relationships/oleObject" Target="../embeddings/oleObject59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image" Target="../media/image70.wmf"/><Relationship Id="rId18" Type="http://schemas.openxmlformats.org/officeDocument/2006/relationships/oleObject" Target="../embeddings/oleObject67.bin"/><Relationship Id="rId3" Type="http://schemas.openxmlformats.org/officeDocument/2006/relationships/notesSlide" Target="../notesSlides/notesSlide11.xml"/><Relationship Id="rId21" Type="http://schemas.openxmlformats.org/officeDocument/2006/relationships/image" Target="../media/image74.wmf"/><Relationship Id="rId7" Type="http://schemas.openxmlformats.org/officeDocument/2006/relationships/image" Target="../media/image67.wmf"/><Relationship Id="rId12" Type="http://schemas.openxmlformats.org/officeDocument/2006/relationships/oleObject" Target="../embeddings/oleObject64.bin"/><Relationship Id="rId17" Type="http://schemas.openxmlformats.org/officeDocument/2006/relationships/image" Target="../media/image7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6.bin"/><Relationship Id="rId20" Type="http://schemas.openxmlformats.org/officeDocument/2006/relationships/oleObject" Target="../embeddings/oleObject68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69.wmf"/><Relationship Id="rId5" Type="http://schemas.openxmlformats.org/officeDocument/2006/relationships/image" Target="../media/image66.wmf"/><Relationship Id="rId15" Type="http://schemas.openxmlformats.org/officeDocument/2006/relationships/image" Target="../media/image71.wmf"/><Relationship Id="rId23" Type="http://schemas.openxmlformats.org/officeDocument/2006/relationships/image" Target="../media/image75.wmf"/><Relationship Id="rId10" Type="http://schemas.openxmlformats.org/officeDocument/2006/relationships/oleObject" Target="../embeddings/oleObject63.bin"/><Relationship Id="rId19" Type="http://schemas.openxmlformats.org/officeDocument/2006/relationships/image" Target="../media/image73.wmf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8.wmf"/><Relationship Id="rId14" Type="http://schemas.openxmlformats.org/officeDocument/2006/relationships/oleObject" Target="../embeddings/oleObject65.bin"/><Relationship Id="rId22" Type="http://schemas.openxmlformats.org/officeDocument/2006/relationships/oleObject" Target="../embeddings/oleObject69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image" Target="../media/image80.wmf"/><Relationship Id="rId18" Type="http://schemas.openxmlformats.org/officeDocument/2006/relationships/oleObject" Target="../embeddings/oleObject77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77.wmf"/><Relationship Id="rId12" Type="http://schemas.openxmlformats.org/officeDocument/2006/relationships/oleObject" Target="../embeddings/oleObject74.bin"/><Relationship Id="rId17" Type="http://schemas.openxmlformats.org/officeDocument/2006/relationships/image" Target="../media/image8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6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9.wmf"/><Relationship Id="rId5" Type="http://schemas.openxmlformats.org/officeDocument/2006/relationships/image" Target="../media/image76.wmf"/><Relationship Id="rId15" Type="http://schemas.openxmlformats.org/officeDocument/2006/relationships/image" Target="../media/image81.wmf"/><Relationship Id="rId10" Type="http://schemas.openxmlformats.org/officeDocument/2006/relationships/oleObject" Target="../embeddings/oleObject73.bin"/><Relationship Id="rId19" Type="http://schemas.openxmlformats.org/officeDocument/2006/relationships/image" Target="../media/image83.wmf"/><Relationship Id="rId4" Type="http://schemas.openxmlformats.org/officeDocument/2006/relationships/oleObject" Target="../embeddings/oleObject70.bin"/><Relationship Id="rId9" Type="http://schemas.openxmlformats.org/officeDocument/2006/relationships/image" Target="../media/image78.wmf"/><Relationship Id="rId14" Type="http://schemas.openxmlformats.org/officeDocument/2006/relationships/oleObject" Target="../embeddings/oleObject75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13" Type="http://schemas.openxmlformats.org/officeDocument/2006/relationships/image" Target="../media/image88.wmf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85.wmf"/><Relationship Id="rId12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79.bin"/><Relationship Id="rId11" Type="http://schemas.openxmlformats.org/officeDocument/2006/relationships/image" Target="../media/image87.wmf"/><Relationship Id="rId5" Type="http://schemas.openxmlformats.org/officeDocument/2006/relationships/image" Target="../media/image84.wmf"/><Relationship Id="rId15" Type="http://schemas.openxmlformats.org/officeDocument/2006/relationships/image" Target="../media/image89.wmf"/><Relationship Id="rId10" Type="http://schemas.openxmlformats.org/officeDocument/2006/relationships/oleObject" Target="../embeddings/oleObject81.bin"/><Relationship Id="rId4" Type="http://schemas.openxmlformats.org/officeDocument/2006/relationships/oleObject" Target="../embeddings/oleObject78.bin"/><Relationship Id="rId9" Type="http://schemas.openxmlformats.org/officeDocument/2006/relationships/image" Target="../media/image86.wmf"/><Relationship Id="rId14" Type="http://schemas.openxmlformats.org/officeDocument/2006/relationships/oleObject" Target="../embeddings/oleObject83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4.wmf"/><Relationship Id="rId18" Type="http://schemas.openxmlformats.org/officeDocument/2006/relationships/oleObject" Target="../embeddings/oleObject16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5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12.bin"/><Relationship Id="rId19" Type="http://schemas.openxmlformats.org/officeDocument/2006/relationships/image" Target="../media/image17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2.wmf"/><Relationship Id="rId18" Type="http://schemas.openxmlformats.org/officeDocument/2006/relationships/oleObject" Target="../embeddings/oleObject24.bin"/><Relationship Id="rId26" Type="http://schemas.openxmlformats.org/officeDocument/2006/relationships/oleObject" Target="../embeddings/oleObject28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26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4.wmf"/><Relationship Id="rId25" Type="http://schemas.openxmlformats.org/officeDocument/2006/relationships/image" Target="../media/image28.wmf"/><Relationship Id="rId33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3.bin"/><Relationship Id="rId20" Type="http://schemas.openxmlformats.org/officeDocument/2006/relationships/oleObject" Target="../embeddings/oleObject25.bin"/><Relationship Id="rId29" Type="http://schemas.openxmlformats.org/officeDocument/2006/relationships/image" Target="../media/image30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24" Type="http://schemas.openxmlformats.org/officeDocument/2006/relationships/oleObject" Target="../embeddings/oleObject27.bin"/><Relationship Id="rId32" Type="http://schemas.openxmlformats.org/officeDocument/2006/relationships/oleObject" Target="../embeddings/oleObject31.bin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23" Type="http://schemas.openxmlformats.org/officeDocument/2006/relationships/image" Target="../media/image27.wmf"/><Relationship Id="rId28" Type="http://schemas.openxmlformats.org/officeDocument/2006/relationships/oleObject" Target="../embeddings/oleObject29.bin"/><Relationship Id="rId10" Type="http://schemas.openxmlformats.org/officeDocument/2006/relationships/oleObject" Target="../embeddings/oleObject20.bin"/><Relationship Id="rId19" Type="http://schemas.openxmlformats.org/officeDocument/2006/relationships/image" Target="../media/image25.wmf"/><Relationship Id="rId31" Type="http://schemas.openxmlformats.org/officeDocument/2006/relationships/image" Target="../media/image31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2.bin"/><Relationship Id="rId22" Type="http://schemas.openxmlformats.org/officeDocument/2006/relationships/oleObject" Target="../embeddings/oleObject26.bin"/><Relationship Id="rId27" Type="http://schemas.openxmlformats.org/officeDocument/2006/relationships/image" Target="../media/image29.wmf"/><Relationship Id="rId30" Type="http://schemas.openxmlformats.org/officeDocument/2006/relationships/oleObject" Target="../embeddings/oleObject30.bin"/><Relationship Id="rId8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40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9.wmf"/><Relationship Id="rId20" Type="http://schemas.openxmlformats.org/officeDocument/2006/relationships/image" Target="../media/image41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36.wmf"/><Relationship Id="rId19" Type="http://schemas.openxmlformats.org/officeDocument/2006/relationships/oleObject" Target="../embeddings/oleObject40.bin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8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Equations with Decimal Numbers and Circumference and Area of Circles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/>
              <a:t>Circumference and Area of Circles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9650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Important Terms and Definitions for Circles</a:t>
            </a:r>
            <a:endParaRPr lang="en-US" b="1" i="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700" b="1" i="0" dirty="0">
                <a:solidFill>
                  <a:srgbClr val="C00000"/>
                </a:solidFill>
              </a:rPr>
              <a:t>Circle</a:t>
            </a:r>
            <a:r>
              <a:rPr lang="en-US" sz="2700" i="0" dirty="0">
                <a:solidFill>
                  <a:srgbClr val="C00000"/>
                </a:solidFill>
              </a:rPr>
              <a:t>:</a:t>
            </a:r>
            <a:r>
              <a:rPr lang="en-US" sz="2700" i="0" dirty="0">
                <a:solidFill>
                  <a:srgbClr val="000000"/>
                </a:solidFill>
              </a:rPr>
              <a:t> The set of all points in a plane that are some fixed distance from a fixed point called the </a:t>
            </a:r>
            <a:r>
              <a:rPr lang="en-US" sz="2700" b="1" i="0" dirty="0">
                <a:solidFill>
                  <a:srgbClr val="C00000"/>
                </a:solidFill>
              </a:rPr>
              <a:t>center</a:t>
            </a:r>
            <a:r>
              <a:rPr lang="en-US" sz="2700" b="1" i="0" dirty="0">
                <a:solidFill>
                  <a:srgbClr val="000000"/>
                </a:solidFill>
              </a:rPr>
              <a:t> </a:t>
            </a:r>
            <a:r>
              <a:rPr lang="en-US" sz="2700" i="0" dirty="0">
                <a:solidFill>
                  <a:srgbClr val="000000"/>
                </a:solidFill>
              </a:rPr>
              <a:t>of the circle. </a:t>
            </a:r>
          </a:p>
          <a:p>
            <a:pPr>
              <a:buNone/>
            </a:pPr>
            <a:r>
              <a:rPr lang="en-US" sz="2700" b="1" i="0" dirty="0">
                <a:solidFill>
                  <a:srgbClr val="C00000"/>
                </a:solidFill>
              </a:rPr>
              <a:t>Radius</a:t>
            </a:r>
            <a:r>
              <a:rPr lang="en-US" sz="2700" i="0" dirty="0">
                <a:solidFill>
                  <a:srgbClr val="C00000"/>
                </a:solidFill>
              </a:rPr>
              <a:t>:</a:t>
            </a:r>
            <a:r>
              <a:rPr lang="en-US" sz="2700" i="0" dirty="0">
                <a:solidFill>
                  <a:srgbClr val="000000"/>
                </a:solidFill>
              </a:rPr>
              <a:t> The fixed distance from the center of a circle to any point on the circle.  (The letter </a:t>
            </a:r>
            <a:r>
              <a:rPr lang="en-US" sz="2700" i="1" dirty="0">
                <a:solidFill>
                  <a:srgbClr val="000000"/>
                </a:solidFill>
              </a:rPr>
              <a:t>r</a:t>
            </a:r>
            <a:r>
              <a:rPr lang="en-US" sz="2700" i="0" dirty="0">
                <a:solidFill>
                  <a:srgbClr val="000000"/>
                </a:solidFill>
              </a:rPr>
              <a:t> is used to represent the radius of a circle.)</a:t>
            </a:r>
          </a:p>
          <a:p>
            <a:pPr>
              <a:buNone/>
            </a:pPr>
            <a:r>
              <a:rPr lang="en-US" sz="2700" b="1" i="0" dirty="0">
                <a:solidFill>
                  <a:srgbClr val="C00000"/>
                </a:solidFill>
              </a:rPr>
              <a:t>Diameter</a:t>
            </a:r>
            <a:r>
              <a:rPr lang="en-US" sz="2700" i="0" dirty="0">
                <a:solidFill>
                  <a:srgbClr val="C00000"/>
                </a:solidFill>
              </a:rPr>
              <a:t>:</a:t>
            </a:r>
            <a:r>
              <a:rPr lang="en-US" sz="2700" i="0" dirty="0">
                <a:solidFill>
                  <a:srgbClr val="000000"/>
                </a:solidFill>
              </a:rPr>
              <a:t> The distance from one point on a circle to another point on the circle measured through the center.  (The letter </a:t>
            </a:r>
            <a:r>
              <a:rPr lang="en-US" sz="2700" i="1" dirty="0">
                <a:solidFill>
                  <a:srgbClr val="000000"/>
                </a:solidFill>
              </a:rPr>
              <a:t>d</a:t>
            </a:r>
            <a:r>
              <a:rPr lang="en-US" sz="2700" i="0" dirty="0">
                <a:solidFill>
                  <a:srgbClr val="000000"/>
                </a:solidFill>
              </a:rPr>
              <a:t> is used to represent the diameter of a circle.)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/>
              <a:t>Circumference and Area of Circles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356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None/>
            </a:pPr>
            <a:r>
              <a:rPr lang="en-US" b="1" i="0" dirty="0">
                <a:solidFill>
                  <a:srgbClr val="000000"/>
                </a:solidFill>
              </a:rPr>
              <a:t>Terms and Definitions for Circles (cont.)</a:t>
            </a:r>
          </a:p>
          <a:p>
            <a:pPr>
              <a:buNone/>
            </a:pPr>
            <a:r>
              <a:rPr lang="en-US" b="1" i="0" dirty="0">
                <a:solidFill>
                  <a:srgbClr val="C00000"/>
                </a:solidFill>
              </a:rPr>
              <a:t>Circumference</a:t>
            </a:r>
            <a:r>
              <a:rPr lang="en-US" i="0" dirty="0">
                <a:solidFill>
                  <a:srgbClr val="000000"/>
                </a:solidFill>
              </a:rPr>
              <a:t>: Perimeter of (or distance around) </a:t>
            </a:r>
          </a:p>
          <a:p>
            <a:pPr>
              <a:spcBef>
                <a:spcPts val="0"/>
              </a:spcBef>
              <a:buNone/>
            </a:pPr>
            <a:r>
              <a:rPr lang="en-US" i="0" dirty="0">
                <a:solidFill>
                  <a:srgbClr val="000000"/>
                </a:solidFill>
              </a:rPr>
              <a:t>a circle.</a:t>
            </a:r>
          </a:p>
          <a:p>
            <a:pPr>
              <a:spcBef>
                <a:spcPts val="0"/>
              </a:spcBef>
              <a:buNone/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pic>
        <p:nvPicPr>
          <p:cNvPr id="6041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E7E3EF"/>
              </a:clrFrom>
              <a:clrTo>
                <a:srgbClr val="E7E3EF">
                  <a:alpha val="0"/>
                </a:srgbClr>
              </a:clrTo>
            </a:clrChange>
            <a:duotone>
              <a:prstClr val="black"/>
              <a:srgbClr val="FFFFCC">
                <a:tint val="45000"/>
                <a:satMod val="400000"/>
              </a:srgbClr>
            </a:duotone>
          </a:blip>
          <a:stretch>
            <a:fillRect/>
          </a:stretch>
        </p:blipFill>
        <p:spPr bwMode="auto">
          <a:xfrm>
            <a:off x="3017520" y="2524062"/>
            <a:ext cx="3108960" cy="31147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/>
              <a:t>Circumference and Area of Circles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buNone/>
            </a:pPr>
            <a:r>
              <a:rPr lang="en-US" b="1" i="0" dirty="0">
                <a:solidFill>
                  <a:srgbClr val="000000"/>
                </a:solidFill>
              </a:rPr>
              <a:t>Note</a:t>
            </a:r>
          </a:p>
          <a:p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π</a:t>
            </a:r>
            <a:r>
              <a:rPr lang="en-US" dirty="0"/>
              <a:t> </a:t>
            </a:r>
            <a:r>
              <a:rPr lang="en-US" i="0" dirty="0">
                <a:solidFill>
                  <a:srgbClr val="000000"/>
                </a:solidFill>
              </a:rPr>
              <a:t>is the symbol used for the constant 3.1415926535…. This number is an infinite nonrepeating decimal (an </a:t>
            </a:r>
            <a:r>
              <a:rPr lang="en-US" b="1" i="0" dirty="0">
                <a:solidFill>
                  <a:srgbClr val="C00000"/>
                </a:solidFill>
              </a:rPr>
              <a:t>irrational number</a:t>
            </a:r>
            <a:r>
              <a:rPr lang="en-US" i="0" dirty="0">
                <a:solidFill>
                  <a:srgbClr val="000000"/>
                </a:solidFill>
              </a:rPr>
              <a:t>).  For our purposes, we will use </a:t>
            </a:r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π</a:t>
            </a:r>
            <a:r>
              <a:rPr lang="en-US" dirty="0">
                <a:solidFill>
                  <a:srgbClr val="000000"/>
                </a:solidFill>
                <a:sym typeface="Symbol"/>
              </a:rPr>
              <a:t> </a:t>
            </a:r>
            <a:r>
              <a:rPr lang="en-US" i="0" dirty="0">
                <a:solidFill>
                  <a:srgbClr val="000000"/>
                </a:solidFill>
              </a:rPr>
              <a:t>= 3.14 </a:t>
            </a:r>
            <a:r>
              <a:rPr lang="en-US" dirty="0">
                <a:solidFill>
                  <a:srgbClr val="000000"/>
                </a:solidFill>
              </a:rPr>
              <a:t>(accurate to hundredths).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However, you</a:t>
            </a:r>
          </a:p>
          <a:p>
            <a:r>
              <a:rPr lang="en-US" dirty="0">
                <a:solidFill>
                  <a:srgbClr val="000000"/>
                </a:solidFill>
              </a:rPr>
              <a:t>should always be aware that 3.14 is only an approximation for </a:t>
            </a:r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π</a:t>
            </a:r>
            <a:r>
              <a:rPr lang="en-US" dirty="0">
                <a:solidFill>
                  <a:srgbClr val="000000"/>
                </a:solidFill>
              </a:rPr>
              <a:t> and that the related answers are only approximations.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/>
              <a:t>Circumference and Area of Circles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77279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None/>
            </a:pPr>
            <a:r>
              <a:rPr lang="en-US" b="1" i="0" dirty="0">
                <a:solidFill>
                  <a:srgbClr val="000000"/>
                </a:solidFill>
              </a:rPr>
              <a:t>Formulas for Circles</a:t>
            </a:r>
          </a:p>
          <a:p>
            <a:pPr>
              <a:buNone/>
            </a:pPr>
            <a:r>
              <a:rPr lang="en-US" i="0" dirty="0">
                <a:solidFill>
                  <a:srgbClr val="000000"/>
                </a:solidFill>
              </a:rPr>
              <a:t>For circumference:</a:t>
            </a:r>
          </a:p>
          <a:p>
            <a:pPr>
              <a:lnSpc>
                <a:spcPct val="150000"/>
              </a:lnSpc>
              <a:buNone/>
            </a:pPr>
            <a:r>
              <a:rPr lang="en-US" i="0" dirty="0">
                <a:solidFill>
                  <a:srgbClr val="000000"/>
                </a:solidFill>
              </a:rPr>
              <a:t>For area: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355867"/>
              </p:ext>
            </p:extLst>
          </p:nvPr>
        </p:nvGraphicFramePr>
        <p:xfrm>
          <a:off x="3359150" y="1931988"/>
          <a:ext cx="2921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3" imgW="2920680" imgH="393480" progId="Equation.DSMT4">
                  <p:embed/>
                </p:oleObj>
              </mc:Choice>
              <mc:Fallback>
                <p:oleObj name="Equation" r:id="rId3" imgW="292068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1931988"/>
                        <a:ext cx="2921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6525218"/>
              </p:ext>
            </p:extLst>
          </p:nvPr>
        </p:nvGraphicFramePr>
        <p:xfrm>
          <a:off x="2006600" y="2501900"/>
          <a:ext cx="119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5" imgW="1193760" imgH="380880" progId="Equation.DSMT4">
                  <p:embed/>
                </p:oleObj>
              </mc:Choice>
              <mc:Fallback>
                <p:oleObj name="Equation" r:id="rId5" imgW="1193760" imgH="380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2501900"/>
                        <a:ext cx="1193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Example 6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en-US" i="0" dirty="0"/>
              <a:t>Find the circumference of a circle with a diameter of </a:t>
            </a:r>
            <a:r>
              <a:rPr lang="en-US" i="0" dirty="0">
                <a:solidFill>
                  <a:srgbClr val="0000FF"/>
                </a:solidFill>
              </a:rPr>
              <a:t>3 meters</a:t>
            </a:r>
            <a:r>
              <a:rPr lang="en-US" i="0" dirty="0"/>
              <a:t>.</a:t>
            </a:r>
          </a:p>
          <a:p>
            <a:pPr eaLnBrk="1" hangingPunct="1">
              <a:spcBef>
                <a:spcPts val="0"/>
              </a:spcBef>
              <a:buNone/>
            </a:pPr>
            <a:r>
              <a:rPr lang="en-US" b="1" i="0" dirty="0"/>
              <a:t>Solution</a:t>
            </a:r>
          </a:p>
          <a:p>
            <a:pPr eaLnBrk="1" hangingPunct="1">
              <a:spcBef>
                <a:spcPts val="0"/>
              </a:spcBef>
              <a:buNone/>
            </a:pPr>
            <a:r>
              <a:rPr lang="en-US" i="0" dirty="0"/>
              <a:t>Sketch the circle and label a diameter.</a:t>
            </a:r>
          </a:p>
          <a:p>
            <a:pPr eaLnBrk="1" hangingPunct="1">
              <a:buNone/>
            </a:pPr>
            <a:endParaRPr lang="en-US" i="0" dirty="0"/>
          </a:p>
          <a:p>
            <a:pPr eaLnBrk="1" hangingPunct="1">
              <a:buNone/>
            </a:pPr>
            <a:endParaRPr lang="en-US" i="0" dirty="0"/>
          </a:p>
          <a:p>
            <a:pPr eaLnBrk="1" hangingPunct="1">
              <a:buNone/>
            </a:pPr>
            <a:endParaRPr lang="en-US" i="0" dirty="0"/>
          </a:p>
          <a:p>
            <a:pPr marL="0" indent="0" eaLnBrk="1" hangingPunct="1">
              <a:buNone/>
            </a:pPr>
            <a:r>
              <a:rPr lang="en-US" i="0" dirty="0"/>
              <a:t>The circumference is </a:t>
            </a:r>
            <a:r>
              <a:rPr lang="en-US" i="0" dirty="0">
                <a:solidFill>
                  <a:srgbClr val="FF0000"/>
                </a:solidFill>
              </a:rPr>
              <a:t>9.42 meters</a:t>
            </a:r>
            <a:r>
              <a:rPr lang="en-US" i="0" dirty="0"/>
              <a:t>.  (Remember that 9.42 m is only an approximate answer because 3.14 is only an approximation for </a:t>
            </a:r>
            <a:r>
              <a:rPr lang="el-GR" i="1" dirty="0"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π</a:t>
            </a:r>
            <a:r>
              <a:rPr lang="en-US" dirty="0"/>
              <a:t>.</a:t>
            </a:r>
            <a:r>
              <a:rPr lang="en-US" i="0" dirty="0"/>
              <a:t>)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1657333"/>
              </p:ext>
            </p:extLst>
          </p:nvPr>
        </p:nvGraphicFramePr>
        <p:xfrm>
          <a:off x="2351689" y="3157538"/>
          <a:ext cx="1003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4" imgW="1002960" imgH="304560" progId="Equation.DSMT4">
                  <p:embed/>
                </p:oleObj>
              </mc:Choice>
              <mc:Fallback>
                <p:oleObj name="Equation" r:id="rId4" imgW="1002960" imgH="3045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689" y="3157538"/>
                        <a:ext cx="10033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2348552" y="3537876"/>
          <a:ext cx="1625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6" imgW="1625400" imgH="469800" progId="Equation.DSMT4">
                  <p:embed/>
                </p:oleObj>
              </mc:Choice>
              <mc:Fallback>
                <p:oleObj name="Equation" r:id="rId6" imgW="1625400" imgH="469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8552" y="3537876"/>
                        <a:ext cx="16256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2362200" y="4095750"/>
          <a:ext cx="153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8" imgW="1536480" imgH="380880" progId="Equation.DSMT4">
                  <p:embed/>
                </p:oleObj>
              </mc:Choice>
              <mc:Fallback>
                <p:oleObj name="Equation" r:id="rId8" imgW="1536480" imgH="3808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095750"/>
                        <a:ext cx="1536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400800" y="2514600"/>
            <a:ext cx="2103120" cy="2092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926080" y="3886200"/>
            <a:ext cx="3291840" cy="2092125"/>
            <a:chOff x="2926080" y="3972208"/>
            <a:chExt cx="3291840" cy="2092125"/>
          </a:xfrm>
        </p:grpSpPr>
        <p:pic>
          <p:nvPicPr>
            <p:cNvPr id="79873" name="Picture 1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26080" y="3972208"/>
              <a:ext cx="3291840" cy="18189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79874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200650" y="5791200"/>
              <a:ext cx="457200" cy="2731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Example 7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412480" cy="3339376"/>
          </a:xfrm>
        </p:spPr>
        <p:txBody>
          <a:bodyPr>
            <a:spAutoFit/>
          </a:bodyPr>
          <a:lstStyle/>
          <a:p>
            <a:pPr marL="0" indent="0" eaLnBrk="1" hangingPunct="1">
              <a:spcBef>
                <a:spcPts val="600"/>
              </a:spcBef>
              <a:buNone/>
            </a:pPr>
            <a:r>
              <a:rPr lang="en-US" i="0" dirty="0"/>
              <a:t>Find the perimeter of a semicircle with a radius of </a:t>
            </a:r>
            <a:r>
              <a:rPr lang="en-US" i="0" dirty="0">
                <a:solidFill>
                  <a:srgbClr val="0000FF"/>
                </a:solidFill>
              </a:rPr>
              <a:t>6 feet</a:t>
            </a:r>
            <a:r>
              <a:rPr lang="en-US" i="0" dirty="0"/>
              <a:t>.</a:t>
            </a:r>
          </a:p>
          <a:p>
            <a:pPr eaLnBrk="1" hangingPunct="1">
              <a:spcBef>
                <a:spcPts val="600"/>
              </a:spcBef>
              <a:buNone/>
            </a:pPr>
            <a:r>
              <a:rPr lang="en-US" b="1" i="0" dirty="0"/>
              <a:t>Solution</a:t>
            </a:r>
          </a:p>
          <a:p>
            <a:pPr marL="0" indent="0" eaLnBrk="1" hangingPunct="1">
              <a:spcBef>
                <a:spcPts val="600"/>
              </a:spcBef>
              <a:buNone/>
            </a:pPr>
            <a:r>
              <a:rPr lang="en-US" i="0" dirty="0"/>
              <a:t>Sketch the semicircle and label a radius.  In order to find the perimeter of the semicircle, find the perimeter of half a circle (which we will call the </a:t>
            </a:r>
            <a:r>
              <a:rPr lang="en-US" i="0" dirty="0" err="1"/>
              <a:t>arclength</a:t>
            </a:r>
            <a:r>
              <a:rPr lang="en-US" i="0" dirty="0"/>
              <a:t>) and then add the diameter.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Example 7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3674852"/>
          </a:xfrm>
        </p:spPr>
        <p:txBody>
          <a:bodyPr>
            <a:spAutoFit/>
          </a:bodyPr>
          <a:lstStyle/>
          <a:p>
            <a:pPr eaLnBrk="1" hangingPunct="1">
              <a:buNone/>
            </a:pPr>
            <a:endParaRPr lang="en-US" i="0" dirty="0"/>
          </a:p>
          <a:p>
            <a:pPr eaLnBrk="1" hangingPunct="1">
              <a:buNone/>
            </a:pPr>
            <a:endParaRPr lang="en-US" i="0" dirty="0"/>
          </a:p>
          <a:p>
            <a:pPr eaLnBrk="1" hangingPunct="1">
              <a:buNone/>
            </a:pPr>
            <a:endParaRPr lang="en-US" i="0" dirty="0"/>
          </a:p>
          <a:p>
            <a:pPr eaLnBrk="1" hangingPunct="1">
              <a:lnSpc>
                <a:spcPct val="200000"/>
              </a:lnSpc>
              <a:buNone/>
            </a:pPr>
            <a:endParaRPr lang="en-US" i="0" dirty="0"/>
          </a:p>
          <a:p>
            <a:pPr eaLnBrk="1" hangingPunct="1">
              <a:lnSpc>
                <a:spcPct val="200000"/>
              </a:lnSpc>
              <a:spcBef>
                <a:spcPts val="2400"/>
              </a:spcBef>
              <a:buNone/>
            </a:pPr>
            <a:r>
              <a:rPr lang="en-US" i="0" dirty="0"/>
              <a:t>The perimeter is </a:t>
            </a:r>
            <a:r>
              <a:rPr lang="en-US" i="0" dirty="0">
                <a:solidFill>
                  <a:srgbClr val="FF0000"/>
                </a:solidFill>
              </a:rPr>
              <a:t>30.84 ft</a:t>
            </a:r>
            <a:r>
              <a:rPr lang="en-US" i="0" dirty="0"/>
              <a:t>.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30352" y="1447800"/>
          <a:ext cx="196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66" name="Equation" r:id="rId4" imgW="1968480" imgH="838080" progId="Equation.DSMT4">
                  <p:embed/>
                </p:oleObj>
              </mc:Choice>
              <mc:Fallback>
                <p:oleObj name="Equation" r:id="rId4" imgW="196848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447800"/>
                        <a:ext cx="1968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530352" y="2624138"/>
          <a:ext cx="2006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67" name="Equation" r:id="rId6" imgW="2006280" imgH="304560" progId="Equation.DSMT4">
                  <p:embed/>
                </p:oleObj>
              </mc:Choice>
              <mc:Fallback>
                <p:oleObj name="Equation" r:id="rId6" imgW="2006280" imgH="3045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24138"/>
                        <a:ext cx="2006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530352" y="3352800"/>
          <a:ext cx="4838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68" name="Equation" r:id="rId8" imgW="4838400" imgH="368280" progId="Equation.DSMT4">
                  <p:embed/>
                </p:oleObj>
              </mc:Choice>
              <mc:Fallback>
                <p:oleObj name="Equation" r:id="rId8" imgW="4838400" imgH="3682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352800"/>
                        <a:ext cx="48387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1783313"/>
              </p:ext>
            </p:extLst>
          </p:nvPr>
        </p:nvGraphicFramePr>
        <p:xfrm>
          <a:off x="2584450" y="1458913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69" name="Equation" r:id="rId10" imgW="914400" imgH="838080" progId="Equation.DSMT4">
                  <p:embed/>
                </p:oleObj>
              </mc:Choice>
              <mc:Fallback>
                <p:oleObj name="Equation" r:id="rId10" imgW="91440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4450" y="1458913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9113513"/>
              </p:ext>
            </p:extLst>
          </p:nvPr>
        </p:nvGraphicFramePr>
        <p:xfrm>
          <a:off x="3556000" y="1471613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70" name="Equation" r:id="rId12" imgW="1104840" imgH="838080" progId="Equation.DSMT4">
                  <p:embed/>
                </p:oleObj>
              </mc:Choice>
              <mc:Fallback>
                <p:oleObj name="Equation" r:id="rId12" imgW="11048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1471613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4673600" y="1725612"/>
          <a:ext cx="1422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71" name="Equation" r:id="rId14" imgW="1422360" imgH="406080" progId="Equation.DSMT4">
                  <p:embed/>
                </p:oleObj>
              </mc:Choice>
              <mc:Fallback>
                <p:oleObj name="Equation" r:id="rId14" imgW="1422360" imgH="406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600" y="1725612"/>
                        <a:ext cx="1422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2590800" y="2578100"/>
          <a:ext cx="914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72" name="Equation" r:id="rId16" imgW="914400" imgH="469800" progId="Equation.DSMT4">
                  <p:embed/>
                </p:oleObj>
              </mc:Choice>
              <mc:Fallback>
                <p:oleObj name="Equation" r:id="rId16" imgW="914400" imgH="469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578100"/>
                        <a:ext cx="914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8" name="Object 12"/>
          <p:cNvGraphicFramePr>
            <a:graphicFrameLocks noChangeAspect="1"/>
          </p:cNvGraphicFramePr>
          <p:nvPr/>
        </p:nvGraphicFramePr>
        <p:xfrm>
          <a:off x="3619500" y="2628900"/>
          <a:ext cx="965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73" name="Equation" r:id="rId18" imgW="965160" imgH="406080" progId="Equation.DSMT4">
                  <p:embed/>
                </p:oleObj>
              </mc:Choice>
              <mc:Fallback>
                <p:oleObj name="Equation" r:id="rId18" imgW="965160" imgH="406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2628900"/>
                        <a:ext cx="965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4" name="Object 10"/>
          <p:cNvGraphicFramePr>
            <a:graphicFrameLocks noChangeAspect="1"/>
          </p:cNvGraphicFramePr>
          <p:nvPr/>
        </p:nvGraphicFramePr>
        <p:xfrm>
          <a:off x="5410200" y="3376304"/>
          <a:ext cx="2286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74" name="Equation" r:id="rId20" imgW="2286000" imgH="406080" progId="Equation.DSMT4">
                  <p:embed/>
                </p:oleObj>
              </mc:Choice>
              <mc:Fallback>
                <p:oleObj name="Equation" r:id="rId20" imgW="2286000" imgH="406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376304"/>
                        <a:ext cx="2286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5" name="Object 11"/>
          <p:cNvGraphicFramePr>
            <a:graphicFrameLocks noChangeAspect="1"/>
          </p:cNvGraphicFramePr>
          <p:nvPr/>
        </p:nvGraphicFramePr>
        <p:xfrm>
          <a:off x="5410200" y="3864592"/>
          <a:ext cx="1435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75" name="Equation" r:id="rId22" imgW="1434960" imgH="406080" progId="Equation.DSMT4">
                  <p:embed/>
                </p:oleObj>
              </mc:Choice>
              <mc:Fallback>
                <p:oleObj name="Equation" r:id="rId22" imgW="1434960" imgH="406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864592"/>
                        <a:ext cx="1435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2072986"/>
            <a:ext cx="2743200" cy="2499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</p:spPr>
        <p:txBody>
          <a:bodyPr>
            <a:spAutoFit/>
          </a:bodyPr>
          <a:lstStyle/>
          <a:p>
            <a:r>
              <a:rPr lang="en-US" dirty="0"/>
              <a:t>Find the area of the washer (shaded portion) with dimensions as shown.	</a:t>
            </a:r>
          </a:p>
          <a:p>
            <a:endParaRPr lang="en-US" b="1" dirty="0"/>
          </a:p>
          <a:p>
            <a:endParaRPr lang="en-US" b="1" dirty="0"/>
          </a:p>
          <a:p>
            <a:pPr>
              <a:lnSpc>
                <a:spcPct val="200000"/>
              </a:lnSpc>
            </a:pPr>
            <a:endParaRPr lang="en-US" b="1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Subtract the area of the inside (smaller) circle from the area of the outside (larger) circle. This difference will be the area of the washer (shaded portion).</a:t>
            </a:r>
            <a:endParaRPr lang="en-US" i="0" dirty="0">
              <a:solidFill>
                <a:srgbClr val="006666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Example 8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Example 8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9946695"/>
              </p:ext>
            </p:extLst>
          </p:nvPr>
        </p:nvGraphicFramePr>
        <p:xfrm>
          <a:off x="1123950" y="1828800"/>
          <a:ext cx="107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99" name="Equation" r:id="rId4" imgW="1079280" imgH="380880" progId="Equation.DSMT4">
                  <p:embed/>
                </p:oleObj>
              </mc:Choice>
              <mc:Fallback>
                <p:oleObj name="Equation" r:id="rId4" imgW="10792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1828800"/>
                        <a:ext cx="107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4573579"/>
              </p:ext>
            </p:extLst>
          </p:nvPr>
        </p:nvGraphicFramePr>
        <p:xfrm>
          <a:off x="5543550" y="1828800"/>
          <a:ext cx="107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0" name="Equation" r:id="rId6" imgW="1079280" imgH="380880" progId="Equation.DSMT4">
                  <p:embed/>
                </p:oleObj>
              </mc:Choice>
              <mc:Fallback>
                <p:oleObj name="Equation" r:id="rId6" imgW="10792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3550" y="1828800"/>
                        <a:ext cx="107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0" name="Object 4"/>
          <p:cNvGraphicFramePr>
            <a:graphicFrameLocks noChangeAspect="1"/>
          </p:cNvGraphicFramePr>
          <p:nvPr/>
        </p:nvGraphicFramePr>
        <p:xfrm>
          <a:off x="2743200" y="4038600"/>
          <a:ext cx="20828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1" name="Equation" r:id="rId8" imgW="2082600" imgH="1054080" progId="Equation.DSMT4">
                  <p:embed/>
                </p:oleObj>
              </mc:Choice>
              <mc:Fallback>
                <p:oleObj name="Equation" r:id="rId8" imgW="2082600" imgH="1054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038600"/>
                        <a:ext cx="20828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155076" y="4058538"/>
            <a:ext cx="21544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area of outer circle</a:t>
            </a:r>
          </a:p>
        </p:txBody>
      </p:sp>
      <p:sp>
        <p:nvSpPr>
          <p:cNvPr id="9" name="Rectangle 8"/>
          <p:cNvSpPr/>
          <p:nvPr/>
        </p:nvSpPr>
        <p:spPr>
          <a:xfrm>
            <a:off x="5155076" y="4638570"/>
            <a:ext cx="21299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area of inner circle</a:t>
            </a:r>
          </a:p>
        </p:txBody>
      </p:sp>
      <p:sp>
        <p:nvSpPr>
          <p:cNvPr id="10" name="Rectangle 9"/>
          <p:cNvSpPr/>
          <p:nvPr/>
        </p:nvSpPr>
        <p:spPr>
          <a:xfrm>
            <a:off x="5155076" y="5130800"/>
            <a:ext cx="17316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area of washer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5524500"/>
            <a:ext cx="56966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area of the washer is </a:t>
            </a:r>
            <a:r>
              <a:rPr lang="en-US" sz="2800" dirty="0">
                <a:solidFill>
                  <a:srgbClr val="FF0000"/>
                </a:solidFill>
              </a:rPr>
              <a:t>65.94 mm</a:t>
            </a:r>
            <a:r>
              <a:rPr lang="en-US" sz="2800" baseline="30000" dirty="0">
                <a:solidFill>
                  <a:srgbClr val="FF0000"/>
                </a:solidFill>
              </a:rPr>
              <a:t>2</a:t>
            </a:r>
            <a:r>
              <a:rPr lang="en-US" sz="2800" dirty="0"/>
              <a:t>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280160"/>
            <a:ext cx="33847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Area of Smaller Circle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530352" y="1280160"/>
            <a:ext cx="32708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Area of Larger Circle 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457200" y="3962400"/>
            <a:ext cx="17849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Difference:</a:t>
            </a:r>
          </a:p>
        </p:txBody>
      </p:sp>
      <p:graphicFrame>
        <p:nvGraphicFramePr>
          <p:cNvPr id="70661" name="Object 5"/>
          <p:cNvGraphicFramePr>
            <a:graphicFrameLocks noChangeAspect="1"/>
          </p:cNvGraphicFramePr>
          <p:nvPr/>
        </p:nvGraphicFramePr>
        <p:xfrm>
          <a:off x="1143000" y="2269067"/>
          <a:ext cx="1790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2" name="Equation" r:id="rId10" imgW="1790640" imgH="571320" progId="Equation.DSMT4">
                  <p:embed/>
                </p:oleObj>
              </mc:Choice>
              <mc:Fallback>
                <p:oleObj name="Equation" r:id="rId10" imgW="179064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69067"/>
                        <a:ext cx="1790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2" name="Object 6"/>
          <p:cNvGraphicFramePr>
            <a:graphicFrameLocks noChangeAspect="1"/>
          </p:cNvGraphicFramePr>
          <p:nvPr/>
        </p:nvGraphicFramePr>
        <p:xfrm>
          <a:off x="1143000" y="2899834"/>
          <a:ext cx="181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3" name="Equation" r:id="rId12" imgW="1815840" imgH="469800" progId="Equation.DSMT4">
                  <p:embed/>
                </p:oleObj>
              </mc:Choice>
              <mc:Fallback>
                <p:oleObj name="Equation" r:id="rId12" imgW="18158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899834"/>
                        <a:ext cx="1816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3" name="Object 7"/>
          <p:cNvGraphicFramePr>
            <a:graphicFrameLocks noChangeAspect="1"/>
          </p:cNvGraphicFramePr>
          <p:nvPr/>
        </p:nvGraphicFramePr>
        <p:xfrm>
          <a:off x="1143000" y="3429000"/>
          <a:ext cx="193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4" name="Equation" r:id="rId14" imgW="1930320" imgH="469800" progId="Equation.DSMT4">
                  <p:embed/>
                </p:oleObj>
              </mc:Choice>
              <mc:Fallback>
                <p:oleObj name="Equation" r:id="rId14" imgW="19303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429000"/>
                        <a:ext cx="1930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8"/>
          <p:cNvGraphicFramePr>
            <a:graphicFrameLocks noChangeAspect="1"/>
          </p:cNvGraphicFramePr>
          <p:nvPr/>
        </p:nvGraphicFramePr>
        <p:xfrm>
          <a:off x="5562600" y="2269067"/>
          <a:ext cx="1778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5" name="Equation" r:id="rId16" imgW="1777680" imgH="571320" progId="Equation.DSMT4">
                  <p:embed/>
                </p:oleObj>
              </mc:Choice>
              <mc:Fallback>
                <p:oleObj name="Equation" r:id="rId16" imgW="1777680" imgH="5713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269067"/>
                        <a:ext cx="1778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6" name="Object 10"/>
          <p:cNvGraphicFramePr>
            <a:graphicFrameLocks noChangeAspect="1"/>
          </p:cNvGraphicFramePr>
          <p:nvPr/>
        </p:nvGraphicFramePr>
        <p:xfrm>
          <a:off x="5562600" y="2899834"/>
          <a:ext cx="1663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6" name="Equation" r:id="rId18" imgW="1663560" imgH="469800" progId="Equation.DSMT4">
                  <p:embed/>
                </p:oleObj>
              </mc:Choice>
              <mc:Fallback>
                <p:oleObj name="Equation" r:id="rId18" imgW="166356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899834"/>
                        <a:ext cx="1663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7" name="Object 11"/>
          <p:cNvGraphicFramePr>
            <a:graphicFrameLocks noChangeAspect="1"/>
          </p:cNvGraphicFramePr>
          <p:nvPr/>
        </p:nvGraphicFramePr>
        <p:xfrm>
          <a:off x="5562600" y="3429000"/>
          <a:ext cx="210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7" name="Equation" r:id="rId20" imgW="2108160" imgH="469800" progId="Equation.DSMT4">
                  <p:embed/>
                </p:oleObj>
              </mc:Choice>
              <mc:Fallback>
                <p:oleObj name="Equation" r:id="rId20" imgW="210816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429000"/>
                        <a:ext cx="2108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8" name="Object 12"/>
          <p:cNvGraphicFramePr>
            <a:graphicFrameLocks noChangeAspect="1"/>
          </p:cNvGraphicFramePr>
          <p:nvPr/>
        </p:nvGraphicFramePr>
        <p:xfrm>
          <a:off x="3225800" y="5105400"/>
          <a:ext cx="160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8" name="Equation" r:id="rId22" imgW="1600200" imgH="380880" progId="Equation.DSMT4">
                  <p:embed/>
                </p:oleObj>
              </mc:Choice>
              <mc:Fallback>
                <p:oleObj name="Equation" r:id="rId22" imgW="160020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5105400"/>
                        <a:ext cx="160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2700" b="1" dirty="0"/>
              <a:t>Alternate Approach</a:t>
            </a:r>
          </a:p>
          <a:p>
            <a:pPr>
              <a:spcBef>
                <a:spcPts val="1200"/>
              </a:spcBef>
            </a:pPr>
            <a:r>
              <a:rPr lang="en-US" sz="2700" dirty="0"/>
              <a:t>In this approach, we leave </a:t>
            </a:r>
            <a:r>
              <a:rPr lang="el-GR" sz="2700" i="1" dirty="0"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π</a:t>
            </a:r>
            <a:r>
              <a:rPr lang="en-US" sz="2700" dirty="0"/>
              <a:t> in the calculations and evaluate at the end.</a:t>
            </a:r>
          </a:p>
          <a:p>
            <a:pPr>
              <a:spcBef>
                <a:spcPts val="1200"/>
              </a:spcBef>
            </a:pPr>
            <a:r>
              <a:rPr lang="en-US" sz="2700" dirty="0"/>
              <a:t>For the larger circle:</a:t>
            </a:r>
          </a:p>
          <a:p>
            <a:pPr>
              <a:spcBef>
                <a:spcPts val="1200"/>
              </a:spcBef>
            </a:pPr>
            <a:r>
              <a:rPr lang="en-US" sz="2700" dirty="0"/>
              <a:t>For the smaller circle:</a:t>
            </a:r>
          </a:p>
          <a:p>
            <a:pPr>
              <a:spcBef>
                <a:spcPts val="1200"/>
              </a:spcBef>
            </a:pPr>
            <a:r>
              <a:rPr lang="en-US" sz="2700" dirty="0"/>
              <a:t>The difference is:</a:t>
            </a:r>
            <a:endParaRPr lang="en-US" b="1" i="0" dirty="0">
              <a:solidFill>
                <a:srgbClr val="006666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Example 8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7168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8207248"/>
              </p:ext>
            </p:extLst>
          </p:nvPr>
        </p:nvGraphicFramePr>
        <p:xfrm>
          <a:off x="3409950" y="2818028"/>
          <a:ext cx="1409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7" name="Equation" r:id="rId4" imgW="1409400" imgH="571320" progId="Equation.DSMT4">
                  <p:embed/>
                </p:oleObj>
              </mc:Choice>
              <mc:Fallback>
                <p:oleObj name="Equation" r:id="rId4" imgW="140940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2818028"/>
                        <a:ext cx="1409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9865892"/>
              </p:ext>
            </p:extLst>
          </p:nvPr>
        </p:nvGraphicFramePr>
        <p:xfrm>
          <a:off x="3619500" y="3363913"/>
          <a:ext cx="1397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8" name="Equation" r:id="rId6" imgW="1396800" imgH="571320" progId="Equation.DSMT4">
                  <p:embed/>
                </p:oleObj>
              </mc:Choice>
              <mc:Fallback>
                <p:oleObj name="Equation" r:id="rId6" imgW="139680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3363913"/>
                        <a:ext cx="1397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9851670"/>
              </p:ext>
            </p:extLst>
          </p:nvPr>
        </p:nvGraphicFramePr>
        <p:xfrm>
          <a:off x="3016250" y="4073525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9" name="Equation" r:id="rId8" imgW="1358640" imgH="291960" progId="Equation.DSMT4">
                  <p:embed/>
                </p:oleObj>
              </mc:Choice>
              <mc:Fallback>
                <p:oleObj name="Equation" r:id="rId8" imgW="13586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50" y="4073525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3114970"/>
              </p:ext>
            </p:extLst>
          </p:nvPr>
        </p:nvGraphicFramePr>
        <p:xfrm>
          <a:off x="4895850" y="2945028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0" name="Equation" r:id="rId10" imgW="888840" imgH="291960" progId="Equation.DSMT4">
                  <p:embed/>
                </p:oleObj>
              </mc:Choice>
              <mc:Fallback>
                <p:oleObj name="Equation" r:id="rId10" imgW="8888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5850" y="2945028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6337270"/>
              </p:ext>
            </p:extLst>
          </p:nvPr>
        </p:nvGraphicFramePr>
        <p:xfrm>
          <a:off x="5073650" y="34925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1" name="Equation" r:id="rId12" imgW="736560" imgH="291960" progId="Equation.DSMT4">
                  <p:embed/>
                </p:oleObj>
              </mc:Choice>
              <mc:Fallback>
                <p:oleObj name="Equation" r:id="rId12" imgW="7365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3650" y="34925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9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4511477"/>
              </p:ext>
            </p:extLst>
          </p:nvPr>
        </p:nvGraphicFramePr>
        <p:xfrm>
          <a:off x="4400550" y="4108450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2" name="Equation" r:id="rId14" imgW="888840" imgH="291960" progId="Equation.DSMT4">
                  <p:embed/>
                </p:oleObj>
              </mc:Choice>
              <mc:Fallback>
                <p:oleObj name="Equation" r:id="rId14" imgW="88884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0550" y="4108450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91" name="Object 11"/>
          <p:cNvGraphicFramePr>
            <a:graphicFrameLocks noChangeAspect="1"/>
          </p:cNvGraphicFramePr>
          <p:nvPr/>
        </p:nvGraphicFramePr>
        <p:xfrm>
          <a:off x="5372100" y="4032250"/>
          <a:ext cx="1536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3" name="Equation" r:id="rId16" imgW="1536480" imgH="469800" progId="Equation.DSMT4">
                  <p:embed/>
                </p:oleObj>
              </mc:Choice>
              <mc:Fallback>
                <p:oleObj name="Equation" r:id="rId16" imgW="153648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4032250"/>
                        <a:ext cx="1536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92" name="Object 12"/>
          <p:cNvGraphicFramePr>
            <a:graphicFrameLocks noChangeAspect="1"/>
          </p:cNvGraphicFramePr>
          <p:nvPr/>
        </p:nvGraphicFramePr>
        <p:xfrm>
          <a:off x="6997700" y="4025900"/>
          <a:ext cx="194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4" name="Equation" r:id="rId18" imgW="1942920" imgH="469800" progId="Equation.DSMT4">
                  <p:embed/>
                </p:oleObj>
              </mc:Choice>
              <mc:Fallback>
                <p:oleObj name="Equation" r:id="rId18" imgW="194292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7700" y="4025900"/>
                        <a:ext cx="194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Learn how to solve equations with decimals.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Know how to find the circumference of a circle.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Know how to find the area of a circle.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Example 9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503920" cy="4801314"/>
          </a:xfrm>
        </p:spPr>
        <p:txBody>
          <a:bodyPr>
            <a:spAutoFit/>
          </a:bodyPr>
          <a:lstStyle/>
          <a:p>
            <a:pPr marL="0" indent="0" eaLnBrk="1" hangingPunct="1">
              <a:spcBef>
                <a:spcPts val="600"/>
              </a:spcBef>
              <a:buNone/>
            </a:pPr>
            <a:r>
              <a:rPr lang="en-US" i="0" dirty="0"/>
              <a:t>Find the radius of a circle with circumference </a:t>
            </a:r>
            <a:r>
              <a:rPr lang="en-US" i="0" dirty="0">
                <a:solidFill>
                  <a:srgbClr val="0000FF"/>
                </a:solidFill>
              </a:rPr>
              <a:t>31.4 inches</a:t>
            </a:r>
            <a:r>
              <a:rPr lang="en-US" i="0" dirty="0"/>
              <a:t>.</a:t>
            </a:r>
          </a:p>
          <a:p>
            <a:pPr eaLnBrk="1" hangingPunct="1">
              <a:spcBef>
                <a:spcPts val="600"/>
              </a:spcBef>
              <a:buNone/>
            </a:pPr>
            <a:r>
              <a:rPr lang="en-US" b="1" i="0" dirty="0"/>
              <a:t>Solution</a:t>
            </a:r>
          </a:p>
          <a:p>
            <a:pPr marL="0" indent="0" eaLnBrk="1" hangingPunct="1">
              <a:spcBef>
                <a:spcPts val="600"/>
              </a:spcBef>
              <a:buNone/>
            </a:pPr>
            <a:r>
              <a:rPr lang="en-US" i="0" dirty="0"/>
              <a:t>Use the formula                substitute </a:t>
            </a:r>
            <a:r>
              <a:rPr lang="en-US" i="0" dirty="0">
                <a:solidFill>
                  <a:srgbClr val="0000FF"/>
                </a:solidFill>
              </a:rPr>
              <a:t>31.4</a:t>
            </a:r>
            <a:r>
              <a:rPr lang="en-US" i="0" dirty="0"/>
              <a:t> for </a:t>
            </a:r>
            <a:r>
              <a:rPr lang="en-US" i="1" dirty="0"/>
              <a:t>C</a:t>
            </a:r>
            <a:r>
              <a:rPr lang="en-US" i="0" dirty="0"/>
              <a:t>, and solve for </a:t>
            </a:r>
            <a:r>
              <a:rPr lang="en-US" i="1" dirty="0"/>
              <a:t>r</a:t>
            </a:r>
            <a:r>
              <a:rPr lang="en-US" i="0" dirty="0"/>
              <a:t>. </a:t>
            </a:r>
          </a:p>
          <a:p>
            <a:pPr eaLnBrk="1" hangingPunct="1">
              <a:spcBef>
                <a:spcPts val="600"/>
              </a:spcBef>
              <a:buNone/>
            </a:pPr>
            <a:endParaRPr lang="en-US" i="0" dirty="0"/>
          </a:p>
          <a:p>
            <a:pPr eaLnBrk="1" hangingPunct="1">
              <a:lnSpc>
                <a:spcPct val="150000"/>
              </a:lnSpc>
              <a:spcBef>
                <a:spcPts val="1200"/>
              </a:spcBef>
              <a:buNone/>
            </a:pPr>
            <a:endParaRPr lang="en-US" i="0" dirty="0"/>
          </a:p>
          <a:p>
            <a:pPr eaLnBrk="1" hangingPunct="1">
              <a:spcBef>
                <a:spcPts val="600"/>
              </a:spcBef>
              <a:buNone/>
            </a:pPr>
            <a:endParaRPr lang="en-US" i="0" dirty="0"/>
          </a:p>
          <a:p>
            <a:pPr eaLnBrk="1" hangingPunct="1">
              <a:spcBef>
                <a:spcPts val="600"/>
              </a:spcBef>
              <a:buNone/>
            </a:pPr>
            <a:endParaRPr lang="en-US" i="0" dirty="0"/>
          </a:p>
          <a:p>
            <a:pPr eaLnBrk="1" hangingPunct="1">
              <a:spcBef>
                <a:spcPts val="600"/>
              </a:spcBef>
              <a:buNone/>
            </a:pPr>
            <a:r>
              <a:rPr lang="en-US" i="0" dirty="0"/>
              <a:t>The radius is </a:t>
            </a:r>
            <a:r>
              <a:rPr lang="en-US" i="0" dirty="0">
                <a:solidFill>
                  <a:srgbClr val="FF0000"/>
                </a:solidFill>
              </a:rPr>
              <a:t>5</a:t>
            </a:r>
            <a:r>
              <a:rPr lang="en-US" i="0" dirty="0"/>
              <a:t> inches.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2014310"/>
              </p:ext>
            </p:extLst>
          </p:nvPr>
        </p:nvGraphicFramePr>
        <p:xfrm>
          <a:off x="2924175" y="2441190"/>
          <a:ext cx="1206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8" name="Equation" r:id="rId4" imgW="1206360" imgH="330120" progId="Equation.DSMT4">
                  <p:embed/>
                </p:oleObj>
              </mc:Choice>
              <mc:Fallback>
                <p:oleObj name="Equation" r:id="rId4" imgW="1206360" imgH="3301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4175" y="2441190"/>
                        <a:ext cx="1206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3869274"/>
              </p:ext>
            </p:extLst>
          </p:nvPr>
        </p:nvGraphicFramePr>
        <p:xfrm>
          <a:off x="4000500" y="2984500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9" name="Equation" r:id="rId6" imgW="1117440" imgH="291960" progId="Equation.DSMT4">
                  <p:embed/>
                </p:oleObj>
              </mc:Choice>
              <mc:Fallback>
                <p:oleObj name="Equation" r:id="rId6" imgW="111744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2984500"/>
                        <a:ext cx="1117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606800" y="3390900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0" name="Equation" r:id="rId8" imgW="2234880" imgH="469800" progId="Equation.DSMT4">
                  <p:embed/>
                </p:oleObj>
              </mc:Choice>
              <mc:Fallback>
                <p:oleObj name="Equation" r:id="rId8" imgW="2234880" imgH="4698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3390900"/>
                        <a:ext cx="2235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0" name="Object 8"/>
          <p:cNvGraphicFramePr>
            <a:graphicFrameLocks noChangeAspect="1"/>
          </p:cNvGraphicFramePr>
          <p:nvPr/>
        </p:nvGraphicFramePr>
        <p:xfrm>
          <a:off x="3600450" y="3975100"/>
          <a:ext cx="176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1" name="Equation" r:id="rId10" imgW="1765080" imgH="291960" progId="Equation.DSMT4">
                  <p:embed/>
                </p:oleObj>
              </mc:Choice>
              <mc:Fallback>
                <p:oleObj name="Equation" r:id="rId10" imgW="1765080" imgH="2919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0450" y="3975100"/>
                        <a:ext cx="1765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4102100" y="5334000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2" name="Equation" r:id="rId12" imgW="685800" imgH="291960" progId="Equation.DSMT4">
                  <p:embed/>
                </p:oleObj>
              </mc:Choice>
              <mc:Fallback>
                <p:oleObj name="Equation" r:id="rId12" imgW="685800" imgH="2919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5334000"/>
                        <a:ext cx="685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1" name="Object 9"/>
          <p:cNvGraphicFramePr>
            <a:graphicFrameLocks noChangeAspect="1"/>
          </p:cNvGraphicFramePr>
          <p:nvPr/>
        </p:nvGraphicFramePr>
        <p:xfrm>
          <a:off x="3543300" y="4381500"/>
          <a:ext cx="187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3" name="Equation" r:id="rId14" imgW="1879560" imgH="838080" progId="Equation.DSMT4">
                  <p:embed/>
                </p:oleObj>
              </mc:Choice>
              <mc:Fallback>
                <p:oleObj name="Equation" r:id="rId14" imgW="1879560" imgH="8380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4381500"/>
                        <a:ext cx="1879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4673600" y="5010150"/>
            <a:ext cx="609600" cy="15240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4597400" y="4489450"/>
            <a:ext cx="609600" cy="15240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3777964" y="4292600"/>
            <a:ext cx="255896" cy="928048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703204" y="4292600"/>
            <a:ext cx="255896" cy="928048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709863" y="4345940"/>
          <a:ext cx="20843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4" imgW="2082600" imgH="838080" progId="Equation.DSMT4">
                  <p:embed/>
                </p:oleObj>
              </mc:Choice>
              <mc:Fallback>
                <p:oleObj name="Equation" r:id="rId4" imgW="2082600" imgH="8380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863" y="4345940"/>
                        <a:ext cx="2084387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/>
          <p:nvPr/>
        </p:nvSpPr>
        <p:spPr>
          <a:xfrm>
            <a:off x="4661848" y="3237552"/>
            <a:ext cx="838200" cy="334368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2653352" y="3237552"/>
            <a:ext cx="838200" cy="334368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276350" y="3258820"/>
          <a:ext cx="424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6" imgW="4241520" imgH="291960" progId="Equation.DSMT4">
                  <p:embed/>
                </p:oleObj>
              </mc:Choice>
              <mc:Fallback>
                <p:oleObj name="Equation" r:id="rId6" imgW="4241520" imgH="2919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50" y="3258820"/>
                        <a:ext cx="4241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Example 1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</a:t>
            </a:r>
          </a:p>
          <a:p>
            <a:pPr eaLnBrk="1" hangingPunct="1">
              <a:lnSpc>
                <a:spcPct val="150000"/>
              </a:lnSpc>
              <a:buNone/>
            </a:pPr>
            <a:r>
              <a:rPr lang="en-US" b="1" i="0" dirty="0"/>
              <a:t>Solution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331192" y="1357952"/>
          <a:ext cx="260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8" imgW="2603160" imgH="469800" progId="Equation.DSMT4">
                  <p:embed/>
                </p:oleObj>
              </mc:Choice>
              <mc:Fallback>
                <p:oleObj name="Equation" r:id="rId8" imgW="2603160" imgH="4698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1192" y="1357952"/>
                        <a:ext cx="26035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108200" y="1993900"/>
          <a:ext cx="251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10" imgW="2514600" imgH="469800" progId="Equation.DSMT4">
                  <p:embed/>
                </p:oleObj>
              </mc:Choice>
              <mc:Fallback>
                <p:oleObj name="Equation" r:id="rId10" imgW="2514600" imgH="469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1993900"/>
                        <a:ext cx="25146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209800" y="2715260"/>
          <a:ext cx="241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12" imgW="2412720" imgH="291960" progId="Equation.DSMT4">
                  <p:embed/>
                </p:oleObj>
              </mc:Choice>
              <mc:Fallback>
                <p:oleObj name="Equation" r:id="rId12" imgW="241272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715260"/>
                        <a:ext cx="2413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079750" y="3802380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14" imgW="1333440" imgH="291960" progId="Equation.DSMT4">
                  <p:embed/>
                </p:oleObj>
              </mc:Choice>
              <mc:Fallback>
                <p:oleObj name="Equation" r:id="rId14" imgW="1333440" imgH="2919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0" y="3802380"/>
                        <a:ext cx="1333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 flipH="1" flipV="1">
            <a:off x="2717800" y="4876800"/>
            <a:ext cx="228600" cy="22860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 flipH="1" flipV="1">
            <a:off x="3098800" y="4648200"/>
            <a:ext cx="228600" cy="22860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238500" y="5435600"/>
          <a:ext cx="1155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16" imgW="1155600" imgH="279360" progId="Equation.DSMT4">
                  <p:embed/>
                </p:oleObj>
              </mc:Choice>
              <mc:Fallback>
                <p:oleObj name="Equation" r:id="rId16" imgW="1155600" imgH="2793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5435600"/>
                        <a:ext cx="1155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562600" y="2028795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+mn-lt"/>
              </a:rPr>
              <a:t>Write the equation.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62600" y="265805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+mn-lt"/>
              </a:rPr>
              <a:t>Use the distributive property.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62600" y="3200400"/>
            <a:ext cx="304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+mn-lt"/>
              </a:rPr>
              <a:t>Add </a:t>
            </a:r>
            <a:r>
              <a:rPr lang="en-US" sz="2000" dirty="0">
                <a:solidFill>
                  <a:srgbClr val="008080"/>
                </a:solidFill>
              </a:rPr>
              <a:t>–</a:t>
            </a:r>
            <a:r>
              <a:rPr lang="en-US" sz="2000" dirty="0">
                <a:solidFill>
                  <a:srgbClr val="008080"/>
                </a:solidFill>
                <a:latin typeface="+mn-lt"/>
              </a:rPr>
              <a:t>18.5 to both sides.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562600" y="3732470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+mn-lt"/>
              </a:rPr>
              <a:t>Simplify</a:t>
            </a:r>
            <a:r>
              <a:rPr lang="en-US" sz="2000" dirty="0">
                <a:solidFill>
                  <a:srgbClr val="006666"/>
                </a:solidFill>
                <a:latin typeface="+mn-lt"/>
              </a:rPr>
              <a:t>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562600" y="5314890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+mn-lt"/>
              </a:rPr>
              <a:t>Simplify.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562600" y="4591050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+mn-lt"/>
              </a:rPr>
              <a:t>Multiply both sides by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8007350" y="4483100"/>
          <a:ext cx="266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18" imgW="266400" imgH="622080" progId="Equation.DSMT4">
                  <p:embed/>
                </p:oleObj>
              </mc:Choice>
              <mc:Fallback>
                <p:oleObj name="Equation" r:id="rId18" imgW="266400" imgH="6220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7350" y="4483100"/>
                        <a:ext cx="2667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5" grpId="0" animBg="1"/>
      <p:bldP spid="24" grpId="0" animBg="1"/>
      <p:bldP spid="23" grpId="0" animBg="1"/>
      <p:bldP spid="15" grpId="0"/>
      <p:bldP spid="16" grpId="0"/>
      <p:bldP spid="17" grpId="0"/>
      <p:bldP spid="18" grpId="0"/>
      <p:bldP spid="20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5301892" y="2716852"/>
            <a:ext cx="822960" cy="332096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044575" y="2722563"/>
          <a:ext cx="5130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4" imgW="5130720" imgH="355320" progId="Equation.DSMT4">
                  <p:embed/>
                </p:oleObj>
              </mc:Choice>
              <mc:Fallback>
                <p:oleObj name="Equation" r:id="rId4" imgW="513072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4575" y="2722563"/>
                        <a:ext cx="5130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34"/>
          <p:cNvSpPr/>
          <p:nvPr/>
        </p:nvSpPr>
        <p:spPr>
          <a:xfrm>
            <a:off x="3760452" y="5281304"/>
            <a:ext cx="762000" cy="3810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2658396" y="5246048"/>
            <a:ext cx="762000" cy="3810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2582196" y="4254500"/>
            <a:ext cx="914400" cy="470848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5208252" y="3734748"/>
            <a:ext cx="879144" cy="3810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2789188" y="3195660"/>
            <a:ext cx="707408" cy="435592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816484" y="3255940"/>
          <a:ext cx="2349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6" imgW="2349360" imgH="355320" progId="Equation.DSMT4">
                  <p:embed/>
                </p:oleObj>
              </mc:Choice>
              <mc:Fallback>
                <p:oleObj name="Equation" r:id="rId6" imgW="234936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484" y="3255940"/>
                        <a:ext cx="2349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886871" y="3788723"/>
          <a:ext cx="4191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8" imgW="4190760" imgH="355320" progId="Equation.DSMT4">
                  <p:embed/>
                </p:oleObj>
              </mc:Choice>
              <mc:Fallback>
                <p:oleObj name="Equation" r:id="rId8" imgW="419076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6871" y="3788723"/>
                        <a:ext cx="4191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603804" y="4322740"/>
          <a:ext cx="1638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10" imgW="1638000" imgH="355320" progId="Equation.DSMT4">
                  <p:embed/>
                </p:oleObj>
              </mc:Choice>
              <mc:Fallback>
                <p:oleObj name="Equation" r:id="rId10" imgW="1638000" imgH="355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804" y="4322740"/>
                        <a:ext cx="1638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2544096" y="4803136"/>
          <a:ext cx="196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Equation" r:id="rId12" imgW="1968480" imgH="838080" progId="Equation.DSMT4">
                  <p:embed/>
                </p:oleObj>
              </mc:Choice>
              <mc:Fallback>
                <p:oleObj name="Equation" r:id="rId12" imgW="19684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4096" y="4803136"/>
                        <a:ext cx="196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6146800" y="5010090"/>
            <a:ext cx="2834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+mn-lt"/>
              </a:rPr>
              <a:t>Divide both sides by –0.9.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Completion Example 2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1458861"/>
          </a:xfrm>
        </p:spPr>
        <p:txBody>
          <a:bodyPr>
            <a:spAutoFit/>
          </a:bodyPr>
          <a:lstStyle/>
          <a:p>
            <a:pPr marL="0" indent="0" eaLnBrk="1" hangingPunct="1">
              <a:buNone/>
            </a:pPr>
            <a:r>
              <a:rPr lang="en-US" i="0" dirty="0">
                <a:solidFill>
                  <a:schemeClr val="tx1"/>
                </a:solidFill>
              </a:rPr>
              <a:t>Supply the reasons for each step in the following solution of the equation:</a:t>
            </a:r>
          </a:p>
          <a:p>
            <a:pPr eaLnBrk="1" hangingPunct="1">
              <a:buNone/>
            </a:pPr>
            <a:endParaRPr lang="en-US" sz="400" i="0" dirty="0">
              <a:solidFill>
                <a:schemeClr val="tx1"/>
              </a:solidFill>
            </a:endParaRPr>
          </a:p>
          <a:p>
            <a:pPr eaLnBrk="1" hangingPunct="1">
              <a:spcBef>
                <a:spcPts val="0"/>
              </a:spcBef>
              <a:buNone/>
            </a:pPr>
            <a:r>
              <a:rPr lang="en-US" b="1" i="0" dirty="0"/>
              <a:t>Solution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249688" y="1674504"/>
          <a:ext cx="3517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Equation" r:id="rId14" imgW="3517560" imgH="355320" progId="Equation.DSMT4">
                  <p:embed/>
                </p:oleObj>
              </mc:Choice>
              <mc:Fallback>
                <p:oleObj name="Equation" r:id="rId14" imgW="3517560" imgH="3553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9688" y="1674504"/>
                        <a:ext cx="35179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6146800" y="2120900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+mn-lt"/>
              </a:rPr>
              <a:t>Write the equation.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46800" y="26543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+mn-lt"/>
              </a:rPr>
              <a:t>Add </a:t>
            </a:r>
            <a:r>
              <a:rPr lang="en-US" sz="2000" dirty="0">
                <a:solidFill>
                  <a:srgbClr val="FF0000"/>
                </a:solidFill>
              </a:rPr>
              <a:t>–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18.4 to both sides.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146800" y="3182238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+mn-lt"/>
              </a:rPr>
              <a:t>Simplify.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146800" y="4258894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+mn-lt"/>
              </a:rPr>
              <a:t>Simplify.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46800" y="3737246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+mn-lt"/>
              </a:rPr>
              <a:t>Add </a:t>
            </a:r>
            <a:r>
              <a:rPr lang="en-US" sz="2000" dirty="0">
                <a:solidFill>
                  <a:srgbClr val="FF0000"/>
                </a:solidFill>
              </a:rPr>
              <a:t>–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1.5</a:t>
            </a:r>
            <a:r>
              <a:rPr lang="en-US" sz="2000" i="1" dirty="0">
                <a:solidFill>
                  <a:srgbClr val="FF0000"/>
                </a:solidFill>
                <a:latin typeface="+mn-lt"/>
              </a:rPr>
              <a:t>y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 to both sides.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146800" y="5594290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+mn-lt"/>
              </a:rPr>
              <a:t>Simplify.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6235700" y="3009900"/>
            <a:ext cx="2651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235700" y="2476500"/>
            <a:ext cx="2651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235700" y="3537838"/>
            <a:ext cx="2651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235700" y="4095306"/>
            <a:ext cx="2651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235700" y="4614494"/>
            <a:ext cx="2651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235700" y="5372512"/>
            <a:ext cx="2651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235700" y="5975290"/>
            <a:ext cx="2651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2720948" y="4941248"/>
            <a:ext cx="471948" cy="14748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814356" y="5403356"/>
            <a:ext cx="471948" cy="147484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882748" y="2189140"/>
          <a:ext cx="3441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Equation" r:id="rId16" imgW="3441600" imgH="355320" progId="Equation.DSMT4">
                  <p:embed/>
                </p:oleObj>
              </mc:Choice>
              <mc:Fallback>
                <p:oleObj name="Equation" r:id="rId16" imgW="344160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2748" y="2189140"/>
                        <a:ext cx="3441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3251200" y="5689600"/>
          <a:ext cx="927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Equation" r:id="rId18" imgW="927000" imgH="355320" progId="Equation.DSMT4">
                  <p:embed/>
                </p:oleObj>
              </mc:Choice>
              <mc:Fallback>
                <p:oleObj name="Equation" r:id="rId18" imgW="927000" imgH="355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5689600"/>
                        <a:ext cx="927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5" grpId="0"/>
      <p:bldP spid="17" grpId="0"/>
      <p:bldP spid="18" grpId="0"/>
      <p:bldP spid="20" grpId="0"/>
      <p:bldP spid="25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1390650" y="2009775"/>
          <a:ext cx="6375400" cy="396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2" name="Equation" r:id="rId4" imgW="6375240" imgH="3962160" progId="Equation.DSMT4">
                  <p:embed/>
                </p:oleObj>
              </mc:Choice>
              <mc:Fallback>
                <p:oleObj name="Equation" r:id="rId4" imgW="6375240" imgH="396216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650" y="2009775"/>
                        <a:ext cx="6375400" cy="396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Completion Example 3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</a:t>
            </a:r>
          </a:p>
          <a:p>
            <a:pPr eaLnBrk="1" hangingPunct="1">
              <a:buNone/>
            </a:pPr>
            <a:endParaRPr lang="en-US" sz="800" i="0" dirty="0">
              <a:solidFill>
                <a:schemeClr val="tx1"/>
              </a:solidFill>
            </a:endParaRPr>
          </a:p>
          <a:p>
            <a:pPr eaLnBrk="1" hangingPunct="1">
              <a:spcBef>
                <a:spcPts val="0"/>
              </a:spcBef>
              <a:buNone/>
            </a:pPr>
            <a:r>
              <a:rPr lang="en-US" b="1" i="0" dirty="0"/>
              <a:t>Solution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465204" y="1436996"/>
          <a:ext cx="336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3" name="Equation" r:id="rId6" imgW="3365280" imgH="291960" progId="Equation.DSMT4">
                  <p:embed/>
                </p:oleObj>
              </mc:Choice>
              <mc:Fallback>
                <p:oleObj name="Equation" r:id="rId6" imgW="3365280" imgH="2919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5204" y="1436996"/>
                        <a:ext cx="3365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6486525" y="2516188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4" name="Equation" r:id="rId8" imgW="469800" imgH="291960" progId="Equation.DSMT4">
                  <p:embed/>
                </p:oleObj>
              </mc:Choice>
              <mc:Fallback>
                <p:oleObj name="Equation" r:id="rId8" imgW="469800" imgH="29196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6525" y="2516188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3257550" y="2530475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5" name="Equation" r:id="rId10" imgW="469800" imgH="291960" progId="Equation.DSMT4">
                  <p:embed/>
                </p:oleObj>
              </mc:Choice>
              <mc:Fallback>
                <p:oleObj name="Equation" r:id="rId10" imgW="469800" imgH="29196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7550" y="2530475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4532313" y="3049588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6" name="Equation" r:id="rId12" imgW="634680" imgH="291960" progId="Equation.DSMT4">
                  <p:embed/>
                </p:oleObj>
              </mc:Choice>
              <mc:Fallback>
                <p:oleObj name="Equation" r:id="rId12" imgW="634680" imgH="29196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2313" y="3049588"/>
                        <a:ext cx="635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6832600" y="3602038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7" name="Equation" r:id="rId14" imgW="660240" imgH="291960" progId="Equation.DSMT4">
                  <p:embed/>
                </p:oleObj>
              </mc:Choice>
              <mc:Fallback>
                <p:oleObj name="Equation" r:id="rId14" imgW="660240" imgH="29196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2600" y="3602038"/>
                        <a:ext cx="660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3079750" y="3548371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8" name="Equation" r:id="rId16" imgW="660240" imgH="291960" progId="Equation.DSMT4">
                  <p:embed/>
                </p:oleObj>
              </mc:Choice>
              <mc:Fallback>
                <p:oleObj name="Equation" r:id="rId16" imgW="660240" imgH="29196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0" y="3548371"/>
                        <a:ext cx="660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4532313" y="357505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9" name="Equation" r:id="rId18" imgW="634680" imgH="291960" progId="Equation.DSMT4">
                  <p:embed/>
                </p:oleObj>
              </mc:Choice>
              <mc:Fallback>
                <p:oleObj name="Equation" r:id="rId18" imgW="634680" imgH="2919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2313" y="3575050"/>
                        <a:ext cx="635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3032125" y="4122738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0" name="Equation" r:id="rId20" imgW="482400" imgH="291960" progId="Equation.DSMT4">
                  <p:embed/>
                </p:oleObj>
              </mc:Choice>
              <mc:Fallback>
                <p:oleObj name="Equation" r:id="rId20" imgW="482400" imgH="29196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2125" y="4122738"/>
                        <a:ext cx="482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6" name="Object 12"/>
          <p:cNvGraphicFramePr>
            <a:graphicFrameLocks noChangeAspect="1"/>
          </p:cNvGraphicFramePr>
          <p:nvPr/>
        </p:nvGraphicFramePr>
        <p:xfrm>
          <a:off x="3335338" y="4697413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1" name="Equation" r:id="rId22" imgW="482400" imgH="291960" progId="Equation.DSMT4">
                  <p:embed/>
                </p:oleObj>
              </mc:Choice>
              <mc:Fallback>
                <p:oleObj name="Equation" r:id="rId22" imgW="482400" imgH="29196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5338" y="4697413"/>
                        <a:ext cx="482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7" name="Object 13"/>
          <p:cNvGraphicFramePr>
            <a:graphicFrameLocks noChangeAspect="1"/>
          </p:cNvGraphicFramePr>
          <p:nvPr/>
        </p:nvGraphicFramePr>
        <p:xfrm>
          <a:off x="4408488" y="5170488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2" name="Equation" r:id="rId24" imgW="482400" imgH="291960" progId="Equation.DSMT4">
                  <p:embed/>
                </p:oleObj>
              </mc:Choice>
              <mc:Fallback>
                <p:oleObj name="Equation" r:id="rId24" imgW="482400" imgH="29196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8488" y="5170488"/>
                        <a:ext cx="482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8" name="Object 14"/>
          <p:cNvGraphicFramePr>
            <a:graphicFrameLocks noChangeAspect="1"/>
          </p:cNvGraphicFramePr>
          <p:nvPr/>
        </p:nvGraphicFramePr>
        <p:xfrm>
          <a:off x="3463925" y="5170488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3" name="Equation" r:id="rId26" imgW="482400" imgH="291960" progId="Equation.DSMT4">
                  <p:embed/>
                </p:oleObj>
              </mc:Choice>
              <mc:Fallback>
                <p:oleObj name="Equation" r:id="rId26" imgW="482400" imgH="29196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3925" y="5170488"/>
                        <a:ext cx="482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9" name="Object 15"/>
          <p:cNvGraphicFramePr>
            <a:graphicFrameLocks noChangeAspect="1"/>
          </p:cNvGraphicFramePr>
          <p:nvPr/>
        </p:nvGraphicFramePr>
        <p:xfrm>
          <a:off x="4524375" y="4122738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4" name="Equation" r:id="rId28" imgW="634680" imgH="291960" progId="Equation.DSMT4">
                  <p:embed/>
                </p:oleObj>
              </mc:Choice>
              <mc:Fallback>
                <p:oleObj name="Equation" r:id="rId28" imgW="634680" imgH="29196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4375" y="4122738"/>
                        <a:ext cx="635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40" name="Object 16"/>
          <p:cNvGraphicFramePr>
            <a:graphicFrameLocks noChangeAspect="1"/>
          </p:cNvGraphicFramePr>
          <p:nvPr/>
        </p:nvGraphicFramePr>
        <p:xfrm>
          <a:off x="4332288" y="4738688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5" name="Equation" r:id="rId30" imgW="634680" imgH="291960" progId="Equation.DSMT4">
                  <p:embed/>
                </p:oleObj>
              </mc:Choice>
              <mc:Fallback>
                <p:oleObj name="Equation" r:id="rId30" imgW="634680" imgH="29196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2288" y="4738688"/>
                        <a:ext cx="635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41" name="Object 17"/>
          <p:cNvGraphicFramePr>
            <a:graphicFrameLocks noChangeAspect="1"/>
          </p:cNvGraphicFramePr>
          <p:nvPr/>
        </p:nvGraphicFramePr>
        <p:xfrm>
          <a:off x="4532313" y="5595938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6" name="Equation" r:id="rId32" imgW="482400" imgH="291960" progId="Equation.DSMT4">
                  <p:embed/>
                </p:oleObj>
              </mc:Choice>
              <mc:Fallback>
                <p:oleObj name="Equation" r:id="rId32" imgW="482400" imgH="29196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2313" y="5595938"/>
                        <a:ext cx="482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/>
          <p:cNvCxnSpPr/>
          <p:nvPr/>
        </p:nvCxnSpPr>
        <p:spPr>
          <a:xfrm flipV="1">
            <a:off x="3374104" y="4699000"/>
            <a:ext cx="457200" cy="30480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3454400" y="5156200"/>
            <a:ext cx="457200" cy="30480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ontent Placeholder 2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student bought a textbook and a calculator for a total of </a:t>
            </a:r>
            <a:r>
              <a:rPr lang="en-US" dirty="0">
                <a:solidFill>
                  <a:srgbClr val="0000FF"/>
                </a:solidFill>
              </a:rPr>
              <a:t>$184.90 </a:t>
            </a:r>
            <a:r>
              <a:rPr lang="en-US" dirty="0"/>
              <a:t>(including tax). If the calculator cost </a:t>
            </a:r>
            <a:r>
              <a:rPr lang="en-US" dirty="0">
                <a:solidFill>
                  <a:srgbClr val="0000FF"/>
                </a:solidFill>
              </a:rPr>
              <a:t>$15.50 </a:t>
            </a:r>
            <a:r>
              <a:rPr lang="en-US" dirty="0"/>
              <a:t>more than the book, what was the cost of each item?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Let </a:t>
            </a:r>
            <a:r>
              <a:rPr lang="en-US" i="1" dirty="0"/>
              <a:t>x</a:t>
            </a:r>
            <a:r>
              <a:rPr lang="en-US" dirty="0"/>
              <a:t> = the cost of the book.</a:t>
            </a:r>
          </a:p>
          <a:p>
            <a:r>
              <a:rPr lang="en-US" dirty="0"/>
              <a:t>Then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+ 15.50</a:t>
            </a:r>
            <a:r>
              <a:rPr lang="en-US" dirty="0"/>
              <a:t> = the cost of the calculator.</a:t>
            </a:r>
          </a:p>
          <a:p>
            <a:r>
              <a:rPr lang="en-US" dirty="0"/>
              <a:t>The equation to be solved is: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Example 4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textbook costs </a:t>
            </a:r>
            <a:r>
              <a:rPr lang="en-US" dirty="0">
                <a:solidFill>
                  <a:srgbClr val="FF0000"/>
                </a:solidFill>
              </a:rPr>
              <a:t>$84.70 </a:t>
            </a:r>
            <a:r>
              <a:rPr lang="en-US" dirty="0"/>
              <a:t>and the calculator costs </a:t>
            </a:r>
            <a:r>
              <a:rPr lang="en-US" dirty="0">
                <a:solidFill>
                  <a:srgbClr val="FF0000"/>
                </a:solidFill>
              </a:rPr>
              <a:t>$100.20</a:t>
            </a:r>
            <a:r>
              <a:rPr lang="en-US" dirty="0"/>
              <a:t>, with tax included in each price.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3965" y="3867090"/>
            <a:ext cx="186653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cost of textbook</a:t>
            </a:r>
          </a:p>
        </p:txBody>
      </p:sp>
      <p:sp>
        <p:nvSpPr>
          <p:cNvPr id="8" name="Rectangle 7"/>
          <p:cNvSpPr/>
          <p:nvPr/>
        </p:nvSpPr>
        <p:spPr>
          <a:xfrm>
            <a:off x="6093965" y="4343400"/>
            <a:ext cx="1961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cost of calculator</a:t>
            </a:r>
          </a:p>
        </p:txBody>
      </p:sp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1295400" y="2174544"/>
          <a:ext cx="3924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8" name="Equation" r:id="rId3" imgW="3924000" imgH="380880" progId="Equation.DSMT4">
                  <p:embed/>
                </p:oleObj>
              </mc:Choice>
              <mc:Fallback>
                <p:oleObj name="Equation" r:id="rId3" imgW="39240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174544"/>
                        <a:ext cx="3924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2452048" y="2631744"/>
          <a:ext cx="2781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9" name="Equation" r:id="rId5" imgW="2781000" imgH="291960" progId="Equation.DSMT4">
                  <p:embed/>
                </p:oleObj>
              </mc:Choice>
              <mc:Fallback>
                <p:oleObj name="Equation" r:id="rId5" imgW="27810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048" y="2631744"/>
                        <a:ext cx="2781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3540456" y="3525672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0" name="Equation" r:id="rId7" imgW="1688760" imgH="291960" progId="Equation.DSMT4">
                  <p:embed/>
                </p:oleObj>
              </mc:Choice>
              <mc:Fallback>
                <p:oleObj name="Equation" r:id="rId7" imgW="16887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456" y="3525672"/>
                        <a:ext cx="1689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3692856" y="3972636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1" name="Equation" r:id="rId9" imgW="1346040" imgH="291960" progId="Equation.DSMT4">
                  <p:embed/>
                </p:oleObj>
              </mc:Choice>
              <mc:Fallback>
                <p:oleObj name="Equation" r:id="rId9" imgW="13460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2856" y="3972636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2618096" y="4419600"/>
          <a:ext cx="261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2" name="Equation" r:id="rId11" imgW="2616120" imgH="291960" progId="Equation.DSMT4">
                  <p:embed/>
                </p:oleObj>
              </mc:Choice>
              <mc:Fallback>
                <p:oleObj name="Equation" r:id="rId11" imgW="261612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8096" y="4419600"/>
                        <a:ext cx="261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295400" y="1752600"/>
          <a:ext cx="14224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3" name="Equation" r:id="rId13" imgW="1422360" imgH="711000" progId="Equation.DSMT4">
                  <p:embed/>
                </p:oleObj>
              </mc:Choice>
              <mc:Fallback>
                <p:oleObj name="Equation" r:id="rId13" imgW="1422360" imgH="711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752600"/>
                        <a:ext cx="1422400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8" name="Object 14"/>
          <p:cNvGraphicFramePr>
            <a:graphicFrameLocks noChangeAspect="1"/>
          </p:cNvGraphicFramePr>
          <p:nvPr/>
        </p:nvGraphicFramePr>
        <p:xfrm>
          <a:off x="3327400" y="1752600"/>
          <a:ext cx="5080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4" name="Equation" r:id="rId15" imgW="507960" imgH="672840" progId="Equation.DSMT4">
                  <p:embed/>
                </p:oleObj>
              </mc:Choice>
              <mc:Fallback>
                <p:oleObj name="Equation" r:id="rId15" imgW="507960" imgH="6728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1752600"/>
                        <a:ext cx="5080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9" name="Object 15"/>
          <p:cNvGraphicFramePr>
            <a:graphicFrameLocks noChangeAspect="1"/>
          </p:cNvGraphicFramePr>
          <p:nvPr/>
        </p:nvGraphicFramePr>
        <p:xfrm>
          <a:off x="4216400" y="1752600"/>
          <a:ext cx="9652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5" name="Equation" r:id="rId17" imgW="965160" imgH="711000" progId="Equation.DSMT4">
                  <p:embed/>
                </p:oleObj>
              </mc:Choice>
              <mc:Fallback>
                <p:oleObj name="Equation" r:id="rId17" imgW="965160" imgH="7110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1752600"/>
                        <a:ext cx="9652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1371600" y="1219200"/>
            <a:ext cx="121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cost of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calculator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48000" y="1219200"/>
            <a:ext cx="990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cost of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book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343400" y="1219200"/>
            <a:ext cx="76739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total</a:t>
            </a:r>
          </a:p>
          <a:p>
            <a:pPr algn="ctr"/>
            <a:r>
              <a:rPr lang="en-US" sz="2000" dirty="0">
                <a:solidFill>
                  <a:srgbClr val="008080"/>
                </a:solidFill>
              </a:rPr>
              <a:t>spent</a:t>
            </a:r>
          </a:p>
        </p:txBody>
      </p:sp>
      <p:graphicFrame>
        <p:nvGraphicFramePr>
          <p:cNvPr id="52240" name="Object 16"/>
          <p:cNvGraphicFramePr>
            <a:graphicFrameLocks noChangeAspect="1"/>
          </p:cNvGraphicFramePr>
          <p:nvPr/>
        </p:nvGraphicFramePr>
        <p:xfrm>
          <a:off x="1320800" y="3078708"/>
          <a:ext cx="499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6" name="Equation" r:id="rId19" imgW="4991040" imgH="291960" progId="Equation.DSMT4">
                  <p:embed/>
                </p:oleObj>
              </mc:Choice>
              <mc:Fallback>
                <p:oleObj name="Equation" r:id="rId19" imgW="499104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3078708"/>
                        <a:ext cx="4991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Example 5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i="0" dirty="0">
                <a:solidFill>
                  <a:schemeClr val="tx1"/>
                </a:solidFill>
                <a:latin typeface="+mj-lt"/>
              </a:rPr>
              <a:t>A car rental agency charges </a:t>
            </a:r>
            <a:r>
              <a:rPr lang="en-US" i="0" dirty="0">
                <a:solidFill>
                  <a:srgbClr val="0000FF"/>
                </a:solidFill>
                <a:latin typeface="+mj-lt"/>
              </a:rPr>
              <a:t>$14.50 </a:t>
            </a:r>
            <a:r>
              <a:rPr lang="en-US" i="0" dirty="0">
                <a:solidFill>
                  <a:schemeClr val="tx1"/>
                </a:solidFill>
                <a:latin typeface="+mj-lt"/>
              </a:rPr>
              <a:t>per day plus </a:t>
            </a:r>
            <a:r>
              <a:rPr lang="en-US" i="0" dirty="0">
                <a:solidFill>
                  <a:srgbClr val="0000FF"/>
                </a:solidFill>
                <a:latin typeface="+mj-lt"/>
              </a:rPr>
              <a:t>$0.15 </a:t>
            </a:r>
            <a:r>
              <a:rPr lang="en-US" i="0" dirty="0">
                <a:solidFill>
                  <a:schemeClr val="tx1"/>
                </a:solidFill>
                <a:latin typeface="+mj-lt"/>
              </a:rPr>
              <a:t>per mile. How many miles was the car driven if the charge for one day was </a:t>
            </a:r>
            <a:r>
              <a:rPr lang="en-US" i="0" dirty="0">
                <a:solidFill>
                  <a:srgbClr val="0000FF"/>
                </a:solidFill>
                <a:latin typeface="+mj-lt"/>
              </a:rPr>
              <a:t>$48.25</a:t>
            </a:r>
            <a:r>
              <a:rPr lang="en-US" i="0" dirty="0">
                <a:solidFill>
                  <a:schemeClr val="tx1"/>
                </a:solidFill>
                <a:latin typeface="+mj-lt"/>
              </a:rPr>
              <a:t>?</a:t>
            </a:r>
          </a:p>
          <a:p>
            <a:pPr eaLnBrk="1" hangingPunct="1">
              <a:buNone/>
            </a:pPr>
            <a:r>
              <a:rPr lang="en-US" b="1" i="0" dirty="0">
                <a:latin typeface="+mj-lt"/>
              </a:rPr>
              <a:t>Solution </a:t>
            </a:r>
          </a:p>
          <a:p>
            <a:pPr eaLnBrk="1" hangingPunct="1">
              <a:buNone/>
            </a:pPr>
            <a:r>
              <a:rPr lang="en-US" i="0" dirty="0">
                <a:latin typeface="+mj-lt"/>
              </a:rPr>
              <a:t>Let </a:t>
            </a:r>
            <a:r>
              <a:rPr lang="en-US" i="1" dirty="0">
                <a:latin typeface="+mj-lt"/>
                <a:cs typeface="Times New Roman" pitchFamily="18" charset="0"/>
              </a:rPr>
              <a:t>x</a:t>
            </a:r>
            <a:r>
              <a:rPr lang="en-US" i="0" dirty="0">
                <a:latin typeface="+mj-lt"/>
              </a:rPr>
              <a:t> = the number of miles driven.</a:t>
            </a:r>
          </a:p>
          <a:p>
            <a:pPr eaLnBrk="1" hangingPunct="1">
              <a:buNone/>
            </a:pPr>
            <a:r>
              <a:rPr lang="en-US" i="0" dirty="0">
                <a:latin typeface="+mj-lt"/>
              </a:rPr>
              <a:t>Then </a:t>
            </a:r>
            <a:r>
              <a:rPr lang="en-US" i="0" dirty="0">
                <a:solidFill>
                  <a:srgbClr val="000099"/>
                </a:solidFill>
                <a:latin typeface="+mj-lt"/>
                <a:cs typeface="Times New Roman" pitchFamily="18" charset="0"/>
              </a:rPr>
              <a:t>0.15</a:t>
            </a:r>
            <a:r>
              <a:rPr lang="en-US" i="1" dirty="0">
                <a:solidFill>
                  <a:srgbClr val="000099"/>
                </a:solidFill>
                <a:latin typeface="+mj-lt"/>
                <a:cs typeface="Times New Roman" pitchFamily="18" charset="0"/>
              </a:rPr>
              <a:t>x</a:t>
            </a:r>
            <a:r>
              <a:rPr lang="en-US" i="0" dirty="0">
                <a:latin typeface="+mj-lt"/>
              </a:rPr>
              <a:t> = the charge for the miles driven.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related equation is: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r>
              <a:rPr lang="en-US" dirty="0"/>
              <a:t>The car was driven </a:t>
            </a:r>
            <a:r>
              <a:rPr lang="en-US" dirty="0">
                <a:solidFill>
                  <a:srgbClr val="FF0000"/>
                </a:solidFill>
              </a:rPr>
              <a:t>225</a:t>
            </a:r>
            <a:r>
              <a:rPr lang="en-US" dirty="0"/>
              <a:t> miles.</a:t>
            </a:r>
          </a:p>
          <a:p>
            <a:endParaRPr lang="en-US" dirty="0"/>
          </a:p>
        </p:txBody>
      </p:sp>
      <p:graphicFrame>
        <p:nvGraphicFramePr>
          <p:cNvPr id="53251" name="Object 3"/>
          <p:cNvGraphicFramePr>
            <a:graphicFrameLocks noChangeAspect="1"/>
          </p:cNvGraphicFramePr>
          <p:nvPr/>
        </p:nvGraphicFramePr>
        <p:xfrm>
          <a:off x="2770496" y="1981200"/>
          <a:ext cx="3060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7" name="Equation" r:id="rId3" imgW="3060360" imgH="291960" progId="Equation.DSMT4">
                  <p:embed/>
                </p:oleObj>
              </mc:Choice>
              <mc:Fallback>
                <p:oleObj name="Equation" r:id="rId3" imgW="30603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496" y="1981200"/>
                        <a:ext cx="3060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1676400" y="2539684"/>
          <a:ext cx="524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8" name="Equation" r:id="rId5" imgW="5244840" imgH="291960" progId="Equation.DSMT4">
                  <p:embed/>
                </p:oleObj>
              </mc:Choice>
              <mc:Fallback>
                <p:oleObj name="Equation" r:id="rId5" imgW="52448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539684"/>
                        <a:ext cx="524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3858904" y="3098168"/>
          <a:ext cx="195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9" name="Equation" r:id="rId7" imgW="1955520" imgH="291960" progId="Equation.DSMT4">
                  <p:embed/>
                </p:oleObj>
              </mc:Choice>
              <mc:Fallback>
                <p:oleObj name="Equation" r:id="rId7" imgW="19555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8904" y="3098168"/>
                        <a:ext cx="195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/>
        </p:nvGraphicFramePr>
        <p:xfrm>
          <a:off x="4487840" y="3656652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0" name="Equation" r:id="rId9" imgW="1155600" imgH="291960" progId="Equation.DSMT4">
                  <p:embed/>
                </p:oleObj>
              </mc:Choice>
              <mc:Fallback>
                <p:oleObj name="Equation" r:id="rId9" imgW="11556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7840" y="3656652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</TotalTime>
  <Words>669</Words>
  <Application>Microsoft Office PowerPoint</Application>
  <PresentationFormat>On-screen Show (4:3)</PresentationFormat>
  <Paragraphs>148</Paragraphs>
  <Slides>20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Calibri</vt:lpstr>
      <vt:lpstr>Times New Roman</vt:lpstr>
      <vt:lpstr>Cambria Math</vt:lpstr>
      <vt:lpstr>Arial</vt:lpstr>
      <vt:lpstr>Symbol</vt:lpstr>
      <vt:lpstr>Courier New</vt:lpstr>
      <vt:lpstr>Office Theme</vt:lpstr>
      <vt:lpstr>Equation</vt:lpstr>
      <vt:lpstr>Section 5.6</vt:lpstr>
      <vt:lpstr>Objectives</vt:lpstr>
      <vt:lpstr>Example 1</vt:lpstr>
      <vt:lpstr>Completion Example 2</vt:lpstr>
      <vt:lpstr>Completion Example 3</vt:lpstr>
      <vt:lpstr>Example 4</vt:lpstr>
      <vt:lpstr>Example 4 (cont.)</vt:lpstr>
      <vt:lpstr>Example 5</vt:lpstr>
      <vt:lpstr>Example 5 (cont.)</vt:lpstr>
      <vt:lpstr>Circumference and Area of Circles</vt:lpstr>
      <vt:lpstr>Circumference and Area of Circles</vt:lpstr>
      <vt:lpstr>Circumference and Area of Circles</vt:lpstr>
      <vt:lpstr>Circumference and Area of Circles</vt:lpstr>
      <vt:lpstr>Example 6</vt:lpstr>
      <vt:lpstr>Example 7</vt:lpstr>
      <vt:lpstr>Example 7 (cont.)</vt:lpstr>
      <vt:lpstr>Example 8</vt:lpstr>
      <vt:lpstr>Example 8 (cont.)</vt:lpstr>
      <vt:lpstr>Example 8 (cont.)</vt:lpstr>
      <vt:lpstr>Example 9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nagesh</cp:lastModifiedBy>
  <cp:revision>86</cp:revision>
  <dcterms:created xsi:type="dcterms:W3CDTF">2013-04-26T14:43:13Z</dcterms:created>
  <dcterms:modified xsi:type="dcterms:W3CDTF">2018-09-04T09:59:50Z</dcterms:modified>
</cp:coreProperties>
</file>