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98" r:id="rId4"/>
    <p:sldId id="266" r:id="rId5"/>
    <p:sldId id="270" r:id="rId6"/>
    <p:sldId id="271" r:id="rId7"/>
    <p:sldId id="275" r:id="rId8"/>
    <p:sldId id="277" r:id="rId9"/>
    <p:sldId id="280" r:id="rId10"/>
    <p:sldId id="294" r:id="rId11"/>
    <p:sldId id="282" r:id="rId12"/>
    <p:sldId id="283" r:id="rId13"/>
    <p:sldId id="284" r:id="rId14"/>
    <p:sldId id="299" r:id="rId15"/>
    <p:sldId id="286" r:id="rId16"/>
    <p:sldId id="296" r:id="rId17"/>
    <p:sldId id="288" r:id="rId18"/>
    <p:sldId id="289" r:id="rId19"/>
    <p:sldId id="291" r:id="rId20"/>
    <p:sldId id="297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8080"/>
    <a:srgbClr val="FFFFCC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38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708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291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39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479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55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22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101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8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268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885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74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2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177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334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50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4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63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6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22.w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7.png"/><Relationship Id="rId5" Type="http://schemas.openxmlformats.org/officeDocument/2006/relationships/image" Target="../media/image33.png"/><Relationship Id="rId10" Type="http://schemas.openxmlformats.org/officeDocument/2006/relationships/image" Target="../media/image36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Square Roots and the Pythagorean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Step 3: </a:t>
            </a:r>
            <a:r>
              <a:rPr lang="en-US" dirty="0" smtClean="0"/>
              <a:t>Press          and the display will show the square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root of 2</a:t>
            </a:r>
            <a:r>
              <a:rPr lang="en-US" b="1" dirty="0" smtClean="0"/>
              <a:t> </a:t>
            </a:r>
            <a:r>
              <a:rPr lang="en-US" dirty="0" smtClean="0"/>
              <a:t>accurate to nine places. The three results are shown in the figure.  (For larger numbers the accuracy may be less than 9 decimal places because of the space allowed for the answers.)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82945" name="Picture 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95800" y="3352800"/>
            <a:ext cx="2926080" cy="2473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4689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9976" y="1328015"/>
            <a:ext cx="731520" cy="69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The Pythagorean Theorem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Terms Related to Right Triangles</a:t>
            </a:r>
          </a:p>
          <a:p>
            <a:pPr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Right Triangle: </a:t>
            </a:r>
            <a:r>
              <a:rPr lang="en-US" i="0" dirty="0" smtClean="0">
                <a:solidFill>
                  <a:srgbClr val="000000"/>
                </a:solidFill>
              </a:rPr>
              <a:t>A triangle with a right angle (90</a:t>
            </a:r>
            <a:r>
              <a:rPr lang="en-US" i="0" dirty="0" smtClean="0">
                <a:solidFill>
                  <a:srgbClr val="000000"/>
                </a:solidFill>
                <a:sym typeface="Symbol"/>
              </a:rPr>
              <a:t></a:t>
            </a:r>
            <a:r>
              <a:rPr lang="en-US" i="0" dirty="0" smtClean="0">
                <a:solidFill>
                  <a:srgbClr val="000000"/>
                </a:solidFill>
              </a:rPr>
              <a:t>)</a:t>
            </a:r>
            <a:endParaRPr lang="en-US" b="1" i="0" dirty="0" smtClean="0">
              <a:solidFill>
                <a:srgbClr val="000000"/>
              </a:solidFill>
            </a:endParaRPr>
          </a:p>
          <a:p>
            <a:pPr marL="693738" indent="-693738">
              <a:buNone/>
            </a:pPr>
            <a:r>
              <a:rPr lang="en-US" b="1" i="0" dirty="0" smtClean="0">
                <a:solidFill>
                  <a:srgbClr val="C00000"/>
                </a:solidFill>
              </a:rPr>
              <a:t>Hypotenuse: </a:t>
            </a:r>
            <a:r>
              <a:rPr lang="en-US" i="0" dirty="0" smtClean="0">
                <a:solidFill>
                  <a:srgbClr val="000000"/>
                </a:solidFill>
              </a:rPr>
              <a:t>The longest side of a right triangle: the 		  side opposite the right angle.</a:t>
            </a:r>
            <a:endParaRPr lang="en-US" b="1" i="0" dirty="0" smtClean="0">
              <a:solidFill>
                <a:srgbClr val="000000"/>
              </a:solidFill>
            </a:endParaRPr>
          </a:p>
          <a:p>
            <a:pPr marL="738188" indent="-738188">
              <a:buNone/>
              <a:tabLst>
                <a:tab pos="685800" algn="l"/>
              </a:tabLst>
            </a:pPr>
            <a:r>
              <a:rPr lang="en-US" b="1" i="0" dirty="0" smtClean="0">
                <a:solidFill>
                  <a:srgbClr val="C00000"/>
                </a:solidFill>
              </a:rPr>
              <a:t>Leg:		</a:t>
            </a:r>
            <a:r>
              <a:rPr lang="en-US" i="0" dirty="0" smtClean="0">
                <a:solidFill>
                  <a:srgbClr val="000000"/>
                </a:solidFill>
              </a:rPr>
              <a:t>Each of the other </a:t>
            </a:r>
          </a:p>
          <a:p>
            <a:pPr>
              <a:spcBef>
                <a:spcPts val="0"/>
              </a:spcBef>
              <a:buNone/>
              <a:tabLst>
                <a:tab pos="6858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two sides of a </a:t>
            </a:r>
          </a:p>
          <a:p>
            <a:pPr>
              <a:spcBef>
                <a:spcPts val="0"/>
              </a:spcBef>
              <a:buNone/>
              <a:tabLst>
                <a:tab pos="68580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	right triangle.</a:t>
            </a: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80897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3C6"/>
              </a:clrFrom>
              <a:clrTo>
                <a:srgbClr val="FFF3C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4800" y="3352799"/>
            <a:ext cx="4114800" cy="231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The Pythagorean Theorem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The Pythagorean Theorem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In a right triangle, the square of the hypotenuse is equal to the sum of the square of the two legs:</a:t>
            </a:r>
          </a:p>
          <a:p>
            <a:pPr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76375" y="3216275"/>
          <a:ext cx="1689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3" imgW="1688760" imgH="355320" progId="Equation.DSMT4">
                  <p:embed/>
                </p:oleObj>
              </mc:Choice>
              <mc:Fallback>
                <p:oleObj name="Equation" r:id="rId3" imgW="168876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16275"/>
                        <a:ext cx="1689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7C6"/>
              </a:clrFrom>
              <a:clrTo>
                <a:srgbClr val="FFF7C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2743200"/>
            <a:ext cx="4023360" cy="2036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i="0" dirty="0" smtClean="0"/>
              <a:t>Show that a triangle with sides of </a:t>
            </a:r>
            <a:r>
              <a:rPr lang="en-US" i="0" dirty="0" smtClean="0">
                <a:solidFill>
                  <a:srgbClr val="0000FF"/>
                </a:solidFill>
              </a:rPr>
              <a:t>3 inches</a:t>
            </a:r>
            <a:r>
              <a:rPr lang="en-US" i="0" dirty="0" smtClean="0"/>
              <a:t>, </a:t>
            </a:r>
            <a:r>
              <a:rPr lang="en-US" i="0" dirty="0" smtClean="0">
                <a:solidFill>
                  <a:srgbClr val="0000FF"/>
                </a:solidFill>
              </a:rPr>
              <a:t>4 inches</a:t>
            </a:r>
            <a:r>
              <a:rPr lang="en-US" i="0" dirty="0" smtClean="0"/>
              <a:t>, and </a:t>
            </a:r>
            <a:r>
              <a:rPr lang="en-US" i="0" dirty="0" smtClean="0">
                <a:solidFill>
                  <a:srgbClr val="0000FF"/>
                </a:solidFill>
              </a:rPr>
              <a:t>5 inches </a:t>
            </a:r>
            <a:r>
              <a:rPr lang="en-US" i="0" dirty="0" smtClean="0"/>
              <a:t>must be a right triangle.</a:t>
            </a:r>
            <a:endParaRPr lang="en-US" b="1" i="0" dirty="0" smtClean="0"/>
          </a:p>
          <a:p>
            <a:pPr marL="0" indent="0"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pic>
        <p:nvPicPr>
          <p:cNvPr id="8601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2362285"/>
            <a:ext cx="4572000" cy="2993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6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buNone/>
            </a:pPr>
            <a:r>
              <a:rPr lang="en-US" b="1" i="0" dirty="0" smtClean="0"/>
              <a:t>Solution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 smtClean="0"/>
              <a:t>If the triangle is a right triangle, then the longest side (5 inches) must be the hypotenuse, and the relationship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 smtClean="0"/>
              <a:t>			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Since </a:t>
            </a:r>
            <a:r>
              <a:rPr lang="en-US" dirty="0" smtClean="0">
                <a:solidFill>
                  <a:srgbClr val="000099"/>
                </a:solidFill>
              </a:rPr>
              <a:t>25 = 9 + 16</a:t>
            </a:r>
            <a:r>
              <a:rPr lang="en-US" dirty="0" smtClean="0"/>
              <a:t>, the triangle is </a:t>
            </a:r>
            <a:r>
              <a:rPr lang="en-US" dirty="0" smtClean="0">
                <a:solidFill>
                  <a:srgbClr val="FF0000"/>
                </a:solidFill>
              </a:rPr>
              <a:t>a right triangle</a:t>
            </a:r>
            <a:r>
              <a:rPr lang="en-US" dirty="0" smtClean="0"/>
              <a:t>.  That is, the square of the hypotenuse is equal to the sum of the squares of the legs.</a:t>
            </a:r>
            <a:r>
              <a:rPr lang="en-US" i="0" dirty="0" smtClean="0"/>
              <a:t> </a:t>
            </a:r>
          </a:p>
          <a:p>
            <a:pPr eaLnBrk="1" hangingPunct="1">
              <a:spcBef>
                <a:spcPts val="60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600"/>
              </a:spcBef>
              <a:buNone/>
            </a:pPr>
            <a:r>
              <a:rPr lang="en-US" i="0" dirty="0" smtClean="0"/>
              <a:t>		</a:t>
            </a:r>
          </a:p>
        </p:txBody>
      </p:sp>
      <p:graphicFrame>
        <p:nvGraphicFramePr>
          <p:cNvPr id="100354" name="Object 6"/>
          <p:cNvGraphicFramePr>
            <a:graphicFrameLocks noChangeAspect="1"/>
          </p:cNvGraphicFramePr>
          <p:nvPr/>
        </p:nvGraphicFramePr>
        <p:xfrm>
          <a:off x="530352" y="3276600"/>
          <a:ext cx="422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5" name="Equation" r:id="rId4" imgW="4228920" imgH="380880" progId="Equation.DSMT4">
                  <p:embed/>
                </p:oleObj>
              </mc:Choice>
              <mc:Fallback>
                <p:oleObj name="Equation" r:id="rId4" imgW="42289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4229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i="0" dirty="0" smtClean="0"/>
              <a:t>Use a calculator and the Pythagorean Theorem to find the length of the hypotenuse (accurate to two decimal places) of a right triangle with legs </a:t>
            </a:r>
            <a:r>
              <a:rPr lang="en-US" i="0" dirty="0" smtClean="0">
                <a:solidFill>
                  <a:srgbClr val="0000FF"/>
                </a:solidFill>
              </a:rPr>
              <a:t>1 </a:t>
            </a:r>
            <a:r>
              <a:rPr lang="en-US" dirty="0" smtClean="0">
                <a:solidFill>
                  <a:srgbClr val="0000FF"/>
                </a:solidFill>
              </a:rPr>
              <a:t>centimeter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/>
              <a:t>long and </a:t>
            </a:r>
            <a:r>
              <a:rPr lang="en-US" i="0" dirty="0" smtClean="0">
                <a:solidFill>
                  <a:srgbClr val="0000FF"/>
                </a:solidFill>
              </a:rPr>
              <a:t>3 </a:t>
            </a:r>
            <a:r>
              <a:rPr lang="en-US" dirty="0" smtClean="0">
                <a:solidFill>
                  <a:srgbClr val="0000FF"/>
                </a:solidFill>
              </a:rPr>
              <a:t>centimeter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/>
              <a:t>long.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Let </a:t>
            </a:r>
            <a:r>
              <a:rPr lang="en-US" i="1" dirty="0" smtClean="0"/>
              <a:t>c</a:t>
            </a:r>
            <a:r>
              <a:rPr lang="en-US" dirty="0" smtClean="0"/>
              <a:t> = the length of the hypotenuse.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Then, by the Pythagorean Theorem,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i="0" dirty="0" smtClean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48400" y="2590800"/>
            <a:ext cx="1685925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/>
              <a:t>The length of the hypotenuse is about </a:t>
            </a:r>
            <a:r>
              <a:rPr lang="en-US" i="0" dirty="0" smtClean="0">
                <a:solidFill>
                  <a:srgbClr val="FF0000"/>
                </a:solidFill>
              </a:rPr>
              <a:t>3.16</a:t>
            </a:r>
            <a:r>
              <a:rPr lang="en-US" i="0" dirty="0" smtClean="0"/>
              <a:t> cm long.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286000" y="142875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7" name="Equation" r:id="rId4" imgW="1536480" imgH="380880" progId="Equation.DSMT4">
                  <p:embed/>
                </p:oleObj>
              </mc:Choice>
              <mc:Fallback>
                <p:oleObj name="Equation" r:id="rId4" imgW="153648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428750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286000" y="1970088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8" name="Equation" r:id="rId6" imgW="1295280" imgH="380880" progId="Equation.DSMT4">
                  <p:embed/>
                </p:oleObj>
              </mc:Choice>
              <mc:Fallback>
                <p:oleObj name="Equation" r:id="rId6" imgW="129528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970088"/>
                        <a:ext cx="1295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286000" y="2511426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9" name="Equation" r:id="rId8" imgW="1002960" imgH="380880" progId="Equation.DSMT4">
                  <p:embed/>
                </p:oleObj>
              </mc:Choice>
              <mc:Fallback>
                <p:oleObj name="Equation" r:id="rId8" imgW="100296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11426"/>
                        <a:ext cx="1003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2440936" y="3052764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0" name="Equation" r:id="rId10" imgW="1143000" imgH="444240" progId="Equation.DSMT4">
                  <p:embed/>
                </p:oleObj>
              </mc:Choice>
              <mc:Fallback>
                <p:oleObj name="Equation" r:id="rId10" imgW="1143000" imgH="4442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936" y="3052764"/>
                        <a:ext cx="1143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2440936" y="36576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1" name="Equation" r:id="rId12" imgW="1638000" imgH="380880" progId="Equation.DSMT4">
                  <p:embed/>
                </p:oleObj>
              </mc:Choice>
              <mc:Fallback>
                <p:oleObj name="Equation" r:id="rId12" imgW="1638000" imgH="380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0936" y="3657600"/>
                        <a:ext cx="1638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4231944"/>
            <a:ext cx="3157258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 smtClean="0"/>
              <a:t>Use a calculator and the Pythagorean Theorem to find the length of a leg (accurate to two decimal places) of a right triangle with hypotenuse </a:t>
            </a:r>
            <a:r>
              <a:rPr lang="en-US" i="0" dirty="0" smtClean="0">
                <a:solidFill>
                  <a:srgbClr val="0000FF"/>
                </a:solidFill>
              </a:rPr>
              <a:t>20 inches </a:t>
            </a:r>
            <a:r>
              <a:rPr lang="en-US" i="0" dirty="0" smtClean="0"/>
              <a:t>long and the other leg </a:t>
            </a:r>
            <a:r>
              <a:rPr lang="en-US" i="0" dirty="0" smtClean="0">
                <a:solidFill>
                  <a:srgbClr val="0000FF"/>
                </a:solidFill>
              </a:rPr>
              <a:t>13 inches </a:t>
            </a:r>
            <a:r>
              <a:rPr lang="en-US" i="0" dirty="0" smtClean="0"/>
              <a:t>long.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b="1" i="0" dirty="0" smtClean="0"/>
              <a:t>Solution</a:t>
            </a:r>
          </a:p>
          <a:p>
            <a:pPr marL="0" indent="0" eaLnBrk="1" hangingPunct="1">
              <a:spcBef>
                <a:spcPts val="600"/>
              </a:spcBef>
              <a:buNone/>
            </a:pPr>
            <a:r>
              <a:rPr lang="en-US" i="0" dirty="0" smtClean="0"/>
              <a:t>In this case, the length of the hypotenuse is known and the unknown is one of the legs.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i="0" dirty="0" smtClean="0"/>
              <a:t>Let </a:t>
            </a:r>
            <a:r>
              <a:rPr lang="en-US" i="1" dirty="0" smtClean="0"/>
              <a:t>x</a:t>
            </a:r>
            <a:r>
              <a:rPr lang="en-US" i="0" dirty="0" smtClean="0"/>
              <a:t> = the length of the unknown leg.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8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/>
              <a:t>Then, by the Pythagorean Theorem,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So the leg is </a:t>
            </a:r>
            <a:r>
              <a:rPr lang="en-US" dirty="0" smtClean="0">
                <a:solidFill>
                  <a:srgbClr val="FF0000"/>
                </a:solidFill>
              </a:rPr>
              <a:t>15.20 inches </a:t>
            </a:r>
            <a:r>
              <a:rPr lang="en-US" dirty="0" smtClean="0"/>
              <a:t>long (accurate to two decimal places).</a:t>
            </a: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184400" y="1981200"/>
          <a:ext cx="191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4" imgW="1917360" imgH="380880" progId="Equation.DSMT4">
                  <p:embed/>
                </p:oleObj>
              </mc:Choice>
              <mc:Fallback>
                <p:oleObj name="Equation" r:id="rId4" imgW="19173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981200"/>
                        <a:ext cx="1917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127250" y="2501900"/>
          <a:ext cx="20589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1" name="Equation" r:id="rId6" imgW="2057400" imgH="380880" progId="Equation.DSMT4">
                  <p:embed/>
                </p:oleObj>
              </mc:Choice>
              <mc:Fallback>
                <p:oleObj name="Equation" r:id="rId6" imgW="205740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501900"/>
                        <a:ext cx="20589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1295400" y="3022600"/>
          <a:ext cx="373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2" name="Equation" r:id="rId8" imgW="3733560" imgH="380880" progId="Equation.DSMT4">
                  <p:embed/>
                </p:oleObj>
              </mc:Choice>
              <mc:Fallback>
                <p:oleObj name="Equation" r:id="rId8" imgW="373356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22600"/>
                        <a:ext cx="373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2952750" y="3543300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10" imgW="1206360" imgH="380880" progId="Equation.DSMT4">
                  <p:embed/>
                </p:oleObj>
              </mc:Choice>
              <mc:Fallback>
                <p:oleObj name="Equation" r:id="rId10" imgW="120636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3543300"/>
                        <a:ext cx="1206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086100" y="46482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4" name="Equation" r:id="rId12" imgW="1422360" imgH="291960" progId="Equation.DSMT4">
                  <p:embed/>
                </p:oleObj>
              </mc:Choice>
              <mc:Fallback>
                <p:oleObj name="Equation" r:id="rId12" imgW="142236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648200"/>
                        <a:ext cx="142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2952750" y="40640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14" imgW="1473120" imgH="444240" progId="Equation.DSMT4">
                  <p:embed/>
                </p:oleObj>
              </mc:Choice>
              <mc:Fallback>
                <p:oleObj name="Equation" r:id="rId14" imgW="1473120" imgH="444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4064000"/>
                        <a:ext cx="1473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00600" y="4572000"/>
            <a:ext cx="26225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accurate to hundredths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n-US" i="0" dirty="0" smtClean="0"/>
              <a:t>A guy wire is attached to the top of a telephone pole and anchored in the ground </a:t>
            </a:r>
            <a:r>
              <a:rPr lang="en-US" i="0" dirty="0" smtClean="0">
                <a:solidFill>
                  <a:srgbClr val="0000FF"/>
                </a:solidFill>
              </a:rPr>
              <a:t>20 feet </a:t>
            </a:r>
            <a:r>
              <a:rPr lang="en-US" i="0" dirty="0" smtClean="0"/>
              <a:t>from the base of the pole. If the pole is </a:t>
            </a:r>
            <a:r>
              <a:rPr lang="en-US" i="0" dirty="0" smtClean="0">
                <a:solidFill>
                  <a:srgbClr val="0000FF"/>
                </a:solidFill>
              </a:rPr>
              <a:t>40 feet </a:t>
            </a:r>
            <a:r>
              <a:rPr lang="en-US" i="0" dirty="0" smtClean="0"/>
              <a:t>high, what is the length of the guy wire (accurate to one decimal place)?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b="1" i="0" dirty="0" smtClean="0"/>
              <a:t>Solution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/>
              <a:t>Let </a:t>
            </a:r>
            <a:r>
              <a:rPr lang="en-US" i="1" dirty="0" smtClean="0"/>
              <a:t>x</a:t>
            </a:r>
            <a:r>
              <a:rPr lang="en-US" i="0" dirty="0" smtClean="0"/>
              <a:t> = the length of the guy wire.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/>
              <a:t>Then, by the Pythagorean Theorem,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pic>
        <p:nvPicPr>
          <p:cNvPr id="126977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4375" y="3505200"/>
            <a:ext cx="3121025" cy="224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the terms </a:t>
            </a:r>
            <a:r>
              <a:rPr lang="en-US" b="1" i="0" dirty="0" smtClean="0">
                <a:solidFill>
                  <a:schemeClr val="tx1"/>
                </a:solidFill>
              </a:rPr>
              <a:t>perfect square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square root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radical sign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radicand</a:t>
            </a:r>
            <a:r>
              <a:rPr lang="en-US" i="0" dirty="0" smtClean="0">
                <a:solidFill>
                  <a:schemeClr val="tx1"/>
                </a:solidFill>
              </a:rPr>
              <a:t>, and </a:t>
            </a:r>
            <a:r>
              <a:rPr lang="en-US" b="1" i="0" dirty="0" smtClean="0">
                <a:solidFill>
                  <a:schemeClr val="tx1"/>
                </a:solidFill>
              </a:rPr>
              <a:t>radical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Learn how to use a calculator to find square roots.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the terms </a:t>
            </a:r>
            <a:r>
              <a:rPr lang="en-US" b="1" i="0" dirty="0" smtClean="0">
                <a:solidFill>
                  <a:schemeClr val="tx1"/>
                </a:solidFill>
              </a:rPr>
              <a:t>right triangle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b="1" i="0" dirty="0" smtClean="0">
                <a:solidFill>
                  <a:schemeClr val="tx1"/>
                </a:solidFill>
              </a:rPr>
              <a:t>hypotenuse</a:t>
            </a:r>
            <a:r>
              <a:rPr lang="en-US" i="0" dirty="0" smtClean="0">
                <a:solidFill>
                  <a:schemeClr val="tx1"/>
                </a:solidFill>
              </a:rPr>
              <a:t>, and </a:t>
            </a:r>
            <a:r>
              <a:rPr lang="en-US" b="1" i="0" dirty="0" smtClean="0">
                <a:solidFill>
                  <a:schemeClr val="tx1"/>
                </a:solidFill>
              </a:rPr>
              <a:t>leg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and be able to use the </a:t>
            </a:r>
            <a:r>
              <a:rPr lang="en-US" b="1" i="0" dirty="0" smtClean="0">
                <a:solidFill>
                  <a:schemeClr val="tx1"/>
                </a:solidFill>
              </a:rPr>
              <a:t>Pythagorean Theorem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9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eaLnBrk="1" hangingPunct="1">
              <a:spcBef>
                <a:spcPts val="0"/>
              </a:spcBef>
              <a:buNone/>
            </a:pPr>
            <a:r>
              <a:rPr lang="en-US" i="0" dirty="0" smtClean="0"/>
              <a:t>The length of the guy wire is about </a:t>
            </a:r>
            <a:r>
              <a:rPr lang="en-US" i="0" dirty="0" smtClean="0">
                <a:solidFill>
                  <a:srgbClr val="FF0000"/>
                </a:solidFill>
              </a:rPr>
              <a:t>44.7</a:t>
            </a:r>
            <a:r>
              <a:rPr lang="en-US" i="0" dirty="0" smtClean="0"/>
              <a:t> </a:t>
            </a:r>
            <a:r>
              <a:rPr lang="en-US" i="0" dirty="0" smtClean="0">
                <a:solidFill>
                  <a:srgbClr val="FF0000"/>
                </a:solidFill>
              </a:rPr>
              <a:t>ft long</a:t>
            </a:r>
            <a:r>
              <a:rPr lang="en-US" i="0" dirty="0" smtClean="0"/>
              <a:t>.</a:t>
            </a:r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spcBef>
                <a:spcPts val="0"/>
              </a:spcBef>
              <a:buNone/>
            </a:pPr>
            <a:endParaRPr lang="en-US" i="0" dirty="0" smtClean="0"/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012950" y="1423062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1" name="Equation" r:id="rId4" imgW="1942920" imgH="380880" progId="Equation.DSMT4">
                  <p:embed/>
                </p:oleObj>
              </mc:Choice>
              <mc:Fallback>
                <p:oleObj name="Equation" r:id="rId4" imgW="19429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1423062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2024040" y="1943597"/>
          <a:ext cx="223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2" name="Equation" r:id="rId6" imgW="2234880" imgH="380880" progId="Equation.DSMT4">
                  <p:embed/>
                </p:oleObj>
              </mc:Choice>
              <mc:Fallback>
                <p:oleObj name="Equation" r:id="rId6" imgW="223488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40" y="1943597"/>
                        <a:ext cx="2235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018352" y="2464132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3" name="Equation" r:id="rId8" imgW="1396800" imgH="380880" progId="Equation.DSMT4">
                  <p:embed/>
                </p:oleObj>
              </mc:Choice>
              <mc:Fallback>
                <p:oleObj name="Equation" r:id="rId8" imgW="139680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8352" y="2464132"/>
                        <a:ext cx="1397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2141846" y="2984667"/>
          <a:ext cx="152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4" name="Equation" r:id="rId10" imgW="1523880" imgH="444240" progId="Equation.DSMT4">
                  <p:embed/>
                </p:oleObj>
              </mc:Choice>
              <mc:Fallback>
                <p:oleObj name="Equation" r:id="rId10" imgW="152388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846" y="2984667"/>
                        <a:ext cx="1524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155494" y="3568700"/>
          <a:ext cx="1574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5" name="Equation" r:id="rId12" imgW="1574640" imgH="317160" progId="Equation.DSMT4">
                  <p:embed/>
                </p:oleObj>
              </mc:Choice>
              <mc:Fallback>
                <p:oleObj name="Equation" r:id="rId12" imgW="1574640" imgH="317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494" y="3568700"/>
                        <a:ext cx="1574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092163" y="3028890"/>
            <a:ext cx="32992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accurate to one decimal place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Roots and Real Numbers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5.1 Square Roots of Perfect Squares from 1 to 400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95350" y="1816100"/>
          <a:ext cx="73533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1" name="Equation" r:id="rId3" imgW="7353000" imgH="1688760" progId="Equation.DSMT4">
                  <p:embed/>
                </p:oleObj>
              </mc:Choice>
              <mc:Fallback>
                <p:oleObj name="Equation" r:id="rId3" imgW="735300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816100"/>
                        <a:ext cx="73533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72793"/>
          </a:xfrm>
        </p:spPr>
        <p:txBody>
          <a:bodyPr>
            <a:spAutoFit/>
          </a:bodyPr>
          <a:lstStyle/>
          <a:p>
            <a:r>
              <a:rPr lang="en-US" dirty="0" smtClean="0"/>
              <a:t>Refer to Table 5.1 to find the following square roots.</a:t>
            </a: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Solutions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0352" y="1905000"/>
          <a:ext cx="7886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4" imgW="7886520" imgH="444240" progId="Equation.DSMT4">
                  <p:embed/>
                </p:oleObj>
              </mc:Choice>
              <mc:Fallback>
                <p:oleObj name="Equation" r:id="rId4" imgW="788652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7886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/>
          <p:cNvGraphicFramePr>
            <a:graphicFrameLocks noChangeAspect="1"/>
          </p:cNvGraphicFramePr>
          <p:nvPr/>
        </p:nvGraphicFramePr>
        <p:xfrm>
          <a:off x="530352" y="313690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6" imgW="1307880" imgH="444240" progId="Equation.DSMT4">
                  <p:embed/>
                </p:oleObj>
              </mc:Choice>
              <mc:Fallback>
                <p:oleObj name="Equation" r:id="rId6" imgW="1307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36900"/>
                        <a:ext cx="1308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2"/>
          <p:cNvGraphicFramePr>
            <a:graphicFrameLocks noChangeAspect="1"/>
          </p:cNvGraphicFramePr>
          <p:nvPr/>
        </p:nvGraphicFramePr>
        <p:xfrm>
          <a:off x="530352" y="3873500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8" imgW="1307880" imgH="444240" progId="Equation.DSMT4">
                  <p:embed/>
                </p:oleObj>
              </mc:Choice>
              <mc:Fallback>
                <p:oleObj name="Equation" r:id="rId8" imgW="13078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73500"/>
                        <a:ext cx="1308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3"/>
          <p:cNvGraphicFramePr>
            <a:graphicFrameLocks noChangeAspect="1"/>
          </p:cNvGraphicFramePr>
          <p:nvPr/>
        </p:nvGraphicFramePr>
        <p:xfrm>
          <a:off x="530352" y="46101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10100"/>
                        <a:ext cx="1511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4"/>
          <p:cNvGraphicFramePr>
            <a:graphicFrameLocks noChangeAspect="1"/>
          </p:cNvGraphicFramePr>
          <p:nvPr/>
        </p:nvGraphicFramePr>
        <p:xfrm>
          <a:off x="530352" y="5346700"/>
          <a:ext cx="152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2" imgW="1523880" imgH="444240" progId="Equation.DSMT4">
                  <p:embed/>
                </p:oleObj>
              </mc:Choice>
              <mc:Fallback>
                <p:oleObj name="Equation" r:id="rId12" imgW="152388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46700"/>
                        <a:ext cx="1524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5"/>
          <p:cNvGraphicFramePr>
            <a:graphicFrameLocks noChangeAspect="1"/>
          </p:cNvGraphicFramePr>
          <p:nvPr/>
        </p:nvGraphicFramePr>
        <p:xfrm>
          <a:off x="1968500" y="324485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4" imgW="647640" imgH="291960" progId="Equation.DSMT4">
                  <p:embed/>
                </p:oleObj>
              </mc:Choice>
              <mc:Fallback>
                <p:oleObj name="Equation" r:id="rId14" imgW="64764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24485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6"/>
          <p:cNvGraphicFramePr>
            <a:graphicFrameLocks noChangeAspect="1"/>
          </p:cNvGraphicFramePr>
          <p:nvPr/>
        </p:nvGraphicFramePr>
        <p:xfrm>
          <a:off x="1968500" y="39751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6" imgW="634680" imgH="291960" progId="Equation.DSMT4">
                  <p:embed/>
                </p:oleObj>
              </mc:Choice>
              <mc:Fallback>
                <p:oleObj name="Equation" r:id="rId16" imgW="63468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975100"/>
                        <a:ext cx="635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7"/>
          <p:cNvGraphicFramePr>
            <a:graphicFrameLocks noChangeAspect="1"/>
          </p:cNvGraphicFramePr>
          <p:nvPr/>
        </p:nvGraphicFramePr>
        <p:xfrm>
          <a:off x="2209800" y="470852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708525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8"/>
          <p:cNvGraphicFramePr>
            <a:graphicFrameLocks noChangeAspect="1"/>
          </p:cNvGraphicFramePr>
          <p:nvPr/>
        </p:nvGraphicFramePr>
        <p:xfrm>
          <a:off x="2209800" y="54991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20" imgW="876240" imgH="291960" progId="Equation.DSMT4">
                  <p:embed/>
                </p:oleObj>
              </mc:Choice>
              <mc:Fallback>
                <p:oleObj name="Equation" r:id="rId20" imgW="87624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99100"/>
                        <a:ext cx="876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Square Roots and Real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Square Root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For any real number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and any nonnegative real number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 is a </a:t>
            </a:r>
            <a:r>
              <a:rPr lang="en-US" b="1" i="0" dirty="0" smtClean="0">
                <a:solidFill>
                  <a:srgbClr val="C00000"/>
                </a:solidFill>
              </a:rPr>
              <a:t>square root </a:t>
            </a:r>
            <a:r>
              <a:rPr lang="en-US" i="0" dirty="0" smtClean="0">
                <a:solidFill>
                  <a:srgbClr val="000000"/>
                </a:solidFill>
              </a:rPr>
              <a:t>of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.  If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is 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positive, then we write               Thus   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3921456" y="2742252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1066680" imgH="444240" progId="Equation.DSMT4">
                  <p:embed/>
                </p:oleObj>
              </mc:Choice>
              <mc:Fallback>
                <p:oleObj name="Equation" r:id="rId3" imgW="1066680" imgH="4442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456" y="2742252"/>
                        <a:ext cx="1066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5845175" y="2609850"/>
          <a:ext cx="1435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5" imgW="1434960" imgH="583920" progId="Equation.DSMT4">
                  <p:embed/>
                </p:oleObj>
              </mc:Choice>
              <mc:Fallback>
                <p:oleObj name="Equation" r:id="rId5" imgW="1434960" imgH="5839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5175" y="2609850"/>
                        <a:ext cx="14351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Find the value of each of the following expressions.</a:t>
            </a:r>
          </a:p>
          <a:p>
            <a:pPr eaLnBrk="1" hangingPunct="1">
              <a:lnSpc>
                <a:spcPct val="150000"/>
              </a:lnSpc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Solutions</a:t>
            </a:r>
          </a:p>
          <a:p>
            <a:pPr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b="1" dirty="0" smtClean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b="1" dirty="0" smtClean="0">
                <a:solidFill>
                  <a:schemeClr val="tx1"/>
                </a:solidFill>
              </a:rPr>
              <a:t>c.	</a:t>
            </a:r>
            <a:r>
              <a:rPr lang="en-US" dirty="0" smtClean="0">
                <a:solidFill>
                  <a:schemeClr val="tx1"/>
                </a:solidFill>
              </a:rPr>
              <a:t>Even though we do not know the exact decimal </a:t>
            </a:r>
          </a:p>
          <a:p>
            <a:pPr>
              <a:tabLst>
                <a:tab pos="4572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	value of        its square must be 3. 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0352" y="1828800"/>
          <a:ext cx="6769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4" imgW="6769080" imgH="698400" progId="Equation.DSMT4">
                  <p:embed/>
                </p:oleObj>
              </mc:Choice>
              <mc:Fallback>
                <p:oleObj name="Equation" r:id="rId4" imgW="6769080" imgH="698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28800"/>
                        <a:ext cx="6769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0352" y="3048000"/>
          <a:ext cx="147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6" imgW="1473120" imgH="698400" progId="Equation.DSMT4">
                  <p:embed/>
                </p:oleObj>
              </mc:Choice>
              <mc:Fallback>
                <p:oleObj name="Equation" r:id="rId6" imgW="147312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147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981200" y="3132137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8" imgW="825480" imgH="533160" progId="Equation.DSMT4">
                  <p:embed/>
                </p:oleObj>
              </mc:Choice>
              <mc:Fallback>
                <p:oleObj name="Equation" r:id="rId8" imgW="8254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32137"/>
                        <a:ext cx="82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868613" y="32766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0" imgW="647640" imgH="291960" progId="Equation.DSMT4">
                  <p:embed/>
                </p:oleObj>
              </mc:Choice>
              <mc:Fallback>
                <p:oleObj name="Equation" r:id="rId10" imgW="647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32766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30352" y="3873500"/>
          <a:ext cx="1473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2" imgW="1473120" imgH="698400" progId="Equation.DSMT4">
                  <p:embed/>
                </p:oleObj>
              </mc:Choice>
              <mc:Fallback>
                <p:oleObj name="Equation" r:id="rId12" imgW="14731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73500"/>
                        <a:ext cx="1473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966913" y="3962400"/>
          <a:ext cx="825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4" imgW="825480" imgH="533160" progId="Equation.DSMT4">
                  <p:embed/>
                </p:oleObj>
              </mc:Choice>
              <mc:Fallback>
                <p:oleObj name="Equation" r:id="rId14" imgW="82548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3962400"/>
                        <a:ext cx="825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846388" y="4106862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6" imgW="647640" imgH="291960" progId="Equation.DSMT4">
                  <p:embed/>
                </p:oleObj>
              </mc:Choice>
              <mc:Fallback>
                <p:oleObj name="Equation" r:id="rId16" imgW="6476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4106862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7"/>
          <p:cNvGraphicFramePr>
            <a:graphicFrameLocks noChangeAspect="1"/>
          </p:cNvGraphicFramePr>
          <p:nvPr/>
        </p:nvGraphicFramePr>
        <p:xfrm>
          <a:off x="5832144" y="4978400"/>
          <a:ext cx="2247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8" imgW="2247840" imgH="698400" progId="Equation.DSMT4">
                  <p:embed/>
                </p:oleObj>
              </mc:Choice>
              <mc:Fallback>
                <p:oleObj name="Equation" r:id="rId18" imgW="2247840" imgH="698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144" y="4978400"/>
                        <a:ext cx="2247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8"/>
          <p:cNvGraphicFramePr>
            <a:graphicFrameLocks noChangeAspect="1"/>
          </p:cNvGraphicFramePr>
          <p:nvPr/>
        </p:nvGraphicFramePr>
        <p:xfrm>
          <a:off x="2160896" y="5079052"/>
          <a:ext cx="55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20" imgW="558720" imgH="457200" progId="Equation.DSMT4">
                  <p:embed/>
                </p:oleObj>
              </mc:Choice>
              <mc:Fallback>
                <p:oleObj name="Equation" r:id="rId20" imgW="558720" imgH="457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5079052"/>
                        <a:ext cx="558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i="0" dirty="0" smtClean="0"/>
              <a:t>Use a calculator and show by squaring </a:t>
            </a:r>
            <a:r>
              <a:rPr lang="en-US" i="0" dirty="0" smtClean="0">
                <a:solidFill>
                  <a:srgbClr val="0000FF"/>
                </a:solidFill>
              </a:rPr>
              <a:t>2.44</a:t>
            </a:r>
            <a:r>
              <a:rPr lang="en-US" i="0" dirty="0" smtClean="0"/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2.45</a:t>
            </a:r>
            <a:r>
              <a:rPr lang="en-US" i="0" dirty="0" smtClean="0"/>
              <a:t> that       is between these two numbers.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/>
              <a:t>Solution </a:t>
            </a:r>
          </a:p>
          <a:p>
            <a:pPr eaLnBrk="1" hangingPunct="1">
              <a:buNone/>
            </a:pPr>
            <a:endParaRPr lang="en-US" i="0" dirty="0" smtClean="0"/>
          </a:p>
          <a:p>
            <a:pPr eaLnBrk="1" hangingPunct="1">
              <a:buNone/>
            </a:pPr>
            <a:r>
              <a:rPr lang="en-US" i="0" dirty="0" smtClean="0"/>
              <a:t>	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1104" y="1720564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104" y="1720564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368550" y="3048000"/>
          <a:ext cx="284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6" imgW="2844720" imgH="533160" progId="Equation.DSMT4">
                  <p:embed/>
                </p:oleObj>
              </mc:Choice>
              <mc:Fallback>
                <p:oleObj name="Equation" r:id="rId6" imgW="2844720" imgH="5331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3048000"/>
                        <a:ext cx="2844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393950" y="3657600"/>
          <a:ext cx="2806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8" imgW="2806560" imgH="533160" progId="Equation.DSMT4">
                  <p:embed/>
                </p:oleObj>
              </mc:Choice>
              <mc:Fallback>
                <p:oleObj name="Equation" r:id="rId8" imgW="2806560" imgH="533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657600"/>
                        <a:ext cx="2806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530352" y="4343400"/>
          <a:ext cx="429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10" imgW="4292280" imgH="444240" progId="Equation.DSMT4">
                  <p:embed/>
                </p:oleObj>
              </mc:Choice>
              <mc:Fallback>
                <p:oleObj name="Equation" r:id="rId10" imgW="4292280" imgH="4442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43400"/>
                        <a:ext cx="429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Since </a:t>
            </a:r>
          </a:p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what can be said about</a:t>
            </a:r>
          </a:p>
          <a:p>
            <a:pPr eaLnBrk="1" hangingPunct="1">
              <a:buNone/>
            </a:pPr>
            <a:r>
              <a:rPr lang="en-US" b="1" i="0" dirty="0" smtClean="0"/>
              <a:t>Solution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Calculators can be used to approximate square roots accurate to several decimal places. To find, or approximate, a square root with a calculator, use the key labeled 	       Example 5 illustrates the technique using a TI-84 Plus graphing calculator. Note that the sequence of steps depends on the calculator.</a:t>
            </a:r>
            <a:endParaRPr lang="en-US" b="1" i="0" dirty="0" smtClean="0"/>
          </a:p>
          <a:p>
            <a:pPr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		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09700" y="1281752"/>
          <a:ext cx="6908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Equation" r:id="rId4" imgW="6908760" imgH="533160" progId="Equation.DSMT4">
                  <p:embed/>
                </p:oleObj>
              </mc:Choice>
              <mc:Fallback>
                <p:oleObj name="Equation" r:id="rId4" imgW="690876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1281752"/>
                        <a:ext cx="6908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962400" y="1803400"/>
          <a:ext cx="83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Equation" r:id="rId6" imgW="838080" imgH="444240" progId="Equation.DSMT4">
                  <p:embed/>
                </p:oleObj>
              </mc:Choice>
              <mc:Fallback>
                <p:oleObj name="Equation" r:id="rId6" imgW="83808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803400"/>
                        <a:ext cx="838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23875" y="2844800"/>
          <a:ext cx="8343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8" imgW="8343720" imgH="457200" progId="Equation.DSMT4">
                  <p:embed/>
                </p:oleObj>
              </mc:Choice>
              <mc:Fallback>
                <p:oleObj name="Equation" r:id="rId8" imgW="834372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844800"/>
                        <a:ext cx="83439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09800" y="4595504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10" imgW="533160" imgH="444240" progId="Equation.DSMT4">
                  <p:embed/>
                </p:oleObj>
              </mc:Choice>
              <mc:Fallback>
                <p:oleObj name="Equation" r:id="rId10" imgW="5331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595504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5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1257300" algn="l"/>
              </a:tabLst>
            </a:pPr>
            <a:r>
              <a:rPr lang="en-US" dirty="0" smtClean="0"/>
              <a:t>Use a TI-84 Plus calculator to find the following square roots accurate to eight or nine decimal places.</a:t>
            </a:r>
          </a:p>
          <a:p>
            <a:pPr>
              <a:tabLst>
                <a:tab pos="125730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tabLst>
                <a:tab pos="1257300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1257300" algn="l"/>
              </a:tabLst>
            </a:pPr>
            <a:r>
              <a:rPr lang="en-US" b="1" dirty="0" smtClean="0"/>
              <a:t>Step 1:	</a:t>
            </a:r>
            <a:r>
              <a:rPr lang="en-US" dirty="0" smtClean="0"/>
              <a:t>Press the          key and then the          key. This </a:t>
            </a:r>
          </a:p>
          <a:p>
            <a:pPr>
              <a:tabLst>
                <a:tab pos="1257300" algn="l"/>
              </a:tabLst>
            </a:pPr>
            <a:r>
              <a:rPr lang="en-US" dirty="0" smtClean="0"/>
              <a:t>	will display the symbol </a:t>
            </a:r>
          </a:p>
          <a:p>
            <a:pPr>
              <a:tabLst>
                <a:tab pos="1257300" algn="l"/>
              </a:tabLst>
            </a:pPr>
            <a:r>
              <a:rPr lang="en-US" b="1" dirty="0" smtClean="0"/>
              <a:t>Step 2:	</a:t>
            </a:r>
            <a:r>
              <a:rPr lang="en-US" dirty="0" smtClean="0"/>
              <a:t>Enter the number, say           ,and the right </a:t>
            </a:r>
          </a:p>
          <a:p>
            <a:pPr>
              <a:tabLst>
                <a:tab pos="1257300" algn="l"/>
              </a:tabLst>
            </a:pPr>
            <a:r>
              <a:rPr lang="en-US" dirty="0" smtClean="0"/>
              <a:t>	parenthesis       This will display         .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1521" name="Picture 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14925" y="4013200"/>
            <a:ext cx="638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3" name="Picture 1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81400" y="5080000"/>
            <a:ext cx="3524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30352" y="2286000"/>
          <a:ext cx="676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6" imgW="6769080" imgH="444240" progId="Equation.DSMT4">
                  <p:embed/>
                </p:oleObj>
              </mc:Choice>
              <mc:Fallback>
                <p:oleObj name="Equation" r:id="rId6" imgW="676908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6769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9" name="Picture 15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324600" y="5003800"/>
            <a:ext cx="640080" cy="567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1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154680" y="3580461"/>
            <a:ext cx="731520" cy="37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67136" y="3567752"/>
            <a:ext cx="73152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9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980296" y="4495800"/>
            <a:ext cx="822960" cy="595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664</Words>
  <Application>Microsoft Office PowerPoint</Application>
  <PresentationFormat>On-screen Show (4:3)</PresentationFormat>
  <Paragraphs>160</Paragraphs>
  <Slides>20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Courier New</vt:lpstr>
      <vt:lpstr>Arial</vt:lpstr>
      <vt:lpstr>Symbol</vt:lpstr>
      <vt:lpstr>Office Theme</vt:lpstr>
      <vt:lpstr>Equation</vt:lpstr>
      <vt:lpstr>Section 5.7</vt:lpstr>
      <vt:lpstr>Objectives</vt:lpstr>
      <vt:lpstr>Square Roots and Real Numbers</vt:lpstr>
      <vt:lpstr>Example 1</vt:lpstr>
      <vt:lpstr>Square Roots and Real Numbers</vt:lpstr>
      <vt:lpstr>Example 2</vt:lpstr>
      <vt:lpstr>Example 3</vt:lpstr>
      <vt:lpstr>Example 4</vt:lpstr>
      <vt:lpstr>Example 5</vt:lpstr>
      <vt:lpstr>Example 5 (cont.)</vt:lpstr>
      <vt:lpstr>The Pythagorean Theorem</vt:lpstr>
      <vt:lpstr>The Pythagorean Theorem</vt:lpstr>
      <vt:lpstr>Example 6</vt:lpstr>
      <vt:lpstr>Example 6 (cont.)</vt:lpstr>
      <vt:lpstr>Example 7</vt:lpstr>
      <vt:lpstr>Example 7 (cont.)</vt:lpstr>
      <vt:lpstr>Example 8</vt:lpstr>
      <vt:lpstr>Example 8 (cont.)</vt:lpstr>
      <vt:lpstr>Example 9</vt:lpstr>
      <vt:lpstr>Example 9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63</cp:revision>
  <dcterms:created xsi:type="dcterms:W3CDTF">2013-04-26T14:43:13Z</dcterms:created>
  <dcterms:modified xsi:type="dcterms:W3CDTF">2017-08-02T16:39:36Z</dcterms:modified>
</cp:coreProperties>
</file>