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2"/>
  </p:notesMasterIdLst>
  <p:handoutMasterIdLst>
    <p:handoutMasterId r:id="rId13"/>
  </p:handoutMasterIdLst>
  <p:sldIdLst>
    <p:sldId id="256" r:id="rId2"/>
    <p:sldId id="258" r:id="rId3"/>
    <p:sldId id="260" r:id="rId4"/>
    <p:sldId id="261" r:id="rId5"/>
    <p:sldId id="262" r:id="rId6"/>
    <p:sldId id="270" r:id="rId7"/>
    <p:sldId id="271" r:id="rId8"/>
    <p:sldId id="265" r:id="rId9"/>
    <p:sldId id="267" r:id="rId10"/>
    <p:sldId id="269" r:id="rId11"/>
  </p:sldIdLst>
  <p:sldSz cx="9144000" cy="6858000" type="screen4x3"/>
  <p:notesSz cx="6858000" cy="9144000"/>
  <p:embeddedFontLst>
    <p:embeddedFont>
      <p:font typeface="Calibri" panose="020F0502020204030204" pitchFamily="34" charset="0"/>
      <p:regular r:id="rId14"/>
      <p:bold r:id="rId15"/>
      <p:italic r:id="rId16"/>
      <p:boldItalic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FF"/>
    <a:srgbClr val="366092"/>
    <a:srgbClr val="00000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698" y="5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6" Type="http://schemas.openxmlformats.org/officeDocument/2006/relationships/image" Target="../media/image11.wmf"/><Relationship Id="rId5" Type="http://schemas.openxmlformats.org/officeDocument/2006/relationships/image" Target="../media/image10.wmf"/><Relationship Id="rId4"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4.wmf"/><Relationship Id="rId7" Type="http://schemas.openxmlformats.org/officeDocument/2006/relationships/image" Target="../media/image18.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image" Target="../media/image22.wmf"/><Relationship Id="rId7" Type="http://schemas.openxmlformats.org/officeDocument/2006/relationships/image" Target="../media/image26.wmf"/><Relationship Id="rId2" Type="http://schemas.openxmlformats.org/officeDocument/2006/relationships/image" Target="../media/image21.wmf"/><Relationship Id="rId1" Type="http://schemas.openxmlformats.org/officeDocument/2006/relationships/image" Target="../media/image20.wmf"/><Relationship Id="rId6" Type="http://schemas.openxmlformats.org/officeDocument/2006/relationships/image" Target="../media/image25.wmf"/><Relationship Id="rId5" Type="http://schemas.openxmlformats.org/officeDocument/2006/relationships/image" Target="../media/image24.wmf"/><Relationship Id="rId4" Type="http://schemas.openxmlformats.org/officeDocument/2006/relationships/image" Target="../media/image23.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image" Target="../media/image30.wmf"/><Relationship Id="rId7" Type="http://schemas.openxmlformats.org/officeDocument/2006/relationships/image" Target="../media/image34.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wmf"/><Relationship Id="rId10" Type="http://schemas.openxmlformats.org/officeDocument/2006/relationships/image" Target="../media/image37.wmf"/><Relationship Id="rId4" Type="http://schemas.openxmlformats.org/officeDocument/2006/relationships/image" Target="../media/image31.wmf"/><Relationship Id="rId9" Type="http://schemas.openxmlformats.org/officeDocument/2006/relationships/image" Target="../media/image36.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40.wmf"/><Relationship Id="rId7" Type="http://schemas.openxmlformats.org/officeDocument/2006/relationships/image" Target="../media/image44.wmf"/><Relationship Id="rId2" Type="http://schemas.openxmlformats.org/officeDocument/2006/relationships/image" Target="../media/image39.wmf"/><Relationship Id="rId1" Type="http://schemas.openxmlformats.org/officeDocument/2006/relationships/image" Target="../media/image38.wmf"/><Relationship Id="rId6" Type="http://schemas.openxmlformats.org/officeDocument/2006/relationships/image" Target="../media/image43.wmf"/><Relationship Id="rId5" Type="http://schemas.openxmlformats.org/officeDocument/2006/relationships/image" Target="../media/image42.wmf"/><Relationship Id="rId4" Type="http://schemas.openxmlformats.org/officeDocument/2006/relationships/image" Target="../media/image4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4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7446829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973CF-09D7-4052-A646-9CEA07203C14}"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70B726-89BE-47BA-84FE-5B5C1DBE184A}" type="slidenum">
              <a:rPr lang="en-US" smtClean="0"/>
              <a:pPr/>
              <a:t>‹#›</a:t>
            </a:fld>
            <a:endParaRPr lang="en-US"/>
          </a:p>
        </p:txBody>
      </p:sp>
    </p:spTree>
    <p:extLst>
      <p:ext uri="{BB962C8B-B14F-4D97-AF65-F5344CB8AC3E}">
        <p14:creationId xmlns:p14="http://schemas.microsoft.com/office/powerpoint/2010/main" val="4160630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11429934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5</a:t>
            </a:fld>
            <a:endParaRPr lang="en-US" dirty="0"/>
          </a:p>
        </p:txBody>
      </p:sp>
    </p:spTree>
    <p:extLst>
      <p:ext uri="{BB962C8B-B14F-4D97-AF65-F5344CB8AC3E}">
        <p14:creationId xmlns:p14="http://schemas.microsoft.com/office/powerpoint/2010/main" val="71608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6</a:t>
            </a:fld>
            <a:endParaRPr lang="en-US" dirty="0"/>
          </a:p>
        </p:txBody>
      </p:sp>
    </p:spTree>
    <p:extLst>
      <p:ext uri="{BB962C8B-B14F-4D97-AF65-F5344CB8AC3E}">
        <p14:creationId xmlns:p14="http://schemas.microsoft.com/office/powerpoint/2010/main" val="11782993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8</a:t>
            </a:fld>
            <a:endParaRPr lang="en-US" dirty="0"/>
          </a:p>
        </p:txBody>
      </p:sp>
    </p:spTree>
    <p:extLst>
      <p:ext uri="{BB962C8B-B14F-4D97-AF65-F5344CB8AC3E}">
        <p14:creationId xmlns:p14="http://schemas.microsoft.com/office/powerpoint/2010/main" val="22733307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9</a:t>
            </a:fld>
            <a:endParaRPr lang="en-US" dirty="0"/>
          </a:p>
        </p:txBody>
      </p:sp>
    </p:spTree>
    <p:extLst>
      <p:ext uri="{BB962C8B-B14F-4D97-AF65-F5344CB8AC3E}">
        <p14:creationId xmlns:p14="http://schemas.microsoft.com/office/powerpoint/2010/main" val="9913684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45.wmf"/></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7.bin"/><Relationship Id="rId13" Type="http://schemas.openxmlformats.org/officeDocument/2006/relationships/image" Target="../media/image10.wmf"/><Relationship Id="rId3" Type="http://schemas.openxmlformats.org/officeDocument/2006/relationships/notesSlide" Target="../notesSlides/notesSlide2.xml"/><Relationship Id="rId7" Type="http://schemas.openxmlformats.org/officeDocument/2006/relationships/image" Target="../media/image7.wmf"/><Relationship Id="rId12"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6.bin"/><Relationship Id="rId11" Type="http://schemas.openxmlformats.org/officeDocument/2006/relationships/image" Target="../media/image9.wmf"/><Relationship Id="rId5" Type="http://schemas.openxmlformats.org/officeDocument/2006/relationships/image" Target="../media/image6.wmf"/><Relationship Id="rId15" Type="http://schemas.openxmlformats.org/officeDocument/2006/relationships/image" Target="../media/image11.wmf"/><Relationship Id="rId10" Type="http://schemas.openxmlformats.org/officeDocument/2006/relationships/oleObject" Target="../embeddings/oleObject8.bin"/><Relationship Id="rId4" Type="http://schemas.openxmlformats.org/officeDocument/2006/relationships/oleObject" Target="../embeddings/oleObject5.bin"/><Relationship Id="rId9" Type="http://schemas.openxmlformats.org/officeDocument/2006/relationships/image" Target="../media/image8.wmf"/><Relationship Id="rId14" Type="http://schemas.openxmlformats.org/officeDocument/2006/relationships/oleObject" Target="../embeddings/oleObject10.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6.wmf"/><Relationship Id="rId18" Type="http://schemas.openxmlformats.org/officeDocument/2006/relationships/oleObject" Target="../embeddings/oleObject18.bin"/><Relationship Id="rId3" Type="http://schemas.openxmlformats.org/officeDocument/2006/relationships/notesSlide" Target="../notesSlides/notesSlide3.xml"/><Relationship Id="rId7" Type="http://schemas.openxmlformats.org/officeDocument/2006/relationships/image" Target="../media/image13.wmf"/><Relationship Id="rId12" Type="http://schemas.openxmlformats.org/officeDocument/2006/relationships/oleObject" Target="../embeddings/oleObject15.bin"/><Relationship Id="rId17" Type="http://schemas.openxmlformats.org/officeDocument/2006/relationships/image" Target="../media/image18.wmf"/><Relationship Id="rId2" Type="http://schemas.openxmlformats.org/officeDocument/2006/relationships/slideLayout" Target="../slideLayouts/slideLayout2.xml"/><Relationship Id="rId16" Type="http://schemas.openxmlformats.org/officeDocument/2006/relationships/oleObject" Target="../embeddings/oleObject17.bin"/><Relationship Id="rId1" Type="http://schemas.openxmlformats.org/officeDocument/2006/relationships/vmlDrawing" Target="../drawings/vmlDrawing4.vml"/><Relationship Id="rId6" Type="http://schemas.openxmlformats.org/officeDocument/2006/relationships/oleObject" Target="../embeddings/oleObject12.bin"/><Relationship Id="rId11" Type="http://schemas.openxmlformats.org/officeDocument/2006/relationships/image" Target="../media/image15.wmf"/><Relationship Id="rId5" Type="http://schemas.openxmlformats.org/officeDocument/2006/relationships/image" Target="../media/image12.wmf"/><Relationship Id="rId15" Type="http://schemas.openxmlformats.org/officeDocument/2006/relationships/image" Target="../media/image17.wmf"/><Relationship Id="rId10" Type="http://schemas.openxmlformats.org/officeDocument/2006/relationships/oleObject" Target="../embeddings/oleObject14.bin"/><Relationship Id="rId19" Type="http://schemas.openxmlformats.org/officeDocument/2006/relationships/image" Target="../media/image19.wmf"/><Relationship Id="rId4" Type="http://schemas.openxmlformats.org/officeDocument/2006/relationships/oleObject" Target="../embeddings/oleObject11.bin"/><Relationship Id="rId9" Type="http://schemas.openxmlformats.org/officeDocument/2006/relationships/image" Target="../media/image14.wmf"/><Relationship Id="rId14" Type="http://schemas.openxmlformats.org/officeDocument/2006/relationships/oleObject" Target="../embeddings/oleObject16.bin"/></Relationships>
</file>

<file path=ppt/slides/_rels/slide7.xml.rels><?xml version="1.0" encoding="UTF-8" standalone="yes"?>
<Relationships xmlns="http://schemas.openxmlformats.org/package/2006/relationships"><Relationship Id="rId8" Type="http://schemas.openxmlformats.org/officeDocument/2006/relationships/image" Target="../media/image22.wmf"/><Relationship Id="rId13" Type="http://schemas.openxmlformats.org/officeDocument/2006/relationships/oleObject" Target="../embeddings/oleObject24.bin"/><Relationship Id="rId18" Type="http://schemas.openxmlformats.org/officeDocument/2006/relationships/image" Target="../media/image27.wmf"/><Relationship Id="rId3" Type="http://schemas.openxmlformats.org/officeDocument/2006/relationships/oleObject" Target="../embeddings/oleObject19.bin"/><Relationship Id="rId7" Type="http://schemas.openxmlformats.org/officeDocument/2006/relationships/oleObject" Target="../embeddings/oleObject21.bin"/><Relationship Id="rId12" Type="http://schemas.openxmlformats.org/officeDocument/2006/relationships/image" Target="../media/image24.wmf"/><Relationship Id="rId17" Type="http://schemas.openxmlformats.org/officeDocument/2006/relationships/oleObject" Target="../embeddings/oleObject26.bin"/><Relationship Id="rId2" Type="http://schemas.openxmlformats.org/officeDocument/2006/relationships/slideLayout" Target="../slideLayouts/slideLayout2.xml"/><Relationship Id="rId16" Type="http://schemas.openxmlformats.org/officeDocument/2006/relationships/image" Target="../media/image26.wmf"/><Relationship Id="rId1" Type="http://schemas.openxmlformats.org/officeDocument/2006/relationships/vmlDrawing" Target="../drawings/vmlDrawing5.vml"/><Relationship Id="rId6" Type="http://schemas.openxmlformats.org/officeDocument/2006/relationships/image" Target="../media/image21.wmf"/><Relationship Id="rId11" Type="http://schemas.openxmlformats.org/officeDocument/2006/relationships/oleObject" Target="../embeddings/oleObject23.bin"/><Relationship Id="rId5" Type="http://schemas.openxmlformats.org/officeDocument/2006/relationships/oleObject" Target="../embeddings/oleObject20.bin"/><Relationship Id="rId15" Type="http://schemas.openxmlformats.org/officeDocument/2006/relationships/oleObject" Target="../embeddings/oleObject25.bin"/><Relationship Id="rId10" Type="http://schemas.openxmlformats.org/officeDocument/2006/relationships/image" Target="../media/image23.wmf"/><Relationship Id="rId4" Type="http://schemas.openxmlformats.org/officeDocument/2006/relationships/image" Target="../media/image20.wmf"/><Relationship Id="rId9" Type="http://schemas.openxmlformats.org/officeDocument/2006/relationships/oleObject" Target="../embeddings/oleObject22.bin"/><Relationship Id="rId14" Type="http://schemas.openxmlformats.org/officeDocument/2006/relationships/image" Target="../media/image25.wmf"/></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29.bin"/><Relationship Id="rId13" Type="http://schemas.openxmlformats.org/officeDocument/2006/relationships/image" Target="../media/image32.wmf"/><Relationship Id="rId18" Type="http://schemas.openxmlformats.org/officeDocument/2006/relationships/oleObject" Target="../embeddings/oleObject34.bin"/><Relationship Id="rId3" Type="http://schemas.openxmlformats.org/officeDocument/2006/relationships/notesSlide" Target="../notesSlides/notesSlide4.xml"/><Relationship Id="rId21" Type="http://schemas.openxmlformats.org/officeDocument/2006/relationships/image" Target="../media/image36.wmf"/><Relationship Id="rId7" Type="http://schemas.openxmlformats.org/officeDocument/2006/relationships/image" Target="../media/image29.wmf"/><Relationship Id="rId12" Type="http://schemas.openxmlformats.org/officeDocument/2006/relationships/oleObject" Target="../embeddings/oleObject31.bin"/><Relationship Id="rId17" Type="http://schemas.openxmlformats.org/officeDocument/2006/relationships/image" Target="../media/image34.wmf"/><Relationship Id="rId2" Type="http://schemas.openxmlformats.org/officeDocument/2006/relationships/slideLayout" Target="../slideLayouts/slideLayout2.xml"/><Relationship Id="rId16" Type="http://schemas.openxmlformats.org/officeDocument/2006/relationships/oleObject" Target="../embeddings/oleObject33.bin"/><Relationship Id="rId20" Type="http://schemas.openxmlformats.org/officeDocument/2006/relationships/oleObject" Target="../embeddings/oleObject35.bin"/><Relationship Id="rId1" Type="http://schemas.openxmlformats.org/officeDocument/2006/relationships/vmlDrawing" Target="../drawings/vmlDrawing6.vml"/><Relationship Id="rId6" Type="http://schemas.openxmlformats.org/officeDocument/2006/relationships/oleObject" Target="../embeddings/oleObject28.bin"/><Relationship Id="rId11" Type="http://schemas.openxmlformats.org/officeDocument/2006/relationships/image" Target="../media/image31.wmf"/><Relationship Id="rId5" Type="http://schemas.openxmlformats.org/officeDocument/2006/relationships/image" Target="../media/image28.wmf"/><Relationship Id="rId15" Type="http://schemas.openxmlformats.org/officeDocument/2006/relationships/image" Target="../media/image33.wmf"/><Relationship Id="rId23" Type="http://schemas.openxmlformats.org/officeDocument/2006/relationships/image" Target="../media/image37.wmf"/><Relationship Id="rId10" Type="http://schemas.openxmlformats.org/officeDocument/2006/relationships/oleObject" Target="../embeddings/oleObject30.bin"/><Relationship Id="rId19" Type="http://schemas.openxmlformats.org/officeDocument/2006/relationships/image" Target="../media/image35.wmf"/><Relationship Id="rId4" Type="http://schemas.openxmlformats.org/officeDocument/2006/relationships/oleObject" Target="../embeddings/oleObject27.bin"/><Relationship Id="rId9" Type="http://schemas.openxmlformats.org/officeDocument/2006/relationships/image" Target="../media/image30.wmf"/><Relationship Id="rId14" Type="http://schemas.openxmlformats.org/officeDocument/2006/relationships/oleObject" Target="../embeddings/oleObject32.bin"/><Relationship Id="rId22" Type="http://schemas.openxmlformats.org/officeDocument/2006/relationships/oleObject" Target="../embeddings/oleObject36.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39.bin"/><Relationship Id="rId13" Type="http://schemas.openxmlformats.org/officeDocument/2006/relationships/image" Target="../media/image42.wmf"/><Relationship Id="rId3" Type="http://schemas.openxmlformats.org/officeDocument/2006/relationships/notesSlide" Target="../notesSlides/notesSlide5.xml"/><Relationship Id="rId7" Type="http://schemas.openxmlformats.org/officeDocument/2006/relationships/image" Target="../media/image39.wmf"/><Relationship Id="rId12" Type="http://schemas.openxmlformats.org/officeDocument/2006/relationships/oleObject" Target="../embeddings/oleObject41.bin"/><Relationship Id="rId17" Type="http://schemas.openxmlformats.org/officeDocument/2006/relationships/image" Target="../media/image44.wmf"/><Relationship Id="rId2" Type="http://schemas.openxmlformats.org/officeDocument/2006/relationships/slideLayout" Target="../slideLayouts/slideLayout2.xml"/><Relationship Id="rId16" Type="http://schemas.openxmlformats.org/officeDocument/2006/relationships/oleObject" Target="../embeddings/oleObject43.bin"/><Relationship Id="rId1" Type="http://schemas.openxmlformats.org/officeDocument/2006/relationships/vmlDrawing" Target="../drawings/vmlDrawing7.vml"/><Relationship Id="rId6" Type="http://schemas.openxmlformats.org/officeDocument/2006/relationships/oleObject" Target="../embeddings/oleObject38.bin"/><Relationship Id="rId11" Type="http://schemas.openxmlformats.org/officeDocument/2006/relationships/image" Target="../media/image41.wmf"/><Relationship Id="rId5" Type="http://schemas.openxmlformats.org/officeDocument/2006/relationships/image" Target="../media/image38.wmf"/><Relationship Id="rId15" Type="http://schemas.openxmlformats.org/officeDocument/2006/relationships/image" Target="../media/image43.wmf"/><Relationship Id="rId10" Type="http://schemas.openxmlformats.org/officeDocument/2006/relationships/oleObject" Target="../embeddings/oleObject40.bin"/><Relationship Id="rId4" Type="http://schemas.openxmlformats.org/officeDocument/2006/relationships/oleObject" Target="../embeddings/oleObject37.bin"/><Relationship Id="rId9" Type="http://schemas.openxmlformats.org/officeDocument/2006/relationships/image" Target="../media/image40.wmf"/><Relationship Id="rId14" Type="http://schemas.openxmlformats.org/officeDocument/2006/relationships/oleObject" Target="../embeddings/oleObject4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5.8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Simplifying Square Roots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Simplifying Like Radicals</a:t>
            </a:r>
            <a:endParaRPr lang="en-US" dirty="0"/>
          </a:p>
        </p:txBody>
      </p:sp>
      <p:sp>
        <p:nvSpPr>
          <p:cNvPr id="4" name="Content Placeholder 2"/>
          <p:cNvSpPr>
            <a:spLocks noGrp="1"/>
          </p:cNvSpPr>
          <p:nvPr>
            <p:ph idx="1"/>
          </p:nvPr>
        </p:nvSpPr>
        <p:spPr>
          <a:xfrm>
            <a:off x="457200" y="1280160"/>
            <a:ext cx="8229600" cy="3625608"/>
          </a:xfrm>
          <a:solidFill>
            <a:srgbClr val="FFFFCC"/>
          </a:solidFill>
          <a:ln w="28575">
            <a:solidFill>
              <a:srgbClr val="000000"/>
            </a:solidFill>
          </a:ln>
        </p:spPr>
        <p:txBody>
          <a:bodyPr>
            <a:spAutoFit/>
          </a:bodyPr>
          <a:lstStyle/>
          <a:p>
            <a:pPr algn="ctr">
              <a:buNone/>
            </a:pPr>
            <a:r>
              <a:rPr lang="en-US" b="1" i="0" dirty="0" smtClean="0">
                <a:solidFill>
                  <a:srgbClr val="000000"/>
                </a:solidFill>
              </a:rPr>
              <a:t>Comment on Square Roots of Negative Numbers</a:t>
            </a:r>
          </a:p>
          <a:p>
            <a:pPr marL="0" indent="0">
              <a:buNone/>
            </a:pPr>
            <a:r>
              <a:rPr lang="en-US" i="0" dirty="0" smtClean="0">
                <a:solidFill>
                  <a:srgbClr val="000000"/>
                </a:solidFill>
              </a:rPr>
              <a:t>Because the square of every real number is nonnegative, the square roots of negative numbers are not real numbers.  These numbers are called </a:t>
            </a:r>
            <a:r>
              <a:rPr lang="en-US" b="1" i="0" dirty="0" smtClean="0">
                <a:solidFill>
                  <a:srgbClr val="C00000"/>
                </a:solidFill>
              </a:rPr>
              <a:t>imaginary numbers</a:t>
            </a:r>
            <a:r>
              <a:rPr lang="en-US" i="0" dirty="0" smtClean="0">
                <a:solidFill>
                  <a:srgbClr val="000000"/>
                </a:solidFill>
              </a:rPr>
              <a:t>.  For example,                              are imaginary numbers.  Real numbers and imaginary numbers are part of a number system called complex numbers and are studied in higher-level courses in mathematics.</a:t>
            </a:r>
            <a:endParaRPr lang="en-US" i="0" dirty="0">
              <a:solidFill>
                <a:srgbClr val="000000"/>
              </a:solidFill>
            </a:endParaRPr>
          </a:p>
        </p:txBody>
      </p:sp>
      <p:graphicFrame>
        <p:nvGraphicFramePr>
          <p:cNvPr id="5" name="Object 4"/>
          <p:cNvGraphicFramePr>
            <a:graphicFrameLocks noChangeAspect="1"/>
          </p:cNvGraphicFramePr>
          <p:nvPr/>
        </p:nvGraphicFramePr>
        <p:xfrm>
          <a:off x="3996377" y="3110552"/>
          <a:ext cx="2260600" cy="444500"/>
        </p:xfrm>
        <a:graphic>
          <a:graphicData uri="http://schemas.openxmlformats.org/presentationml/2006/ole">
            <mc:AlternateContent xmlns:mc="http://schemas.openxmlformats.org/markup-compatibility/2006">
              <mc:Choice xmlns:v="urn:schemas-microsoft-com:vml" Requires="v">
                <p:oleObj spid="_x0000_s10243" name="Equation" r:id="rId3" imgW="2260440" imgH="444240" progId="Equation.DSMT4">
                  <p:embed/>
                </p:oleObj>
              </mc:Choice>
              <mc:Fallback>
                <p:oleObj name="Equation" r:id="rId3" imgW="2260440" imgH="44424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96377" y="3110552"/>
                        <a:ext cx="22606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Objectives</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457200" indent="-457200" eaLnBrk="1" hangingPunct="1">
              <a:buFont typeface="Courier New" pitchFamily="49" charset="0"/>
              <a:buChar char="o"/>
            </a:pPr>
            <a:r>
              <a:rPr lang="en-US" i="0" dirty="0" smtClean="0">
                <a:solidFill>
                  <a:schemeClr val="tx1"/>
                </a:solidFill>
              </a:rPr>
              <a:t>Know the following two properties of square roots. For positive </a:t>
            </a:r>
          </a:p>
          <a:p>
            <a:pPr marL="457200" indent="-457200" eaLnBrk="1" hangingPunct="1">
              <a:buFont typeface="Courier New" pitchFamily="49" charset="0"/>
              <a:buChar char="o"/>
            </a:pPr>
            <a:endParaRPr lang="en-US" i="0" dirty="0" smtClean="0">
              <a:solidFill>
                <a:schemeClr val="tx1"/>
              </a:solidFill>
            </a:endParaRPr>
          </a:p>
          <a:p>
            <a:pPr marL="514350" indent="-514350" eaLnBrk="1" hangingPunct="1"/>
            <a:endParaRPr lang="en-US" b="1" i="0" dirty="0" smtClean="0">
              <a:solidFill>
                <a:schemeClr val="tx1"/>
              </a:solidFill>
            </a:endParaRPr>
          </a:p>
          <a:p>
            <a:pPr marL="514350" indent="-514350" eaLnBrk="1" hangingPunct="1">
              <a:buFont typeface="Courier New" pitchFamily="49" charset="0"/>
              <a:buChar char="o"/>
            </a:pPr>
            <a:endParaRPr lang="en-US" sz="4000" b="1" i="0" dirty="0" smtClean="0">
              <a:solidFill>
                <a:schemeClr val="tx1"/>
              </a:solidFill>
            </a:endParaRPr>
          </a:p>
          <a:p>
            <a:pPr marL="457200" indent="-457200" eaLnBrk="1" hangingPunct="1">
              <a:buFont typeface="Courier New" pitchFamily="49" charset="0"/>
              <a:buChar char="o"/>
            </a:pPr>
            <a:r>
              <a:rPr lang="en-US" i="0" dirty="0" smtClean="0">
                <a:solidFill>
                  <a:schemeClr val="tx1"/>
                </a:solidFill>
              </a:rPr>
              <a:t>Be able to use these two properties to simplify expressions containing square roots.</a:t>
            </a:r>
          </a:p>
        </p:txBody>
      </p:sp>
      <p:graphicFrame>
        <p:nvGraphicFramePr>
          <p:cNvPr id="4" name="Object 3"/>
          <p:cNvGraphicFramePr>
            <a:graphicFrameLocks noChangeAspect="1"/>
          </p:cNvGraphicFramePr>
          <p:nvPr/>
        </p:nvGraphicFramePr>
        <p:xfrm>
          <a:off x="2782888" y="1815152"/>
          <a:ext cx="1231900" cy="304800"/>
        </p:xfrm>
        <a:graphic>
          <a:graphicData uri="http://schemas.openxmlformats.org/presentationml/2006/ole">
            <mc:AlternateContent xmlns:mc="http://schemas.openxmlformats.org/markup-compatibility/2006">
              <mc:Choice xmlns:v="urn:schemas-microsoft-com:vml" Requires="v">
                <p:oleObj spid="_x0000_s1028" name="Equation" r:id="rId4" imgW="1231560" imgH="304560" progId="Equation.DSMT4">
                  <p:embed/>
                </p:oleObj>
              </mc:Choice>
              <mc:Fallback>
                <p:oleObj name="Equation" r:id="rId4" imgW="1231560" imgH="30456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82888" y="1815152"/>
                        <a:ext cx="12319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1005840" y="2260600"/>
          <a:ext cx="2540000" cy="1587500"/>
        </p:xfrm>
        <a:graphic>
          <a:graphicData uri="http://schemas.openxmlformats.org/presentationml/2006/ole">
            <mc:AlternateContent xmlns:mc="http://schemas.openxmlformats.org/markup-compatibility/2006">
              <mc:Choice xmlns:v="urn:schemas-microsoft-com:vml" Requires="v">
                <p:oleObj spid="_x0000_s1029" name="Equation" r:id="rId6" imgW="2539800" imgH="1587240" progId="Equation.DSMT4">
                  <p:embed/>
                </p:oleObj>
              </mc:Choice>
              <mc:Fallback>
                <p:oleObj name="Equation" r:id="rId6" imgW="2539800" imgH="1587240" progId="Equation.DSMT4">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5840" y="2260600"/>
                        <a:ext cx="2540000" cy="158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Properties of Square Roots</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2591479"/>
          </a:xfrm>
          <a:solidFill>
            <a:srgbClr val="FFFFCC"/>
          </a:solidFill>
          <a:ln w="28575">
            <a:solidFill>
              <a:srgbClr val="000000"/>
            </a:solidFill>
          </a:ln>
        </p:spPr>
        <p:txBody>
          <a:bodyPr>
            <a:spAutoFit/>
          </a:bodyPr>
          <a:lstStyle/>
          <a:p>
            <a:pPr algn="ctr">
              <a:buNone/>
            </a:pPr>
            <a:r>
              <a:rPr lang="en-US" b="1" i="0" dirty="0" smtClean="0">
                <a:solidFill>
                  <a:srgbClr val="000000"/>
                </a:solidFill>
              </a:rPr>
              <a:t>Properties of Square Roots</a:t>
            </a:r>
          </a:p>
          <a:p>
            <a:pPr>
              <a:buNone/>
            </a:pPr>
            <a:r>
              <a:rPr lang="en-US" i="0" dirty="0" smtClean="0">
                <a:solidFill>
                  <a:srgbClr val="000000"/>
                </a:solidFill>
              </a:rPr>
              <a:t>For positive real numbers </a:t>
            </a:r>
          </a:p>
          <a:p>
            <a:pPr>
              <a:buNone/>
            </a:pPr>
            <a:endParaRPr lang="en-US" b="1" i="0" dirty="0" smtClean="0">
              <a:solidFill>
                <a:srgbClr val="000000"/>
              </a:solidFill>
            </a:endParaRPr>
          </a:p>
          <a:p>
            <a:pPr>
              <a:buNone/>
            </a:pPr>
            <a:r>
              <a:rPr lang="en-US" b="1" i="0" dirty="0" smtClean="0">
                <a:solidFill>
                  <a:srgbClr val="000000"/>
                </a:solidFill>
              </a:rPr>
              <a:t>1.	       			      2.</a:t>
            </a:r>
          </a:p>
          <a:p>
            <a:pPr>
              <a:buNone/>
            </a:pPr>
            <a:endParaRPr lang="en-US" i="0" dirty="0">
              <a:solidFill>
                <a:srgbClr val="000000"/>
              </a:solidFill>
            </a:endParaRPr>
          </a:p>
        </p:txBody>
      </p:sp>
      <p:graphicFrame>
        <p:nvGraphicFramePr>
          <p:cNvPr id="16387" name="Object 3"/>
          <p:cNvGraphicFramePr>
            <a:graphicFrameLocks noChangeAspect="1"/>
          </p:cNvGraphicFramePr>
          <p:nvPr/>
        </p:nvGraphicFramePr>
        <p:xfrm>
          <a:off x="927100" y="2616200"/>
          <a:ext cx="5524500" cy="965200"/>
        </p:xfrm>
        <a:graphic>
          <a:graphicData uri="http://schemas.openxmlformats.org/presentationml/2006/ole">
            <mc:AlternateContent xmlns:mc="http://schemas.openxmlformats.org/markup-compatibility/2006">
              <mc:Choice xmlns:v="urn:schemas-microsoft-com:vml" Requires="v">
                <p:oleObj spid="_x0000_s2052" name="Equation" r:id="rId3" imgW="5524200" imgH="965160" progId="Equation.DSMT4">
                  <p:embed/>
                </p:oleObj>
              </mc:Choice>
              <mc:Fallback>
                <p:oleObj name="Equation" r:id="rId3" imgW="5524200" imgH="96516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7100" y="2616200"/>
                        <a:ext cx="5524500" cy="965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4281488" y="1905000"/>
          <a:ext cx="1193800" cy="393700"/>
        </p:xfrm>
        <a:graphic>
          <a:graphicData uri="http://schemas.openxmlformats.org/presentationml/2006/ole">
            <mc:AlternateContent xmlns:mc="http://schemas.openxmlformats.org/markup-compatibility/2006">
              <mc:Choice xmlns:v="urn:schemas-microsoft-com:vml" Requires="v">
                <p:oleObj spid="_x0000_s2053" name="Equation" r:id="rId5" imgW="1193760" imgH="393480" progId="Equation.DSMT4">
                  <p:embed/>
                </p:oleObj>
              </mc:Choice>
              <mc:Fallback>
                <p:oleObj name="Equation" r:id="rId5" imgW="1193760" imgH="39348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81488" y="1905000"/>
                        <a:ext cx="11938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solidFill>
                  <a:schemeClr val="accent1"/>
                </a:solidFill>
              </a:rPr>
              <a:t>Properties of Square Roots</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pPr algn="ctr">
              <a:buNone/>
            </a:pPr>
            <a:r>
              <a:rPr lang="en-US" b="1" i="0" dirty="0" smtClean="0">
                <a:solidFill>
                  <a:srgbClr val="000000"/>
                </a:solidFill>
              </a:rPr>
              <a:t>In Simplifying a Radical Expression</a:t>
            </a:r>
          </a:p>
          <a:p>
            <a:pPr>
              <a:buNone/>
              <a:tabLst>
                <a:tab pos="463550" algn="l"/>
              </a:tabLst>
            </a:pPr>
            <a:r>
              <a:rPr lang="en-US" b="1" i="0" dirty="0" smtClean="0">
                <a:solidFill>
                  <a:srgbClr val="000000"/>
                </a:solidFill>
              </a:rPr>
              <a:t>1.	</a:t>
            </a:r>
            <a:r>
              <a:rPr lang="en-US" i="0" dirty="0" smtClean="0">
                <a:solidFill>
                  <a:srgbClr val="000000"/>
                </a:solidFill>
              </a:rPr>
              <a:t>Find the largest perfect square factor of each 	radicand.</a:t>
            </a:r>
          </a:p>
          <a:p>
            <a:pPr>
              <a:buNone/>
              <a:tabLst>
                <a:tab pos="463550" algn="l"/>
              </a:tabLst>
            </a:pPr>
            <a:r>
              <a:rPr lang="en-US" b="1" i="0" dirty="0" smtClean="0">
                <a:solidFill>
                  <a:srgbClr val="000000"/>
                </a:solidFill>
              </a:rPr>
              <a:t>2</a:t>
            </a:r>
            <a:r>
              <a:rPr lang="en-US" i="0" dirty="0" smtClean="0">
                <a:solidFill>
                  <a:srgbClr val="000000"/>
                </a:solidFill>
              </a:rPr>
              <a:t>.	Do not leave any perfect square factor under the 	radical sign.</a:t>
            </a:r>
            <a:endParaRPr lang="en-US" i="0" dirty="0">
              <a:solidFill>
                <a:srgbClr val="00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eaLnBrk="1" hangingPunct="1">
              <a:buNone/>
              <a:tabLst>
                <a:tab pos="457200" algn="l"/>
              </a:tabLst>
            </a:pPr>
            <a:r>
              <a:rPr lang="en-US" i="0" dirty="0" smtClean="0">
                <a:solidFill>
                  <a:schemeClr val="tx1"/>
                </a:solidFill>
              </a:rPr>
              <a:t>Simplify each of the following radical expressions.</a:t>
            </a:r>
          </a:p>
          <a:p>
            <a:pPr eaLnBrk="1" hangingPunct="1">
              <a:lnSpc>
                <a:spcPct val="150000"/>
              </a:lnSpc>
              <a:buNone/>
              <a:tabLst>
                <a:tab pos="457200" algn="l"/>
              </a:tabLst>
            </a:pPr>
            <a:endParaRPr lang="en-US" b="1" i="0" dirty="0" smtClean="0">
              <a:solidFill>
                <a:schemeClr val="tx1"/>
              </a:solidFill>
            </a:endParaRPr>
          </a:p>
          <a:p>
            <a:pPr>
              <a:tabLst>
                <a:tab pos="457200" algn="l"/>
              </a:tabLst>
            </a:pPr>
            <a:r>
              <a:rPr lang="en-US" b="1" dirty="0" smtClean="0"/>
              <a:t>Solutions</a:t>
            </a:r>
          </a:p>
          <a:p>
            <a:pPr>
              <a:tabLst>
                <a:tab pos="457200" algn="l"/>
              </a:tabLst>
            </a:pPr>
            <a:r>
              <a:rPr lang="en-US" b="1" dirty="0" smtClean="0"/>
              <a:t>a.</a:t>
            </a:r>
            <a:r>
              <a:rPr lang="en-US" dirty="0" smtClean="0"/>
              <a:t>	We could write 			   but neither 5 nor 10 is 	a perfect square.</a:t>
            </a:r>
          </a:p>
          <a:p>
            <a:pPr>
              <a:tabLst>
                <a:tab pos="457200" algn="l"/>
              </a:tabLst>
            </a:pPr>
            <a:r>
              <a:rPr lang="en-US" dirty="0" smtClean="0"/>
              <a:t>	However, 25 is a perfect square factor of 50, and we 	can simplify as follows:</a:t>
            </a:r>
            <a:endParaRPr lang="en-US" b="1" i="0" dirty="0" smtClean="0">
              <a:solidFill>
                <a:schemeClr val="tx1"/>
              </a:solidFill>
            </a:endParaRPr>
          </a:p>
        </p:txBody>
      </p:sp>
      <p:graphicFrame>
        <p:nvGraphicFramePr>
          <p:cNvPr id="4" name="Object 3"/>
          <p:cNvGraphicFramePr>
            <a:graphicFrameLocks noChangeAspect="1"/>
          </p:cNvGraphicFramePr>
          <p:nvPr/>
        </p:nvGraphicFramePr>
        <p:xfrm>
          <a:off x="530352" y="1741488"/>
          <a:ext cx="8039100" cy="939800"/>
        </p:xfrm>
        <a:graphic>
          <a:graphicData uri="http://schemas.openxmlformats.org/presentationml/2006/ole">
            <mc:AlternateContent xmlns:mc="http://schemas.openxmlformats.org/markup-compatibility/2006">
              <mc:Choice xmlns:v="urn:schemas-microsoft-com:vml" Requires="v">
                <p:oleObj spid="_x0000_s3096" name="Equation" r:id="rId4" imgW="8038800" imgH="939600" progId="Equation.DSMT4">
                  <p:embed/>
                </p:oleObj>
              </mc:Choice>
              <mc:Fallback>
                <p:oleObj name="Equation" r:id="rId4" imgW="8038800" imgH="939600" progId="Equation.DSMT4">
                  <p:embed/>
                  <p:pic>
                    <p:nvPicPr>
                      <p:cNvPr id="0" name="Object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352" y="1741488"/>
                        <a:ext cx="80391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90" name="Object 18"/>
          <p:cNvGraphicFramePr>
            <a:graphicFrameLocks noChangeAspect="1"/>
          </p:cNvGraphicFramePr>
          <p:nvPr/>
        </p:nvGraphicFramePr>
        <p:xfrm>
          <a:off x="3270250" y="3048000"/>
          <a:ext cx="2032000" cy="457200"/>
        </p:xfrm>
        <a:graphic>
          <a:graphicData uri="http://schemas.openxmlformats.org/presentationml/2006/ole">
            <mc:AlternateContent xmlns:mc="http://schemas.openxmlformats.org/markup-compatibility/2006">
              <mc:Choice xmlns:v="urn:schemas-microsoft-com:vml" Requires="v">
                <p:oleObj spid="_x0000_s3097" name="Equation" r:id="rId6" imgW="2031840" imgH="457200" progId="Equation.DSMT4">
                  <p:embed/>
                </p:oleObj>
              </mc:Choice>
              <mc:Fallback>
                <p:oleObj name="Equation" r:id="rId6" imgW="2031840" imgH="457200" progId="Equation.DSMT4">
                  <p:embed/>
                  <p:pic>
                    <p:nvPicPr>
                      <p:cNvPr id="0" name="Picture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70250" y="3048000"/>
                        <a:ext cx="203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92" name="Object 20"/>
          <p:cNvGraphicFramePr>
            <a:graphicFrameLocks noChangeAspect="1"/>
          </p:cNvGraphicFramePr>
          <p:nvPr/>
        </p:nvGraphicFramePr>
        <p:xfrm>
          <a:off x="2362200" y="5110140"/>
          <a:ext cx="660400" cy="444500"/>
        </p:xfrm>
        <a:graphic>
          <a:graphicData uri="http://schemas.openxmlformats.org/presentationml/2006/ole">
            <mc:AlternateContent xmlns:mc="http://schemas.openxmlformats.org/markup-compatibility/2006">
              <mc:Choice xmlns:v="urn:schemas-microsoft-com:vml" Requires="v">
                <p:oleObj spid="_x0000_s3098" name="Equation" r:id="rId8" imgW="660240" imgH="444240" progId="Equation.DSMT4">
                  <p:embed/>
                </p:oleObj>
              </mc:Choice>
              <mc:Fallback>
                <p:oleObj name="Equation" r:id="rId8" imgW="660240" imgH="444240" progId="Equation.DSMT4">
                  <p:embed/>
                  <p:pic>
                    <p:nvPicPr>
                      <p:cNvPr id="0" name="Picture 2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62200" y="5110140"/>
                        <a:ext cx="660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93" name="Object 21"/>
          <p:cNvGraphicFramePr>
            <a:graphicFrameLocks noChangeAspect="1"/>
          </p:cNvGraphicFramePr>
          <p:nvPr/>
        </p:nvGraphicFramePr>
        <p:xfrm>
          <a:off x="3048000" y="5118100"/>
          <a:ext cx="1231900" cy="444500"/>
        </p:xfrm>
        <a:graphic>
          <a:graphicData uri="http://schemas.openxmlformats.org/presentationml/2006/ole">
            <mc:AlternateContent xmlns:mc="http://schemas.openxmlformats.org/markup-compatibility/2006">
              <mc:Choice xmlns:v="urn:schemas-microsoft-com:vml" Requires="v">
                <p:oleObj spid="_x0000_s3099" name="Equation" r:id="rId10" imgW="1231560" imgH="444240" progId="Equation.DSMT4">
                  <p:embed/>
                </p:oleObj>
              </mc:Choice>
              <mc:Fallback>
                <p:oleObj name="Equation" r:id="rId10" imgW="1231560" imgH="444240" progId="Equation.DSMT4">
                  <p:embed/>
                  <p:pic>
                    <p:nvPicPr>
                      <p:cNvPr id="0" name="Picture 2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48000" y="5118100"/>
                        <a:ext cx="1231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94" name="Object 22"/>
          <p:cNvGraphicFramePr>
            <a:graphicFrameLocks noChangeAspect="1"/>
          </p:cNvGraphicFramePr>
          <p:nvPr/>
        </p:nvGraphicFramePr>
        <p:xfrm>
          <a:off x="4308144" y="5110140"/>
          <a:ext cx="1498600" cy="444500"/>
        </p:xfrm>
        <a:graphic>
          <a:graphicData uri="http://schemas.openxmlformats.org/presentationml/2006/ole">
            <mc:AlternateContent xmlns:mc="http://schemas.openxmlformats.org/markup-compatibility/2006">
              <mc:Choice xmlns:v="urn:schemas-microsoft-com:vml" Requires="v">
                <p:oleObj spid="_x0000_s3100" name="Equation" r:id="rId12" imgW="1498320" imgH="444240" progId="Equation.DSMT4">
                  <p:embed/>
                </p:oleObj>
              </mc:Choice>
              <mc:Fallback>
                <p:oleObj name="Equation" r:id="rId12" imgW="1498320" imgH="444240" progId="Equation.DSMT4">
                  <p:embed/>
                  <p:pic>
                    <p:nvPicPr>
                      <p:cNvPr id="0" name="Picture 2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308144" y="5110140"/>
                        <a:ext cx="1498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95" name="Object 23"/>
          <p:cNvGraphicFramePr>
            <a:graphicFrameLocks noChangeAspect="1"/>
          </p:cNvGraphicFramePr>
          <p:nvPr/>
        </p:nvGraphicFramePr>
        <p:xfrm>
          <a:off x="5845792" y="5110140"/>
          <a:ext cx="977900" cy="444500"/>
        </p:xfrm>
        <a:graphic>
          <a:graphicData uri="http://schemas.openxmlformats.org/presentationml/2006/ole">
            <mc:AlternateContent xmlns:mc="http://schemas.openxmlformats.org/markup-compatibility/2006">
              <mc:Choice xmlns:v="urn:schemas-microsoft-com:vml" Requires="v">
                <p:oleObj spid="_x0000_s3101" name="Equation" r:id="rId14" imgW="977760" imgH="444240" progId="Equation.DSMT4">
                  <p:embed/>
                </p:oleObj>
              </mc:Choice>
              <mc:Fallback>
                <p:oleObj name="Equation" r:id="rId14" imgW="977760" imgH="444240" progId="Equation.DSMT4">
                  <p:embed/>
                  <p:pic>
                    <p:nvPicPr>
                      <p:cNvPr id="0" name="Picture 2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845792" y="5110140"/>
                        <a:ext cx="977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9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9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9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9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 (cont.)</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a:tabLst>
                <a:tab pos="463550" algn="l"/>
              </a:tabLst>
            </a:pPr>
            <a:r>
              <a:rPr lang="en-US" b="1" dirty="0" smtClean="0"/>
              <a:t>b.	</a:t>
            </a:r>
            <a:r>
              <a:rPr lang="en-US" dirty="0" smtClean="0"/>
              <a:t>Using the same technique and the fact that </a:t>
            </a:r>
            <a:r>
              <a:rPr lang="en-US" dirty="0" smtClean="0">
                <a:solidFill>
                  <a:srgbClr val="0000FF"/>
                </a:solidFill>
              </a:rPr>
              <a:t>100</a:t>
            </a:r>
            <a:r>
              <a:rPr lang="en-US" dirty="0" smtClean="0"/>
              <a:t> is a 	perfect square factor of </a:t>
            </a:r>
            <a:r>
              <a:rPr lang="en-US" dirty="0" smtClean="0">
                <a:solidFill>
                  <a:srgbClr val="0000FF"/>
                </a:solidFill>
              </a:rPr>
              <a:t>500</a:t>
            </a:r>
            <a:r>
              <a:rPr lang="en-US" dirty="0" smtClean="0"/>
              <a:t>, we have</a:t>
            </a:r>
            <a:endParaRPr lang="en-US" i="0" dirty="0" smtClean="0">
              <a:solidFill>
                <a:schemeClr val="tx1"/>
              </a:solidFill>
            </a:endParaRPr>
          </a:p>
          <a:p>
            <a:pPr eaLnBrk="1" hangingPunct="1">
              <a:buNone/>
            </a:pPr>
            <a:endParaRPr lang="en-US" b="1" i="0" dirty="0" smtClean="0">
              <a:solidFill>
                <a:schemeClr val="tx1"/>
              </a:solidFill>
            </a:endParaRPr>
          </a:p>
          <a:p>
            <a:pPr eaLnBrk="1" hangingPunct="1">
              <a:buNone/>
            </a:pPr>
            <a:endParaRPr lang="en-US" b="1" dirty="0" smtClean="0">
              <a:solidFill>
                <a:schemeClr val="tx1"/>
              </a:solidFill>
            </a:endParaRPr>
          </a:p>
          <a:p>
            <a:pPr>
              <a:tabLst>
                <a:tab pos="463550" algn="l"/>
              </a:tabLst>
            </a:pPr>
            <a:r>
              <a:rPr lang="en-US" b="1" dirty="0" smtClean="0"/>
              <a:t>c.</a:t>
            </a:r>
            <a:r>
              <a:rPr lang="en-US" dirty="0" smtClean="0"/>
              <a:t>	Similarly, </a:t>
            </a:r>
            <a:r>
              <a:rPr lang="en-US" dirty="0" smtClean="0">
                <a:solidFill>
                  <a:srgbClr val="0000FF"/>
                </a:solidFill>
              </a:rPr>
              <a:t>36</a:t>
            </a:r>
            <a:r>
              <a:rPr lang="en-US" dirty="0" smtClean="0"/>
              <a:t> is a perfect square factor of </a:t>
            </a:r>
            <a:r>
              <a:rPr lang="en-US" dirty="0" smtClean="0">
                <a:solidFill>
                  <a:srgbClr val="0000FF"/>
                </a:solidFill>
              </a:rPr>
              <a:t>72</a:t>
            </a:r>
            <a:r>
              <a:rPr lang="en-US" dirty="0" smtClean="0"/>
              <a:t>, and</a:t>
            </a:r>
            <a:endParaRPr lang="en-US" i="0" dirty="0" smtClean="0">
              <a:solidFill>
                <a:schemeClr val="tx1"/>
              </a:solidFill>
            </a:endParaRPr>
          </a:p>
        </p:txBody>
      </p:sp>
      <p:graphicFrame>
        <p:nvGraphicFramePr>
          <p:cNvPr id="28692" name="Object 20"/>
          <p:cNvGraphicFramePr>
            <a:graphicFrameLocks noChangeAspect="1"/>
          </p:cNvGraphicFramePr>
          <p:nvPr/>
        </p:nvGraphicFramePr>
        <p:xfrm>
          <a:off x="1746912" y="2438400"/>
          <a:ext cx="838200" cy="444500"/>
        </p:xfrm>
        <a:graphic>
          <a:graphicData uri="http://schemas.openxmlformats.org/presentationml/2006/ole">
            <mc:AlternateContent xmlns:mc="http://schemas.openxmlformats.org/markup-compatibility/2006">
              <mc:Choice xmlns:v="urn:schemas-microsoft-com:vml" Requires="v">
                <p:oleObj spid="_x0000_s28700" name="Equation" r:id="rId4" imgW="838080" imgH="444240" progId="Equation.DSMT4">
                  <p:embed/>
                </p:oleObj>
              </mc:Choice>
              <mc:Fallback>
                <p:oleObj name="Equation" r:id="rId4" imgW="838080" imgH="444240" progId="Equation.DSMT4">
                  <p:embed/>
                  <p:pic>
                    <p:nvPicPr>
                      <p:cNvPr id="0" name="Picture 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46912" y="2438400"/>
                        <a:ext cx="838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93" name="Object 21"/>
          <p:cNvGraphicFramePr>
            <a:graphicFrameLocks noChangeAspect="1"/>
          </p:cNvGraphicFramePr>
          <p:nvPr/>
        </p:nvGraphicFramePr>
        <p:xfrm>
          <a:off x="2612408" y="2438400"/>
          <a:ext cx="1422400" cy="444500"/>
        </p:xfrm>
        <a:graphic>
          <a:graphicData uri="http://schemas.openxmlformats.org/presentationml/2006/ole">
            <mc:AlternateContent xmlns:mc="http://schemas.openxmlformats.org/markup-compatibility/2006">
              <mc:Choice xmlns:v="urn:schemas-microsoft-com:vml" Requires="v">
                <p:oleObj spid="_x0000_s28701" name="Equation" r:id="rId6" imgW="1422360" imgH="444240" progId="Equation.DSMT4">
                  <p:embed/>
                </p:oleObj>
              </mc:Choice>
              <mc:Fallback>
                <p:oleObj name="Equation" r:id="rId6" imgW="1422360" imgH="444240" progId="Equation.DSMT4">
                  <p:embed/>
                  <p:pic>
                    <p:nvPicPr>
                      <p:cNvPr id="0" name="Picture 2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12408" y="2438400"/>
                        <a:ext cx="1422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94" name="Object 22"/>
          <p:cNvGraphicFramePr>
            <a:graphicFrameLocks noChangeAspect="1"/>
          </p:cNvGraphicFramePr>
          <p:nvPr/>
        </p:nvGraphicFramePr>
        <p:xfrm>
          <a:off x="4060208" y="2438400"/>
          <a:ext cx="1689100" cy="444500"/>
        </p:xfrm>
        <a:graphic>
          <a:graphicData uri="http://schemas.openxmlformats.org/presentationml/2006/ole">
            <mc:AlternateContent xmlns:mc="http://schemas.openxmlformats.org/markup-compatibility/2006">
              <mc:Choice xmlns:v="urn:schemas-microsoft-com:vml" Requires="v">
                <p:oleObj spid="_x0000_s28702" name="Equation" r:id="rId8" imgW="1688760" imgH="444240" progId="Equation.DSMT4">
                  <p:embed/>
                </p:oleObj>
              </mc:Choice>
              <mc:Fallback>
                <p:oleObj name="Equation" r:id="rId8" imgW="1688760" imgH="444240" progId="Equation.DSMT4">
                  <p:embed/>
                  <p:pic>
                    <p:nvPicPr>
                      <p:cNvPr id="0" name="Picture 2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60208" y="2438400"/>
                        <a:ext cx="1689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95" name="Object 23"/>
          <p:cNvGraphicFramePr>
            <a:graphicFrameLocks noChangeAspect="1"/>
          </p:cNvGraphicFramePr>
          <p:nvPr/>
        </p:nvGraphicFramePr>
        <p:xfrm>
          <a:off x="5777552" y="2424752"/>
          <a:ext cx="1155700" cy="444500"/>
        </p:xfrm>
        <a:graphic>
          <a:graphicData uri="http://schemas.openxmlformats.org/presentationml/2006/ole">
            <mc:AlternateContent xmlns:mc="http://schemas.openxmlformats.org/markup-compatibility/2006">
              <mc:Choice xmlns:v="urn:schemas-microsoft-com:vml" Requires="v">
                <p:oleObj spid="_x0000_s28703" name="Equation" r:id="rId10" imgW="1155600" imgH="444240" progId="Equation.DSMT4">
                  <p:embed/>
                </p:oleObj>
              </mc:Choice>
              <mc:Fallback>
                <p:oleObj name="Equation" r:id="rId10" imgW="1155600" imgH="444240" progId="Equation.DSMT4">
                  <p:embed/>
                  <p:pic>
                    <p:nvPicPr>
                      <p:cNvPr id="0" name="Picture 2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777552" y="2424752"/>
                        <a:ext cx="1155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96" name="Object 24"/>
          <p:cNvGraphicFramePr>
            <a:graphicFrameLocks noChangeAspect="1"/>
          </p:cNvGraphicFramePr>
          <p:nvPr/>
        </p:nvGraphicFramePr>
        <p:xfrm>
          <a:off x="1828800" y="4114800"/>
          <a:ext cx="863600" cy="444500"/>
        </p:xfrm>
        <a:graphic>
          <a:graphicData uri="http://schemas.openxmlformats.org/presentationml/2006/ole">
            <mc:AlternateContent xmlns:mc="http://schemas.openxmlformats.org/markup-compatibility/2006">
              <mc:Choice xmlns:v="urn:schemas-microsoft-com:vml" Requires="v">
                <p:oleObj spid="_x0000_s28704" name="Equation" r:id="rId12" imgW="863280" imgH="444240" progId="Equation.DSMT4">
                  <p:embed/>
                </p:oleObj>
              </mc:Choice>
              <mc:Fallback>
                <p:oleObj name="Equation" r:id="rId12" imgW="863280" imgH="444240" progId="Equation.DSMT4">
                  <p:embed/>
                  <p:pic>
                    <p:nvPicPr>
                      <p:cNvPr id="0" name="Picture 2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828800" y="4114800"/>
                        <a:ext cx="863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97" name="Object 25"/>
          <p:cNvGraphicFramePr>
            <a:graphicFrameLocks noChangeAspect="1"/>
          </p:cNvGraphicFramePr>
          <p:nvPr/>
        </p:nvGraphicFramePr>
        <p:xfrm>
          <a:off x="2729552" y="4114800"/>
          <a:ext cx="1460500" cy="444500"/>
        </p:xfrm>
        <a:graphic>
          <a:graphicData uri="http://schemas.openxmlformats.org/presentationml/2006/ole">
            <mc:AlternateContent xmlns:mc="http://schemas.openxmlformats.org/markup-compatibility/2006">
              <mc:Choice xmlns:v="urn:schemas-microsoft-com:vml" Requires="v">
                <p:oleObj spid="_x0000_s28705" name="Equation" r:id="rId14" imgW="1460160" imgH="444240" progId="Equation.DSMT4">
                  <p:embed/>
                </p:oleObj>
              </mc:Choice>
              <mc:Fallback>
                <p:oleObj name="Equation" r:id="rId14" imgW="1460160" imgH="444240" progId="Equation.DSMT4">
                  <p:embed/>
                  <p:pic>
                    <p:nvPicPr>
                      <p:cNvPr id="0" name="Picture 2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729552" y="4114800"/>
                        <a:ext cx="1460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98" name="Object 26"/>
          <p:cNvGraphicFramePr>
            <a:graphicFrameLocks noChangeAspect="1"/>
          </p:cNvGraphicFramePr>
          <p:nvPr/>
        </p:nvGraphicFramePr>
        <p:xfrm>
          <a:off x="4204648" y="4109112"/>
          <a:ext cx="1727200" cy="444500"/>
        </p:xfrm>
        <a:graphic>
          <a:graphicData uri="http://schemas.openxmlformats.org/presentationml/2006/ole">
            <mc:AlternateContent xmlns:mc="http://schemas.openxmlformats.org/markup-compatibility/2006">
              <mc:Choice xmlns:v="urn:schemas-microsoft-com:vml" Requires="v">
                <p:oleObj spid="_x0000_s28706" name="Equation" r:id="rId16" imgW="1726920" imgH="444240" progId="Equation.DSMT4">
                  <p:embed/>
                </p:oleObj>
              </mc:Choice>
              <mc:Fallback>
                <p:oleObj name="Equation" r:id="rId16" imgW="1726920" imgH="444240" progId="Equation.DSMT4">
                  <p:embed/>
                  <p:pic>
                    <p:nvPicPr>
                      <p:cNvPr id="0" name="Picture 2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204648" y="4109112"/>
                        <a:ext cx="1727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99" name="Object 27"/>
          <p:cNvGraphicFramePr>
            <a:graphicFrameLocks noChangeAspect="1"/>
          </p:cNvGraphicFramePr>
          <p:nvPr/>
        </p:nvGraphicFramePr>
        <p:xfrm>
          <a:off x="5978856" y="4109112"/>
          <a:ext cx="1193800" cy="444500"/>
        </p:xfrm>
        <a:graphic>
          <a:graphicData uri="http://schemas.openxmlformats.org/presentationml/2006/ole">
            <mc:AlternateContent xmlns:mc="http://schemas.openxmlformats.org/markup-compatibility/2006">
              <mc:Choice xmlns:v="urn:schemas-microsoft-com:vml" Requires="v">
                <p:oleObj spid="_x0000_s28707" name="Equation" r:id="rId18" imgW="1193760" imgH="444240" progId="Equation.DSMT4">
                  <p:embed/>
                </p:oleObj>
              </mc:Choice>
              <mc:Fallback>
                <p:oleObj name="Equation" r:id="rId18" imgW="1193760" imgH="444240" progId="Equation.DSMT4">
                  <p:embed/>
                  <p:pic>
                    <p:nvPicPr>
                      <p:cNvPr id="0" name="Picture 27"/>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978856" y="4109112"/>
                        <a:ext cx="1193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6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6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6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869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869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869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86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1 (cont.)</a:t>
            </a:r>
            <a:endParaRPr lang="en-US" dirty="0"/>
          </a:p>
        </p:txBody>
      </p:sp>
      <p:sp>
        <p:nvSpPr>
          <p:cNvPr id="3" name="Content Placeholder 2"/>
          <p:cNvSpPr>
            <a:spLocks noGrp="1"/>
          </p:cNvSpPr>
          <p:nvPr>
            <p:ph idx="1"/>
          </p:nvPr>
        </p:nvSpPr>
        <p:spPr/>
        <p:txBody>
          <a:bodyPr/>
          <a:lstStyle/>
          <a:p>
            <a:r>
              <a:rPr lang="en-US" dirty="0" smtClean="0"/>
              <a:t>Another approach to simplifying radical expressions is to find the prime factorization of the radicand and look for pairs of prime factors. These pairs of prime factors represent perfect square factors of the radicand.</a:t>
            </a:r>
          </a:p>
          <a:p>
            <a:endParaRPr lang="en-US" dirty="0" smtClean="0"/>
          </a:p>
          <a:p>
            <a:endParaRPr lang="en-US" dirty="0" smtClean="0"/>
          </a:p>
          <a:p>
            <a:pPr>
              <a:lnSpc>
                <a:spcPct val="200000"/>
              </a:lnSpc>
              <a:tabLst>
                <a:tab pos="463550" algn="l"/>
              </a:tabLst>
            </a:pPr>
            <a:r>
              <a:rPr lang="en-US" b="1" dirty="0" smtClean="0"/>
              <a:t>d.</a:t>
            </a:r>
            <a:r>
              <a:rPr lang="en-US" dirty="0" smtClean="0"/>
              <a:t>	Since </a:t>
            </a:r>
            <a:r>
              <a:rPr lang="en-US" dirty="0" smtClean="0">
                <a:solidFill>
                  <a:srgbClr val="0000FF"/>
                </a:solidFill>
              </a:rPr>
              <a:t>9</a:t>
            </a:r>
            <a:r>
              <a:rPr lang="en-US" dirty="0" smtClean="0"/>
              <a:t> and </a:t>
            </a:r>
            <a:r>
              <a:rPr lang="en-US" dirty="0" smtClean="0">
                <a:solidFill>
                  <a:srgbClr val="0000FF"/>
                </a:solidFill>
              </a:rPr>
              <a:t>64</a:t>
            </a:r>
            <a:r>
              <a:rPr lang="en-US" dirty="0" smtClean="0"/>
              <a:t> are both perfect squares,</a:t>
            </a:r>
          </a:p>
          <a:p>
            <a:endParaRPr lang="en-US" dirty="0"/>
          </a:p>
        </p:txBody>
      </p:sp>
      <p:graphicFrame>
        <p:nvGraphicFramePr>
          <p:cNvPr id="29700" name="Object 4"/>
          <p:cNvGraphicFramePr>
            <a:graphicFrameLocks noChangeAspect="1"/>
          </p:cNvGraphicFramePr>
          <p:nvPr/>
        </p:nvGraphicFramePr>
        <p:xfrm>
          <a:off x="1594512" y="3200400"/>
          <a:ext cx="863600" cy="444500"/>
        </p:xfrm>
        <a:graphic>
          <a:graphicData uri="http://schemas.openxmlformats.org/presentationml/2006/ole">
            <mc:AlternateContent xmlns:mc="http://schemas.openxmlformats.org/markup-compatibility/2006">
              <mc:Choice xmlns:v="urn:schemas-microsoft-com:vml" Requires="v">
                <p:oleObj spid="_x0000_s29708" name="Equation" r:id="rId3" imgW="863280" imgH="444240" progId="Equation.DSMT4">
                  <p:embed/>
                </p:oleObj>
              </mc:Choice>
              <mc:Fallback>
                <p:oleObj name="Equation" r:id="rId3" imgW="863280" imgH="4442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94512" y="3200400"/>
                        <a:ext cx="863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01" name="Object 5"/>
          <p:cNvGraphicFramePr>
            <a:graphicFrameLocks noChangeAspect="1"/>
          </p:cNvGraphicFramePr>
          <p:nvPr/>
        </p:nvGraphicFramePr>
        <p:xfrm>
          <a:off x="2501900" y="3200400"/>
          <a:ext cx="2222500" cy="444500"/>
        </p:xfrm>
        <a:graphic>
          <a:graphicData uri="http://schemas.openxmlformats.org/presentationml/2006/ole">
            <mc:AlternateContent xmlns:mc="http://schemas.openxmlformats.org/markup-compatibility/2006">
              <mc:Choice xmlns:v="urn:schemas-microsoft-com:vml" Requires="v">
                <p:oleObj spid="_x0000_s29709" name="Equation" r:id="rId5" imgW="2222280" imgH="444240" progId="Equation.DSMT4">
                  <p:embed/>
                </p:oleObj>
              </mc:Choice>
              <mc:Fallback>
                <p:oleObj name="Equation" r:id="rId5" imgW="2222280" imgH="4442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01900" y="3200400"/>
                        <a:ext cx="2222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02" name="Object 6"/>
          <p:cNvGraphicFramePr>
            <a:graphicFrameLocks noChangeAspect="1"/>
          </p:cNvGraphicFramePr>
          <p:nvPr/>
        </p:nvGraphicFramePr>
        <p:xfrm>
          <a:off x="4732360" y="3200400"/>
          <a:ext cx="2755900" cy="444500"/>
        </p:xfrm>
        <a:graphic>
          <a:graphicData uri="http://schemas.openxmlformats.org/presentationml/2006/ole">
            <mc:AlternateContent xmlns:mc="http://schemas.openxmlformats.org/markup-compatibility/2006">
              <mc:Choice xmlns:v="urn:schemas-microsoft-com:vml" Requires="v">
                <p:oleObj spid="_x0000_s29710" name="Equation" r:id="rId7" imgW="2755800" imgH="444240" progId="Equation.DSMT4">
                  <p:embed/>
                </p:oleObj>
              </mc:Choice>
              <mc:Fallback>
                <p:oleObj name="Equation" r:id="rId7" imgW="2755800" imgH="44424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32360" y="3200400"/>
                        <a:ext cx="2755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03" name="Object 7"/>
          <p:cNvGraphicFramePr>
            <a:graphicFrameLocks noChangeAspect="1"/>
          </p:cNvGraphicFramePr>
          <p:nvPr/>
        </p:nvGraphicFramePr>
        <p:xfrm>
          <a:off x="4732360" y="3817960"/>
          <a:ext cx="1587500" cy="444500"/>
        </p:xfrm>
        <a:graphic>
          <a:graphicData uri="http://schemas.openxmlformats.org/presentationml/2006/ole">
            <mc:AlternateContent xmlns:mc="http://schemas.openxmlformats.org/markup-compatibility/2006">
              <mc:Choice xmlns:v="urn:schemas-microsoft-com:vml" Requires="v">
                <p:oleObj spid="_x0000_s29711" name="Equation" r:id="rId9" imgW="1587240" imgH="444240" progId="Equation.DSMT4">
                  <p:embed/>
                </p:oleObj>
              </mc:Choice>
              <mc:Fallback>
                <p:oleObj name="Equation" r:id="rId9" imgW="1587240" imgH="44424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32360" y="3817960"/>
                        <a:ext cx="1587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04" name="Object 8"/>
          <p:cNvGraphicFramePr>
            <a:graphicFrameLocks noChangeAspect="1"/>
          </p:cNvGraphicFramePr>
          <p:nvPr/>
        </p:nvGraphicFramePr>
        <p:xfrm>
          <a:off x="6400800" y="3810000"/>
          <a:ext cx="1130300" cy="444500"/>
        </p:xfrm>
        <a:graphic>
          <a:graphicData uri="http://schemas.openxmlformats.org/presentationml/2006/ole">
            <mc:AlternateContent xmlns:mc="http://schemas.openxmlformats.org/markup-compatibility/2006">
              <mc:Choice xmlns:v="urn:schemas-microsoft-com:vml" Requires="v">
                <p:oleObj spid="_x0000_s29712" name="Equation" r:id="rId11" imgW="1130040" imgH="444240" progId="Equation.DSMT4">
                  <p:embed/>
                </p:oleObj>
              </mc:Choice>
              <mc:Fallback>
                <p:oleObj name="Equation" r:id="rId11" imgW="1130040" imgH="44424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00800" y="3810000"/>
                        <a:ext cx="1130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05" name="Object 9"/>
          <p:cNvGraphicFramePr>
            <a:graphicFrameLocks noChangeAspect="1"/>
          </p:cNvGraphicFramePr>
          <p:nvPr/>
        </p:nvGraphicFramePr>
        <p:xfrm>
          <a:off x="3292520" y="4945040"/>
          <a:ext cx="711200" cy="939800"/>
        </p:xfrm>
        <a:graphic>
          <a:graphicData uri="http://schemas.openxmlformats.org/presentationml/2006/ole">
            <mc:AlternateContent xmlns:mc="http://schemas.openxmlformats.org/markup-compatibility/2006">
              <mc:Choice xmlns:v="urn:schemas-microsoft-com:vml" Requires="v">
                <p:oleObj spid="_x0000_s29713" name="Equation" r:id="rId13" imgW="711000" imgH="939600" progId="Equation.DSMT4">
                  <p:embed/>
                </p:oleObj>
              </mc:Choice>
              <mc:Fallback>
                <p:oleObj name="Equation" r:id="rId13" imgW="711000" imgH="9396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92520" y="4945040"/>
                        <a:ext cx="711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06" name="Object 10"/>
          <p:cNvGraphicFramePr>
            <a:graphicFrameLocks noChangeAspect="1"/>
          </p:cNvGraphicFramePr>
          <p:nvPr/>
        </p:nvGraphicFramePr>
        <p:xfrm>
          <a:off x="4038600" y="4953000"/>
          <a:ext cx="990600" cy="965200"/>
        </p:xfrm>
        <a:graphic>
          <a:graphicData uri="http://schemas.openxmlformats.org/presentationml/2006/ole">
            <mc:AlternateContent xmlns:mc="http://schemas.openxmlformats.org/markup-compatibility/2006">
              <mc:Choice xmlns:v="urn:schemas-microsoft-com:vml" Requires="v">
                <p:oleObj spid="_x0000_s29714" name="Equation" r:id="rId15" imgW="990360" imgH="965160" progId="Equation.DSMT4">
                  <p:embed/>
                </p:oleObj>
              </mc:Choice>
              <mc:Fallback>
                <p:oleObj name="Equation" r:id="rId15" imgW="990360" imgH="9651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038600" y="4953000"/>
                        <a:ext cx="9906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07" name="Object 11"/>
          <p:cNvGraphicFramePr>
            <a:graphicFrameLocks noChangeAspect="1"/>
          </p:cNvGraphicFramePr>
          <p:nvPr/>
        </p:nvGraphicFramePr>
        <p:xfrm>
          <a:off x="5056496" y="5029200"/>
          <a:ext cx="635000" cy="838200"/>
        </p:xfrm>
        <a:graphic>
          <a:graphicData uri="http://schemas.openxmlformats.org/presentationml/2006/ole">
            <mc:AlternateContent xmlns:mc="http://schemas.openxmlformats.org/markup-compatibility/2006">
              <mc:Choice xmlns:v="urn:schemas-microsoft-com:vml" Requires="v">
                <p:oleObj spid="_x0000_s29715" name="Equation" r:id="rId17" imgW="634680" imgH="838080" progId="Equation.DSMT4">
                  <p:embed/>
                </p:oleObj>
              </mc:Choice>
              <mc:Fallback>
                <p:oleObj name="Equation" r:id="rId17" imgW="634680" imgH="83808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056496" y="5029200"/>
                        <a:ext cx="635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7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7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70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70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970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970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970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97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0" indent="0" eaLnBrk="1" hangingPunct="1">
              <a:buNone/>
            </a:pPr>
            <a:r>
              <a:rPr lang="en-US" i="0" dirty="0" smtClean="0">
                <a:solidFill>
                  <a:schemeClr val="tx1"/>
                </a:solidFill>
              </a:rPr>
              <a:t>Simplify each of the following radical expressions by combining like radicals (or like terms).</a:t>
            </a:r>
          </a:p>
          <a:p>
            <a:pPr>
              <a:lnSpc>
                <a:spcPct val="150000"/>
              </a:lnSpc>
            </a:pPr>
            <a:endParaRPr lang="en-US" b="1" dirty="0" smtClean="0"/>
          </a:p>
          <a:p>
            <a:pPr>
              <a:lnSpc>
                <a:spcPct val="150000"/>
              </a:lnSpc>
            </a:pPr>
            <a:r>
              <a:rPr lang="en-US" b="1" dirty="0" smtClean="0"/>
              <a:t>Solutions</a:t>
            </a:r>
            <a:endParaRPr lang="en-US" b="1" i="0" dirty="0" smtClean="0">
              <a:solidFill>
                <a:schemeClr val="tx1"/>
              </a:solidFill>
            </a:endParaRPr>
          </a:p>
        </p:txBody>
      </p:sp>
      <p:graphicFrame>
        <p:nvGraphicFramePr>
          <p:cNvPr id="4" name="Object 3"/>
          <p:cNvGraphicFramePr>
            <a:graphicFrameLocks noChangeAspect="1"/>
          </p:cNvGraphicFramePr>
          <p:nvPr/>
        </p:nvGraphicFramePr>
        <p:xfrm>
          <a:off x="530352" y="2384425"/>
          <a:ext cx="8216900" cy="444500"/>
        </p:xfrm>
        <a:graphic>
          <a:graphicData uri="http://schemas.openxmlformats.org/presentationml/2006/ole">
            <mc:AlternateContent xmlns:mc="http://schemas.openxmlformats.org/markup-compatibility/2006">
              <mc:Choice xmlns:v="urn:schemas-microsoft-com:vml" Requires="v">
                <p:oleObj spid="_x0000_s6167" name="Equation" r:id="rId4" imgW="8216640" imgH="444240" progId="Equation.DSMT4">
                  <p:embed/>
                </p:oleObj>
              </mc:Choice>
              <mc:Fallback>
                <p:oleObj name="Equation" r:id="rId4" imgW="8216640" imgH="444240" progId="Equation.DSMT4">
                  <p:embed/>
                  <p:pic>
                    <p:nvPicPr>
                      <p:cNvPr id="0" name="Object 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352" y="2384425"/>
                        <a:ext cx="82169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8" name="Object 14"/>
          <p:cNvGraphicFramePr>
            <a:graphicFrameLocks noChangeAspect="1"/>
          </p:cNvGraphicFramePr>
          <p:nvPr/>
        </p:nvGraphicFramePr>
        <p:xfrm>
          <a:off x="530352" y="3741429"/>
          <a:ext cx="2209800" cy="444500"/>
        </p:xfrm>
        <a:graphic>
          <a:graphicData uri="http://schemas.openxmlformats.org/presentationml/2006/ole">
            <mc:AlternateContent xmlns:mc="http://schemas.openxmlformats.org/markup-compatibility/2006">
              <mc:Choice xmlns:v="urn:schemas-microsoft-com:vml" Requires="v">
                <p:oleObj spid="_x0000_s6168" name="Equation" r:id="rId6" imgW="2209680" imgH="444240" progId="Equation.DSMT4">
                  <p:embed/>
                </p:oleObj>
              </mc:Choice>
              <mc:Fallback>
                <p:oleObj name="Equation" r:id="rId6" imgW="2209680" imgH="44424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0352" y="3741429"/>
                        <a:ext cx="2209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9" name="Object 15"/>
          <p:cNvGraphicFramePr>
            <a:graphicFrameLocks noChangeAspect="1"/>
          </p:cNvGraphicFramePr>
          <p:nvPr/>
        </p:nvGraphicFramePr>
        <p:xfrm>
          <a:off x="2831152" y="3733800"/>
          <a:ext cx="1816100" cy="520700"/>
        </p:xfrm>
        <a:graphic>
          <a:graphicData uri="http://schemas.openxmlformats.org/presentationml/2006/ole">
            <mc:AlternateContent xmlns:mc="http://schemas.openxmlformats.org/markup-compatibility/2006">
              <mc:Choice xmlns:v="urn:schemas-microsoft-com:vml" Requires="v">
                <p:oleObj spid="_x0000_s6169" name="Equation" r:id="rId8" imgW="1815840" imgH="520560" progId="Equation.DSMT4">
                  <p:embed/>
                </p:oleObj>
              </mc:Choice>
              <mc:Fallback>
                <p:oleObj name="Equation" r:id="rId8" imgW="1815840" imgH="52056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31152" y="3733800"/>
                        <a:ext cx="18161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60" name="Object 16"/>
          <p:cNvGraphicFramePr>
            <a:graphicFrameLocks noChangeAspect="1"/>
          </p:cNvGraphicFramePr>
          <p:nvPr/>
        </p:nvGraphicFramePr>
        <p:xfrm>
          <a:off x="4673600" y="3741760"/>
          <a:ext cx="1117600" cy="444500"/>
        </p:xfrm>
        <a:graphic>
          <a:graphicData uri="http://schemas.openxmlformats.org/presentationml/2006/ole">
            <mc:AlternateContent xmlns:mc="http://schemas.openxmlformats.org/markup-compatibility/2006">
              <mc:Choice xmlns:v="urn:schemas-microsoft-com:vml" Requires="v">
                <p:oleObj spid="_x0000_s6170" name="Equation" r:id="rId10" imgW="1117440" imgH="444240" progId="Equation.DSMT4">
                  <p:embed/>
                </p:oleObj>
              </mc:Choice>
              <mc:Fallback>
                <p:oleObj name="Equation" r:id="rId10" imgW="1117440" imgH="44424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73600" y="3741760"/>
                        <a:ext cx="1117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61" name="Object 17"/>
          <p:cNvGraphicFramePr>
            <a:graphicFrameLocks noChangeAspect="1"/>
          </p:cNvGraphicFramePr>
          <p:nvPr/>
        </p:nvGraphicFramePr>
        <p:xfrm>
          <a:off x="530352" y="4530725"/>
          <a:ext cx="2057400" cy="444500"/>
        </p:xfrm>
        <a:graphic>
          <a:graphicData uri="http://schemas.openxmlformats.org/presentationml/2006/ole">
            <mc:AlternateContent xmlns:mc="http://schemas.openxmlformats.org/markup-compatibility/2006">
              <mc:Choice xmlns:v="urn:schemas-microsoft-com:vml" Requires="v">
                <p:oleObj spid="_x0000_s6171" name="Equation" r:id="rId12" imgW="2057400" imgH="444240" progId="Equation.DSMT4">
                  <p:embed/>
                </p:oleObj>
              </mc:Choice>
              <mc:Fallback>
                <p:oleObj name="Equation" r:id="rId12" imgW="2057400" imgH="444240" progId="Equation.DSMT4">
                  <p:embed/>
                  <p:pic>
                    <p:nvPicPr>
                      <p:cNvPr id="0"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0352" y="4530725"/>
                        <a:ext cx="2057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62" name="Object 18"/>
          <p:cNvGraphicFramePr>
            <a:graphicFrameLocks noChangeAspect="1"/>
          </p:cNvGraphicFramePr>
          <p:nvPr/>
        </p:nvGraphicFramePr>
        <p:xfrm>
          <a:off x="2722540" y="4523096"/>
          <a:ext cx="1651000" cy="520700"/>
        </p:xfrm>
        <a:graphic>
          <a:graphicData uri="http://schemas.openxmlformats.org/presentationml/2006/ole">
            <mc:AlternateContent xmlns:mc="http://schemas.openxmlformats.org/markup-compatibility/2006">
              <mc:Choice xmlns:v="urn:schemas-microsoft-com:vml" Requires="v">
                <p:oleObj spid="_x0000_s6172" name="Equation" r:id="rId14" imgW="1650960" imgH="520560" progId="Equation.DSMT4">
                  <p:embed/>
                </p:oleObj>
              </mc:Choice>
              <mc:Fallback>
                <p:oleObj name="Equation" r:id="rId14" imgW="1650960" imgH="520560"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722540" y="4523096"/>
                        <a:ext cx="16510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63" name="Object 19"/>
          <p:cNvGraphicFramePr>
            <a:graphicFrameLocks noChangeAspect="1"/>
          </p:cNvGraphicFramePr>
          <p:nvPr/>
        </p:nvGraphicFramePr>
        <p:xfrm>
          <a:off x="4406900" y="4531056"/>
          <a:ext cx="1079500" cy="444500"/>
        </p:xfrm>
        <a:graphic>
          <a:graphicData uri="http://schemas.openxmlformats.org/presentationml/2006/ole">
            <mc:AlternateContent xmlns:mc="http://schemas.openxmlformats.org/markup-compatibility/2006">
              <mc:Choice xmlns:v="urn:schemas-microsoft-com:vml" Requires="v">
                <p:oleObj spid="_x0000_s6173" name="Equation" r:id="rId16" imgW="1079280" imgH="444240" progId="Equation.DSMT4">
                  <p:embed/>
                </p:oleObj>
              </mc:Choice>
              <mc:Fallback>
                <p:oleObj name="Equation" r:id="rId16" imgW="1079280" imgH="444240" progId="Equation.DSMT4">
                  <p:embed/>
                  <p:pic>
                    <p:nvPicPr>
                      <p:cNvPr id="0" name="Picture 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406900" y="4531056"/>
                        <a:ext cx="1079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64" name="Object 20"/>
          <p:cNvGraphicFramePr>
            <a:graphicFrameLocks noChangeAspect="1"/>
          </p:cNvGraphicFramePr>
          <p:nvPr/>
        </p:nvGraphicFramePr>
        <p:xfrm>
          <a:off x="530352" y="5292725"/>
          <a:ext cx="3683000" cy="444500"/>
        </p:xfrm>
        <a:graphic>
          <a:graphicData uri="http://schemas.openxmlformats.org/presentationml/2006/ole">
            <mc:AlternateContent xmlns:mc="http://schemas.openxmlformats.org/markup-compatibility/2006">
              <mc:Choice xmlns:v="urn:schemas-microsoft-com:vml" Requires="v">
                <p:oleObj spid="_x0000_s6174" name="Equation" r:id="rId18" imgW="3682800" imgH="444240" progId="Equation.DSMT4">
                  <p:embed/>
                </p:oleObj>
              </mc:Choice>
              <mc:Fallback>
                <p:oleObj name="Equation" r:id="rId18" imgW="3682800" imgH="444240" progId="Equation.DSMT4">
                  <p:embed/>
                  <p:pic>
                    <p:nvPicPr>
                      <p:cNvPr id="0" name="Picture 2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30352" y="5292725"/>
                        <a:ext cx="368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65" name="Object 21"/>
          <p:cNvGraphicFramePr>
            <a:graphicFrameLocks noChangeAspect="1"/>
          </p:cNvGraphicFramePr>
          <p:nvPr/>
        </p:nvGraphicFramePr>
        <p:xfrm>
          <a:off x="4328804" y="5294952"/>
          <a:ext cx="2501900" cy="520700"/>
        </p:xfrm>
        <a:graphic>
          <a:graphicData uri="http://schemas.openxmlformats.org/presentationml/2006/ole">
            <mc:AlternateContent xmlns:mc="http://schemas.openxmlformats.org/markup-compatibility/2006">
              <mc:Choice xmlns:v="urn:schemas-microsoft-com:vml" Requires="v">
                <p:oleObj spid="_x0000_s6175" name="Equation" r:id="rId20" imgW="2501640" imgH="520560" progId="Equation.DSMT4">
                  <p:embed/>
                </p:oleObj>
              </mc:Choice>
              <mc:Fallback>
                <p:oleObj name="Equation" r:id="rId20" imgW="2501640" imgH="520560" progId="Equation.DSMT4">
                  <p:embed/>
                  <p:pic>
                    <p:nvPicPr>
                      <p:cNvPr id="0" name="Picture 2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328804" y="5294952"/>
                        <a:ext cx="25019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66" name="Object 22"/>
          <p:cNvGraphicFramePr>
            <a:graphicFrameLocks noChangeAspect="1"/>
          </p:cNvGraphicFramePr>
          <p:nvPr/>
        </p:nvGraphicFramePr>
        <p:xfrm>
          <a:off x="6882452" y="5293056"/>
          <a:ext cx="1104900" cy="444500"/>
        </p:xfrm>
        <a:graphic>
          <a:graphicData uri="http://schemas.openxmlformats.org/presentationml/2006/ole">
            <mc:AlternateContent xmlns:mc="http://schemas.openxmlformats.org/markup-compatibility/2006">
              <mc:Choice xmlns:v="urn:schemas-microsoft-com:vml" Requires="v">
                <p:oleObj spid="_x0000_s6176" name="Equation" r:id="rId22" imgW="1104840" imgH="444240" progId="Equation.DSMT4">
                  <p:embed/>
                </p:oleObj>
              </mc:Choice>
              <mc:Fallback>
                <p:oleObj name="Equation" r:id="rId22" imgW="1104840" imgH="444240" progId="Equation.DSMT4">
                  <p:embed/>
                  <p:pic>
                    <p:nvPicPr>
                      <p:cNvPr id="0" name="Picture 2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882452" y="5293056"/>
                        <a:ext cx="1104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6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6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6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6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6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6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1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3</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3280898"/>
          </a:xfrm>
        </p:spPr>
        <p:txBody>
          <a:bodyPr>
            <a:spAutoFit/>
          </a:bodyPr>
          <a:lstStyle/>
          <a:p>
            <a:r>
              <a:rPr lang="en-US" dirty="0" smtClean="0"/>
              <a:t>Simplify the radical expression</a:t>
            </a:r>
          </a:p>
          <a:p>
            <a:r>
              <a:rPr lang="en-US" b="1" dirty="0" smtClean="0"/>
              <a:t>Solution</a:t>
            </a:r>
          </a:p>
          <a:p>
            <a:r>
              <a:rPr lang="en-US" dirty="0" smtClean="0"/>
              <a:t>In this case, the square roots in the given expression are not like square roots. However, by first simplifying each radical expression, we find that there are like square roots present and the expression can be simplified.</a:t>
            </a:r>
            <a:endParaRPr lang="en-US" sz="3600" b="1" i="0" dirty="0" smtClean="0">
              <a:solidFill>
                <a:schemeClr val="tx1"/>
              </a:solidFill>
            </a:endParaRPr>
          </a:p>
        </p:txBody>
      </p:sp>
      <p:graphicFrame>
        <p:nvGraphicFramePr>
          <p:cNvPr id="7" name="Object 6"/>
          <p:cNvGraphicFramePr>
            <a:graphicFrameLocks noChangeAspect="1"/>
          </p:cNvGraphicFramePr>
          <p:nvPr/>
        </p:nvGraphicFramePr>
        <p:xfrm>
          <a:off x="4991100" y="1295400"/>
          <a:ext cx="1828800" cy="444500"/>
        </p:xfrm>
        <a:graphic>
          <a:graphicData uri="http://schemas.openxmlformats.org/presentationml/2006/ole">
            <mc:AlternateContent xmlns:mc="http://schemas.openxmlformats.org/markup-compatibility/2006">
              <mc:Choice xmlns:v="urn:schemas-microsoft-com:vml" Requires="v">
                <p:oleObj spid="_x0000_s8203" name="Equation" r:id="rId4" imgW="1828800" imgH="444240" progId="Equation.DSMT4">
                  <p:embed/>
                </p:oleObj>
              </mc:Choice>
              <mc:Fallback>
                <p:oleObj name="Equation" r:id="rId4" imgW="1828800" imgH="444240" progId="Equation.DSMT4">
                  <p:embed/>
                  <p:pic>
                    <p:nvPicPr>
                      <p:cNvPr id="0"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91100" y="1295400"/>
                        <a:ext cx="18288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7" name="Object 11"/>
          <p:cNvGraphicFramePr>
            <a:graphicFrameLocks noChangeAspect="1"/>
          </p:cNvGraphicFramePr>
          <p:nvPr/>
        </p:nvGraphicFramePr>
        <p:xfrm>
          <a:off x="530352" y="4648200"/>
          <a:ext cx="1752600" cy="444500"/>
        </p:xfrm>
        <a:graphic>
          <a:graphicData uri="http://schemas.openxmlformats.org/presentationml/2006/ole">
            <mc:AlternateContent xmlns:mc="http://schemas.openxmlformats.org/markup-compatibility/2006">
              <mc:Choice xmlns:v="urn:schemas-microsoft-com:vml" Requires="v">
                <p:oleObj spid="_x0000_s8204" name="Equation" r:id="rId6" imgW="1752480" imgH="444240" progId="Equation.DSMT4">
                  <p:embed/>
                </p:oleObj>
              </mc:Choice>
              <mc:Fallback>
                <p:oleObj name="Equation" r:id="rId6" imgW="1752480" imgH="444240" progId="Equation.DSMT4">
                  <p:embed/>
                  <p:pic>
                    <p:nvPicPr>
                      <p:cNvPr id="0" name="Object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0352" y="4648200"/>
                        <a:ext cx="17526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12"/>
          <p:cNvGraphicFramePr>
            <a:graphicFrameLocks noChangeAspect="1"/>
          </p:cNvGraphicFramePr>
          <p:nvPr/>
        </p:nvGraphicFramePr>
        <p:xfrm>
          <a:off x="2438400" y="4648200"/>
          <a:ext cx="2476500" cy="444500"/>
        </p:xfrm>
        <a:graphic>
          <a:graphicData uri="http://schemas.openxmlformats.org/presentationml/2006/ole">
            <mc:AlternateContent xmlns:mc="http://schemas.openxmlformats.org/markup-compatibility/2006">
              <mc:Choice xmlns:v="urn:schemas-microsoft-com:vml" Requires="v">
                <p:oleObj spid="_x0000_s8205" name="Equation" r:id="rId8" imgW="2476440" imgH="444240" progId="Equation.DSMT4">
                  <p:embed/>
                </p:oleObj>
              </mc:Choice>
              <mc:Fallback>
                <p:oleObj name="Equation" r:id="rId8" imgW="2476440" imgH="444240" progId="Equation.DSMT4">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38400" y="4648200"/>
                        <a:ext cx="24765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9" name="Object 14"/>
          <p:cNvGraphicFramePr>
            <a:graphicFrameLocks noChangeAspect="1"/>
          </p:cNvGraphicFramePr>
          <p:nvPr/>
        </p:nvGraphicFramePr>
        <p:xfrm>
          <a:off x="2438400" y="5410200"/>
          <a:ext cx="2300287" cy="444500"/>
        </p:xfrm>
        <a:graphic>
          <a:graphicData uri="http://schemas.openxmlformats.org/presentationml/2006/ole">
            <mc:AlternateContent xmlns:mc="http://schemas.openxmlformats.org/markup-compatibility/2006">
              <mc:Choice xmlns:v="urn:schemas-microsoft-com:vml" Requires="v">
                <p:oleObj spid="_x0000_s8206" name="Equation" r:id="rId10" imgW="2298600" imgH="444240" progId="Equation.DSMT4">
                  <p:embed/>
                </p:oleObj>
              </mc:Choice>
              <mc:Fallback>
                <p:oleObj name="Equation" r:id="rId10" imgW="2298600" imgH="444240" progId="Equation.DSMT4">
                  <p:embed/>
                  <p:pic>
                    <p:nvPicPr>
                      <p:cNvPr id="0" name="Object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38400" y="5410200"/>
                        <a:ext cx="2300287"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200" name="Object 15"/>
          <p:cNvGraphicFramePr>
            <a:graphicFrameLocks noChangeAspect="1"/>
          </p:cNvGraphicFramePr>
          <p:nvPr/>
        </p:nvGraphicFramePr>
        <p:xfrm>
          <a:off x="4876800" y="5384800"/>
          <a:ext cx="2006600" cy="444500"/>
        </p:xfrm>
        <a:graphic>
          <a:graphicData uri="http://schemas.openxmlformats.org/presentationml/2006/ole">
            <mc:AlternateContent xmlns:mc="http://schemas.openxmlformats.org/markup-compatibility/2006">
              <mc:Choice xmlns:v="urn:schemas-microsoft-com:vml" Requires="v">
                <p:oleObj spid="_x0000_s8207" name="Equation" r:id="rId12" imgW="2006280" imgH="444240" progId="Equation.DSMT4">
                  <p:embed/>
                </p:oleObj>
              </mc:Choice>
              <mc:Fallback>
                <p:oleObj name="Equation" r:id="rId12" imgW="2006280" imgH="444240" progId="Equation.DSMT4">
                  <p:embed/>
                  <p:pic>
                    <p:nvPicPr>
                      <p:cNvPr id="0" name="Object 1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76800" y="5384800"/>
                        <a:ext cx="20066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201" name="Object 16"/>
          <p:cNvGraphicFramePr>
            <a:graphicFrameLocks noChangeAspect="1"/>
          </p:cNvGraphicFramePr>
          <p:nvPr/>
        </p:nvGraphicFramePr>
        <p:xfrm>
          <a:off x="7010400" y="5384800"/>
          <a:ext cx="1092200" cy="444500"/>
        </p:xfrm>
        <a:graphic>
          <a:graphicData uri="http://schemas.openxmlformats.org/presentationml/2006/ole">
            <mc:AlternateContent xmlns:mc="http://schemas.openxmlformats.org/markup-compatibility/2006">
              <mc:Choice xmlns:v="urn:schemas-microsoft-com:vml" Requires="v">
                <p:oleObj spid="_x0000_s8208" name="Equation" r:id="rId14" imgW="1091880" imgH="444240" progId="Equation.DSMT4">
                  <p:embed/>
                </p:oleObj>
              </mc:Choice>
              <mc:Fallback>
                <p:oleObj name="Equation" r:id="rId14" imgW="1091880" imgH="444240" progId="Equation.DSMT4">
                  <p:embed/>
                  <p:pic>
                    <p:nvPicPr>
                      <p:cNvPr id="0" name="Object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010400" y="5384800"/>
                        <a:ext cx="10922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202" name="Object 17"/>
          <p:cNvGraphicFramePr>
            <a:graphicFrameLocks noChangeAspect="1"/>
          </p:cNvGraphicFramePr>
          <p:nvPr/>
        </p:nvGraphicFramePr>
        <p:xfrm>
          <a:off x="5087937" y="4648200"/>
          <a:ext cx="3022600" cy="444500"/>
        </p:xfrm>
        <a:graphic>
          <a:graphicData uri="http://schemas.openxmlformats.org/presentationml/2006/ole">
            <mc:AlternateContent xmlns:mc="http://schemas.openxmlformats.org/markup-compatibility/2006">
              <mc:Choice xmlns:v="urn:schemas-microsoft-com:vml" Requires="v">
                <p:oleObj spid="_x0000_s8209" name="Equation" r:id="rId16" imgW="3022560" imgH="444240" progId="Equation.DSMT4">
                  <p:embed/>
                </p:oleObj>
              </mc:Choice>
              <mc:Fallback>
                <p:oleObj name="Equation" r:id="rId16" imgW="3022560" imgH="444240" progId="Equation.DSMT4">
                  <p:embed/>
                  <p:pic>
                    <p:nvPicPr>
                      <p:cNvPr id="0" name="Object 1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087937" y="4648200"/>
                        <a:ext cx="30226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0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19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0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2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260</Words>
  <Application>Microsoft Office PowerPoint</Application>
  <PresentationFormat>On-screen Show (4:3)</PresentationFormat>
  <Paragraphs>49</Paragraphs>
  <Slides>10</Slides>
  <Notes>5</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5" baseType="lpstr">
      <vt:lpstr>Calibri</vt:lpstr>
      <vt:lpstr>Courier New</vt:lpstr>
      <vt:lpstr>Arial</vt:lpstr>
      <vt:lpstr>Office Theme</vt:lpstr>
      <vt:lpstr>Equation</vt:lpstr>
      <vt:lpstr>Section 5.8</vt:lpstr>
      <vt:lpstr>Objectives</vt:lpstr>
      <vt:lpstr>Properties of Square Roots</vt:lpstr>
      <vt:lpstr>Properties of Square Roots</vt:lpstr>
      <vt:lpstr>Example 1</vt:lpstr>
      <vt:lpstr>Example 1 (cont.)</vt:lpstr>
      <vt:lpstr>Example 1 (cont.)</vt:lpstr>
      <vt:lpstr>Example 2</vt:lpstr>
      <vt:lpstr>Example 3</vt:lpstr>
      <vt:lpstr>Simplifying Like Radicals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ashish.samudre</cp:lastModifiedBy>
  <cp:revision>44</cp:revision>
  <dcterms:created xsi:type="dcterms:W3CDTF">2013-04-26T14:43:13Z</dcterms:created>
  <dcterms:modified xsi:type="dcterms:W3CDTF">2017-08-02T16:40:50Z</dcterms:modified>
</cp:coreProperties>
</file>