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8" r:id="rId3"/>
    <p:sldId id="262" r:id="rId4"/>
    <p:sldId id="263" r:id="rId5"/>
    <p:sldId id="266" r:id="rId6"/>
    <p:sldId id="303" r:id="rId7"/>
    <p:sldId id="268" r:id="rId8"/>
    <p:sldId id="271" r:id="rId9"/>
    <p:sldId id="304" r:id="rId10"/>
    <p:sldId id="305" r:id="rId11"/>
    <p:sldId id="274" r:id="rId12"/>
    <p:sldId id="275" r:id="rId13"/>
    <p:sldId id="277" r:id="rId14"/>
    <p:sldId id="280" r:id="rId15"/>
    <p:sldId id="281" r:id="rId16"/>
    <p:sldId id="283" r:id="rId17"/>
    <p:sldId id="285" r:id="rId18"/>
    <p:sldId id="306" r:id="rId19"/>
    <p:sldId id="287" r:id="rId20"/>
    <p:sldId id="288" r:id="rId21"/>
    <p:sldId id="289" r:id="rId22"/>
    <p:sldId id="307" r:id="rId23"/>
    <p:sldId id="291" r:id="rId24"/>
    <p:sldId id="292" r:id="rId25"/>
    <p:sldId id="308" r:id="rId26"/>
    <p:sldId id="309" r:id="rId27"/>
    <p:sldId id="296" r:id="rId28"/>
    <p:sldId id="297" r:id="rId29"/>
    <p:sldId id="310" r:id="rId30"/>
    <p:sldId id="311" r:id="rId31"/>
    <p:sldId id="299" r:id="rId32"/>
    <p:sldId id="312" r:id="rId33"/>
    <p:sldId id="314" r:id="rId34"/>
    <p:sldId id="313" r:id="rId35"/>
    <p:sldId id="315" r:id="rId36"/>
    <p:sldId id="302" r:id="rId37"/>
    <p:sldId id="316" r:id="rId3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1"/>
      <p:bold r:id="rId42"/>
      <p:italic r:id="rId43"/>
      <p:bold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8080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image" Target="../media/image79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12" Type="http://schemas.openxmlformats.org/officeDocument/2006/relationships/image" Target="../media/image78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7.wmf"/><Relationship Id="rId5" Type="http://schemas.openxmlformats.org/officeDocument/2006/relationships/image" Target="../media/image72.wmf"/><Relationship Id="rId15" Type="http://schemas.openxmlformats.org/officeDocument/2006/relationships/image" Target="../media/image81.wmf"/><Relationship Id="rId10" Type="http://schemas.openxmlformats.org/officeDocument/2006/relationships/image" Target="../media/image76.wmf"/><Relationship Id="rId4" Type="http://schemas.openxmlformats.org/officeDocument/2006/relationships/image" Target="../media/image71.wmf"/><Relationship Id="rId9" Type="http://schemas.openxmlformats.org/officeDocument/2006/relationships/image" Target="../media/image65.wmf"/><Relationship Id="rId14" Type="http://schemas.openxmlformats.org/officeDocument/2006/relationships/image" Target="../media/image8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4" Type="http://schemas.openxmlformats.org/officeDocument/2006/relationships/image" Target="../media/image9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4" Type="http://schemas.openxmlformats.org/officeDocument/2006/relationships/image" Target="../media/image11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6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image" Target="../media/image130.wmf"/><Relationship Id="rId7" Type="http://schemas.openxmlformats.org/officeDocument/2006/relationships/image" Target="../media/image134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11" Type="http://schemas.openxmlformats.org/officeDocument/2006/relationships/image" Target="../media/image138.wmf"/><Relationship Id="rId5" Type="http://schemas.openxmlformats.org/officeDocument/2006/relationships/image" Target="../media/image132.wmf"/><Relationship Id="rId10" Type="http://schemas.openxmlformats.org/officeDocument/2006/relationships/image" Target="../media/image137.wmf"/><Relationship Id="rId4" Type="http://schemas.openxmlformats.org/officeDocument/2006/relationships/image" Target="../media/image131.wmf"/><Relationship Id="rId9" Type="http://schemas.openxmlformats.org/officeDocument/2006/relationships/image" Target="../media/image13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4" Type="http://schemas.openxmlformats.org/officeDocument/2006/relationships/image" Target="../media/image14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5" Type="http://schemas.openxmlformats.org/officeDocument/2006/relationships/image" Target="../media/image147.wmf"/><Relationship Id="rId4" Type="http://schemas.openxmlformats.org/officeDocument/2006/relationships/image" Target="../media/image14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wmf"/><Relationship Id="rId2" Type="http://schemas.openxmlformats.org/officeDocument/2006/relationships/image" Target="../media/image151.wmf"/><Relationship Id="rId1" Type="http://schemas.openxmlformats.org/officeDocument/2006/relationships/image" Target="../media/image15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3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5.wmf"/><Relationship Id="rId1" Type="http://schemas.openxmlformats.org/officeDocument/2006/relationships/image" Target="../media/image15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wmf"/><Relationship Id="rId2" Type="http://schemas.openxmlformats.org/officeDocument/2006/relationships/image" Target="../media/image157.wmf"/><Relationship Id="rId1" Type="http://schemas.openxmlformats.org/officeDocument/2006/relationships/image" Target="../media/image156.wmf"/><Relationship Id="rId4" Type="http://schemas.openxmlformats.org/officeDocument/2006/relationships/image" Target="../media/image15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08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79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88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59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219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605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232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0135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0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921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516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3464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13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487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2396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589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027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48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94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38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52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39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95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614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891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5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60.bin"/><Relationship Id="rId26" Type="http://schemas.openxmlformats.org/officeDocument/2006/relationships/oleObject" Target="../embeddings/oleObject64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62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0.wmf"/><Relationship Id="rId25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29" Type="http://schemas.openxmlformats.org/officeDocument/2006/relationships/image" Target="../media/image66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7.wmf"/><Relationship Id="rId24" Type="http://schemas.openxmlformats.org/officeDocument/2006/relationships/oleObject" Target="../embeddings/oleObject63.bin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28" Type="http://schemas.openxmlformats.org/officeDocument/2006/relationships/oleObject" Target="../embeddings/oleObject65.bin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61.wmf"/><Relationship Id="rId31" Type="http://schemas.openxmlformats.org/officeDocument/2006/relationships/image" Target="../media/image67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8.bin"/><Relationship Id="rId22" Type="http://schemas.openxmlformats.org/officeDocument/2006/relationships/oleObject" Target="../embeddings/oleObject62.bin"/><Relationship Id="rId27" Type="http://schemas.openxmlformats.org/officeDocument/2006/relationships/image" Target="../media/image65.wmf"/><Relationship Id="rId30" Type="http://schemas.openxmlformats.org/officeDocument/2006/relationships/oleObject" Target="../embeddings/oleObject66.bin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2.wmf"/><Relationship Id="rId18" Type="http://schemas.openxmlformats.org/officeDocument/2006/relationships/oleObject" Target="../embeddings/oleObject74.bin"/><Relationship Id="rId26" Type="http://schemas.openxmlformats.org/officeDocument/2006/relationships/oleObject" Target="../embeddings/oleObject78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4.wmf"/><Relationship Id="rId25" Type="http://schemas.openxmlformats.org/officeDocument/2006/relationships/image" Target="../media/image77.wmf"/><Relationship Id="rId33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3.bin"/><Relationship Id="rId20" Type="http://schemas.openxmlformats.org/officeDocument/2006/relationships/oleObject" Target="../embeddings/oleObject75.bin"/><Relationship Id="rId29" Type="http://schemas.openxmlformats.org/officeDocument/2006/relationships/image" Target="../media/image79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1.wmf"/><Relationship Id="rId24" Type="http://schemas.openxmlformats.org/officeDocument/2006/relationships/oleObject" Target="../embeddings/oleObject77.bin"/><Relationship Id="rId32" Type="http://schemas.openxmlformats.org/officeDocument/2006/relationships/oleObject" Target="../embeddings/oleObject81.bin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23" Type="http://schemas.openxmlformats.org/officeDocument/2006/relationships/image" Target="../media/image76.wmf"/><Relationship Id="rId28" Type="http://schemas.openxmlformats.org/officeDocument/2006/relationships/oleObject" Target="../embeddings/oleObject79.bin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5.wmf"/><Relationship Id="rId31" Type="http://schemas.openxmlformats.org/officeDocument/2006/relationships/image" Target="../media/image80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2.bin"/><Relationship Id="rId22" Type="http://schemas.openxmlformats.org/officeDocument/2006/relationships/oleObject" Target="../embeddings/oleObject76.bin"/><Relationship Id="rId27" Type="http://schemas.openxmlformats.org/officeDocument/2006/relationships/image" Target="../media/image78.wmf"/><Relationship Id="rId30" Type="http://schemas.openxmlformats.org/officeDocument/2006/relationships/oleObject" Target="../embeddings/oleObject80.bin"/><Relationship Id="rId8" Type="http://schemas.openxmlformats.org/officeDocument/2006/relationships/oleObject" Target="../embeddings/oleObject6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3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2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6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9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5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4.bin"/><Relationship Id="rId9" Type="http://schemas.openxmlformats.org/officeDocument/2006/relationships/image" Target="../media/image9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05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106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2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4.bin"/><Relationship Id="rId20" Type="http://schemas.openxmlformats.org/officeDocument/2006/relationships/oleObject" Target="../embeddings/oleObject10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9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08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10" Type="http://schemas.openxmlformats.org/officeDocument/2006/relationships/oleObject" Target="../embeddings/oleObject101.bin"/><Relationship Id="rId19" Type="http://schemas.openxmlformats.org/officeDocument/2006/relationships/image" Target="../media/image105.wmf"/><Relationship Id="rId4" Type="http://schemas.openxmlformats.org/officeDocument/2006/relationships/oleObject" Target="../embeddings/oleObject98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07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10.bin"/><Relationship Id="rId5" Type="http://schemas.openxmlformats.org/officeDocument/2006/relationships/image" Target="../media/image109.wmf"/><Relationship Id="rId4" Type="http://schemas.openxmlformats.org/officeDocument/2006/relationships/oleObject" Target="../embeddings/oleObject10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0" Type="http://schemas.openxmlformats.org/officeDocument/2006/relationships/oleObject" Target="../embeddings/oleObject114.bin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3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119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18.wmf"/><Relationship Id="rId5" Type="http://schemas.openxmlformats.org/officeDocument/2006/relationships/image" Target="../media/image115.wmf"/><Relationship Id="rId10" Type="http://schemas.openxmlformats.org/officeDocument/2006/relationships/oleObject" Target="../embeddings/oleObject118.bin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1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24.wmf"/><Relationship Id="rId18" Type="http://schemas.openxmlformats.org/officeDocument/2006/relationships/oleObject" Target="../embeddings/oleObject127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21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23.wmf"/><Relationship Id="rId5" Type="http://schemas.openxmlformats.org/officeDocument/2006/relationships/image" Target="../media/image120.wmf"/><Relationship Id="rId15" Type="http://schemas.openxmlformats.org/officeDocument/2006/relationships/image" Target="../media/image125.wmf"/><Relationship Id="rId10" Type="http://schemas.openxmlformats.org/officeDocument/2006/relationships/oleObject" Target="../embeddings/oleObject123.bin"/><Relationship Id="rId19" Type="http://schemas.openxmlformats.org/officeDocument/2006/relationships/image" Target="../media/image127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2.wmf"/><Relationship Id="rId14" Type="http://schemas.openxmlformats.org/officeDocument/2006/relationships/oleObject" Target="../embeddings/oleObject125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0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135.bin"/><Relationship Id="rId3" Type="http://schemas.openxmlformats.org/officeDocument/2006/relationships/notesSlide" Target="../notesSlides/notesSlide19.xml"/><Relationship Id="rId21" Type="http://schemas.openxmlformats.org/officeDocument/2006/relationships/image" Target="../media/image136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32.bin"/><Relationship Id="rId17" Type="http://schemas.openxmlformats.org/officeDocument/2006/relationships/image" Target="../media/image134.wmf"/><Relationship Id="rId25" Type="http://schemas.openxmlformats.org/officeDocument/2006/relationships/image" Target="../media/image1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4.bin"/><Relationship Id="rId20" Type="http://schemas.openxmlformats.org/officeDocument/2006/relationships/oleObject" Target="../embeddings/oleObject136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29.bin"/><Relationship Id="rId11" Type="http://schemas.openxmlformats.org/officeDocument/2006/relationships/image" Target="../media/image131.wmf"/><Relationship Id="rId24" Type="http://schemas.openxmlformats.org/officeDocument/2006/relationships/oleObject" Target="../embeddings/oleObject138.bin"/><Relationship Id="rId5" Type="http://schemas.openxmlformats.org/officeDocument/2006/relationships/image" Target="../media/image128.wmf"/><Relationship Id="rId15" Type="http://schemas.openxmlformats.org/officeDocument/2006/relationships/image" Target="../media/image133.wmf"/><Relationship Id="rId23" Type="http://schemas.openxmlformats.org/officeDocument/2006/relationships/image" Target="../media/image137.wmf"/><Relationship Id="rId10" Type="http://schemas.openxmlformats.org/officeDocument/2006/relationships/oleObject" Target="../embeddings/oleObject131.bin"/><Relationship Id="rId19" Type="http://schemas.openxmlformats.org/officeDocument/2006/relationships/image" Target="../media/image135.wmf"/><Relationship Id="rId4" Type="http://schemas.openxmlformats.org/officeDocument/2006/relationships/oleObject" Target="../embeddings/oleObject128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33.bin"/><Relationship Id="rId22" Type="http://schemas.openxmlformats.org/officeDocument/2006/relationships/oleObject" Target="../embeddings/oleObject13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40.bin"/><Relationship Id="rId11" Type="http://schemas.openxmlformats.org/officeDocument/2006/relationships/image" Target="../media/image142.wmf"/><Relationship Id="rId5" Type="http://schemas.openxmlformats.org/officeDocument/2006/relationships/image" Target="../media/image139.wmf"/><Relationship Id="rId10" Type="http://schemas.openxmlformats.org/officeDocument/2006/relationships/oleObject" Target="../embeddings/oleObject142.bin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41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5.bin"/><Relationship Id="rId13" Type="http://schemas.openxmlformats.org/officeDocument/2006/relationships/image" Target="../media/image147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44.wmf"/><Relationship Id="rId12" Type="http://schemas.openxmlformats.org/officeDocument/2006/relationships/oleObject" Target="../embeddings/oleObject147.bin"/><Relationship Id="rId17" Type="http://schemas.openxmlformats.org/officeDocument/2006/relationships/image" Target="../media/image14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9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44.bin"/><Relationship Id="rId11" Type="http://schemas.openxmlformats.org/officeDocument/2006/relationships/image" Target="../media/image146.wmf"/><Relationship Id="rId5" Type="http://schemas.openxmlformats.org/officeDocument/2006/relationships/image" Target="../media/image143.wmf"/><Relationship Id="rId15" Type="http://schemas.openxmlformats.org/officeDocument/2006/relationships/image" Target="../media/image148.wmf"/><Relationship Id="rId10" Type="http://schemas.openxmlformats.org/officeDocument/2006/relationships/oleObject" Target="../embeddings/oleObject146.bin"/><Relationship Id="rId4" Type="http://schemas.openxmlformats.org/officeDocument/2006/relationships/oleObject" Target="../embeddings/oleObject143.bin"/><Relationship Id="rId9" Type="http://schemas.openxmlformats.org/officeDocument/2006/relationships/image" Target="../media/image145.wmf"/><Relationship Id="rId14" Type="http://schemas.openxmlformats.org/officeDocument/2006/relationships/oleObject" Target="../embeddings/oleObject148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51.wmf"/><Relationship Id="rId5" Type="http://schemas.openxmlformats.org/officeDocument/2006/relationships/oleObject" Target="../embeddings/oleObject151.bin"/><Relationship Id="rId4" Type="http://schemas.openxmlformats.org/officeDocument/2006/relationships/image" Target="../media/image15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15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55.wmf"/><Relationship Id="rId5" Type="http://schemas.openxmlformats.org/officeDocument/2006/relationships/oleObject" Target="../embeddings/oleObject155.bin"/><Relationship Id="rId4" Type="http://schemas.openxmlformats.org/officeDocument/2006/relationships/image" Target="../media/image154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3" Type="http://schemas.openxmlformats.org/officeDocument/2006/relationships/oleObject" Target="../embeddings/oleObject156.bin"/><Relationship Id="rId7" Type="http://schemas.openxmlformats.org/officeDocument/2006/relationships/oleObject" Target="../embeddings/oleObject1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57.wmf"/><Relationship Id="rId5" Type="http://schemas.openxmlformats.org/officeDocument/2006/relationships/oleObject" Target="../embeddings/oleObject157.bin"/><Relationship Id="rId10" Type="http://schemas.openxmlformats.org/officeDocument/2006/relationships/image" Target="../media/image159.wmf"/><Relationship Id="rId4" Type="http://schemas.openxmlformats.org/officeDocument/2006/relationships/image" Target="../media/image156.wmf"/><Relationship Id="rId9" Type="http://schemas.openxmlformats.org/officeDocument/2006/relationships/oleObject" Target="../embeddings/oleObject159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160.wmf"/><Relationship Id="rId4" Type="http://schemas.openxmlformats.org/officeDocument/2006/relationships/oleObject" Target="../embeddings/oleObject160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161.wmf"/><Relationship Id="rId4" Type="http://schemas.openxmlformats.org/officeDocument/2006/relationships/oleObject" Target="../embeddings/oleObject16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29" Type="http://schemas.openxmlformats.org/officeDocument/2006/relationships/image" Target="../media/image37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36.bin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Understanding Percent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 (cont.)</a:t>
            </a:r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0352" y="14605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Equation" r:id="rId3" imgW="939600" imgH="291960" progId="Equation.DSMT4">
                  <p:embed/>
                </p:oleObj>
              </mc:Choice>
              <mc:Fallback>
                <p:oleObj name="Equation" r:id="rId3" imgW="93960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60500"/>
                        <a:ext cx="939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572490" y="146050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Equation" r:id="rId5" imgW="1079280" imgH="304560" progId="Equation.DSMT4">
                  <p:embed/>
                </p:oleObj>
              </mc:Choice>
              <mc:Fallback>
                <p:oleObj name="Equation" r:id="rId5" imgW="107928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490" y="1460500"/>
                        <a:ext cx="1079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41248" y="2096869"/>
            <a:ext cx="256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Decimal point moved two places to the right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9648" y="21336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% symbol added on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743201" y="1828801"/>
            <a:ext cx="45720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905000" y="1828801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79648" y="1447800"/>
            <a:ext cx="3683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this is more than 100%.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17525" y="2978150"/>
          <a:ext cx="96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Equation" r:id="rId7" imgW="965160" imgH="304560" progId="Equation.DSMT4">
                  <p:embed/>
                </p:oleObj>
              </mc:Choice>
              <mc:Fallback>
                <p:oleObj name="Equation" r:id="rId7" imgW="9651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978150"/>
                        <a:ext cx="965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524000" y="2984500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Equation" r:id="rId9" imgW="901440" imgH="304560" progId="Equation.DSMT4">
                  <p:embed/>
                </p:oleObj>
              </mc:Choice>
              <mc:Fallback>
                <p:oleObj name="Equation" r:id="rId9" imgW="9014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984500"/>
                        <a:ext cx="901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812291" y="3620869"/>
            <a:ext cx="256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Decimal point moved two places to the right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50691" y="36576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% symbol added on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>
            <a:off x="2438400" y="3276601"/>
            <a:ext cx="733044" cy="38100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676400" y="3352801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Decimals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 Percent to a Decimal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1: </a:t>
            </a:r>
            <a:r>
              <a:rPr lang="en-US" i="0" dirty="0" smtClean="0">
                <a:solidFill>
                  <a:srgbClr val="000000"/>
                </a:solidFill>
              </a:rPr>
              <a:t>Move the decimal point two places to the left.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2: </a:t>
            </a:r>
            <a:r>
              <a:rPr lang="en-US" i="0" dirty="0" smtClean="0">
                <a:solidFill>
                  <a:srgbClr val="000000"/>
                </a:solidFill>
              </a:rPr>
              <a:t>Delete the % symbol.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3657600" y="3748445"/>
            <a:ext cx="2468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Decimal point moved two places left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eaLnBrk="1" hangingPunct="1">
              <a:spcBef>
                <a:spcPts val="576"/>
              </a:spcBef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Change each percent to an equivalent decimal.</a:t>
            </a:r>
          </a:p>
          <a:p>
            <a:pPr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38%</a:t>
            </a:r>
            <a:r>
              <a:rPr lang="en-US" dirty="0" smtClean="0"/>
              <a:t>	</a:t>
            </a:r>
            <a:r>
              <a:rPr lang="en-US" b="1" dirty="0" smtClean="0"/>
              <a:t>b.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16.2%</a:t>
            </a:r>
            <a:r>
              <a:rPr lang="en-US" dirty="0" smtClean="0"/>
              <a:t>	</a:t>
            </a: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100%</a:t>
            </a:r>
            <a:r>
              <a:rPr lang="en-US" dirty="0" smtClean="0"/>
              <a:t>	</a:t>
            </a:r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0.25%</a:t>
            </a:r>
            <a:endParaRPr lang="en-US" i="0" dirty="0" smtClean="0">
              <a:solidFill>
                <a:srgbClr val="0000FF"/>
              </a:solidFill>
            </a:endParaRPr>
          </a:p>
          <a:p>
            <a:pPr eaLnBrk="1" hangingPunct="1"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Solutions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30352" y="2914959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4" imgW="1117440" imgH="304560" progId="Equation.DSMT4">
                  <p:embed/>
                </p:oleObj>
              </mc:Choice>
              <mc:Fallback>
                <p:oleObj name="Equation" r:id="rId4" imgW="111744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14959"/>
                        <a:ext cx="1117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530352" y="4510445"/>
          <a:ext cx="1371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6" imgW="1371600" imgH="304560" progId="Equation.DSMT4">
                  <p:embed/>
                </p:oleObj>
              </mc:Choice>
              <mc:Fallback>
                <p:oleObj name="Equation" r:id="rId6" imgW="1371600" imgH="304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10445"/>
                        <a:ext cx="1371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530352" y="4969184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8" imgW="1282680" imgH="304560" progId="Equation.DSMT4">
                  <p:embed/>
                </p:oleObj>
              </mc:Choice>
              <mc:Fallback>
                <p:oleObj name="Equation" r:id="rId8" imgW="1282680" imgH="3045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69184"/>
                        <a:ext cx="1282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530352" y="5426384"/>
          <a:ext cx="1397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0" imgW="1396800" imgH="304560" progId="Equation.DSMT4">
                  <p:embed/>
                </p:oleObj>
              </mc:Choice>
              <mc:Fallback>
                <p:oleObj name="Equation" r:id="rId10" imgW="1396800" imgH="304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26384"/>
                        <a:ext cx="1397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2628900" y="2851508"/>
          <a:ext cx="179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2" imgW="1790640" imgH="380880" progId="Equation.DSMT4">
                  <p:embed/>
                </p:oleObj>
              </mc:Choice>
              <mc:Fallback>
                <p:oleObj name="Equation" r:id="rId12" imgW="179064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851508"/>
                        <a:ext cx="1790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105400" y="2813265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% symbol deleted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1981200" y="4516795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4" imgW="1104840" imgH="291960" progId="Equation.DSMT4">
                  <p:embed/>
                </p:oleObj>
              </mc:Choice>
              <mc:Fallback>
                <p:oleObj name="Equation" r:id="rId14" imgW="110484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516795"/>
                        <a:ext cx="110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1981200" y="4975534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6" imgW="1396800" imgH="291960" progId="Equation.DSMT4">
                  <p:embed/>
                </p:oleObj>
              </mc:Choice>
              <mc:Fallback>
                <p:oleObj name="Equation" r:id="rId16" imgW="139680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975534"/>
                        <a:ext cx="139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1981200" y="5432734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8" imgW="1269720" imgH="291960" progId="Equation.DSMT4">
                  <p:embed/>
                </p:oleObj>
              </mc:Choice>
              <mc:Fallback>
                <p:oleObj name="Equation" r:id="rId18" imgW="126972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432734"/>
                        <a:ext cx="1270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17170" y="3781068"/>
            <a:ext cx="1645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Understood decimal point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73244" y="5388114"/>
            <a:ext cx="4222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percent is less than 1%, and the decimal is less than 0.01.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1067594" y="351905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3767640" y="351905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4550426" y="299950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17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Decimals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A Decimal Number that is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 	</a:t>
            </a:r>
            <a:r>
              <a:rPr lang="en-US" i="0" dirty="0" smtClean="0">
                <a:solidFill>
                  <a:srgbClr val="000000"/>
                </a:solidFill>
              </a:rPr>
              <a:t>less than 0.01 is less than 1%.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 	</a:t>
            </a:r>
            <a:r>
              <a:rPr lang="en-US" i="0" dirty="0" smtClean="0">
                <a:solidFill>
                  <a:srgbClr val="000000"/>
                </a:solidFill>
              </a:rPr>
              <a:t>between 0.01 and 0.10 is between 1% and 10%.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between 0.10 and 1.00 is between 10% and 100%.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 	</a:t>
            </a:r>
            <a:r>
              <a:rPr lang="en-US" i="0" dirty="0" smtClean="0">
                <a:solidFill>
                  <a:srgbClr val="000000"/>
                </a:solidFill>
              </a:rPr>
              <a:t>more than 1.00 is more than 100%.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149350" indent="-114935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 Fraction to a Percent</a:t>
            </a:r>
          </a:p>
          <a:p>
            <a:pPr marL="1149350" indent="-114935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1:	</a:t>
            </a:r>
            <a:r>
              <a:rPr lang="en-US" i="0" dirty="0" smtClean="0">
                <a:solidFill>
                  <a:srgbClr val="000000"/>
                </a:solidFill>
              </a:rPr>
              <a:t>Change the fraction to a decimal.</a:t>
            </a:r>
          </a:p>
          <a:p>
            <a:pPr marL="1149350" indent="-114935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	(Divide the numerator by the denominator.)</a:t>
            </a:r>
          </a:p>
          <a:p>
            <a:pPr marL="1149350" indent="-114935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2:	</a:t>
            </a:r>
            <a:r>
              <a:rPr lang="en-US" i="0" dirty="0" smtClean="0">
                <a:solidFill>
                  <a:srgbClr val="000000"/>
                </a:solidFill>
              </a:rPr>
              <a:t>Change the decimal to a percent.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572000" cy="4616648"/>
          </a:xfrm>
        </p:spPr>
        <p:txBody>
          <a:bodyPr>
            <a:spAutoFit/>
          </a:bodyPr>
          <a:lstStyle/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Change     to a percent.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 smtClean="0"/>
              <a:t>Solution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dirty="0" smtClean="0"/>
              <a:t>First divide 5 by 8 to get the decimal form. (This can be done with a calculator.)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indent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indent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marL="0" indent="0"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Change </a:t>
            </a:r>
            <a:r>
              <a:rPr lang="en-US" dirty="0" smtClean="0">
                <a:solidFill>
                  <a:srgbClr val="000099"/>
                </a:solidFill>
              </a:rPr>
              <a:t>0.625</a:t>
            </a:r>
            <a:r>
              <a:rPr lang="en-US" dirty="0" smtClean="0"/>
              <a:t> to a percent: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9545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4" imgW="266400" imgH="838080" progId="Equation.DSMT4">
                  <p:embed/>
                </p:oleObj>
              </mc:Choice>
              <mc:Fallback>
                <p:oleObj name="Equation" r:id="rId4" imgW="26640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572000" y="5181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1816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91200" y="2362200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8" imgW="1180800" imgH="571320" progId="Equation.DSMT4">
                  <p:embed/>
                </p:oleObj>
              </mc:Choice>
              <mc:Fallback>
                <p:oleObj name="Equation" r:id="rId8" imgW="1180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362200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119813" y="2868613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6" name="Equation" r:id="rId10" imgW="482400" imgH="406080" progId="Equation.DSMT4">
                  <p:embed/>
                </p:oleObj>
              </mc:Choice>
              <mc:Fallback>
                <p:oleObj name="Equation" r:id="rId10" imgW="4824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813" y="2868613"/>
                        <a:ext cx="4826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6388100" y="333121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7" name="Equation" r:id="rId12" imgW="380880" imgH="291960" progId="Equation.DSMT4">
                  <p:embed/>
                </p:oleObj>
              </mc:Choice>
              <mc:Fallback>
                <p:oleObj name="Equation" r:id="rId12" imgW="380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33121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6388100" y="3679507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8" name="Equation" r:id="rId14" imgW="368280" imgH="406080" progId="Equation.DSMT4">
                  <p:embed/>
                </p:oleObj>
              </mc:Choice>
              <mc:Fallback>
                <p:oleObj name="Equation" r:id="rId14" imgW="3682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679507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6553200" y="4142104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Equation" r:id="rId16" imgW="393480" imgH="291960" progId="Equation.DSMT4">
                  <p:embed/>
                </p:oleObj>
              </mc:Choice>
              <mc:Fallback>
                <p:oleObj name="Equation" r:id="rId16" imgW="393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142104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6553200" y="4490401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Equation" r:id="rId18" imgW="393480" imgH="406080" progId="Equation.DSMT4">
                  <p:embed/>
                </p:oleObj>
              </mc:Choice>
              <mc:Fallback>
                <p:oleObj name="Equation" r:id="rId18" imgW="3934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490401"/>
                        <a:ext cx="393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6731000" y="4953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Equation" r:id="rId20" imgW="215640" imgH="291960" progId="Equation.DSMT4">
                  <p:embed/>
                </p:oleObj>
              </mc:Choice>
              <mc:Fallback>
                <p:oleObj name="Equation" r:id="rId20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495300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6075220" y="20574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2" name="Equation" r:id="rId22" imgW="482400" imgH="291960" progId="Equation.DSMT4">
                  <p:embed/>
                </p:oleObj>
              </mc:Choice>
              <mc:Fallback>
                <p:oleObj name="Equation" r:id="rId22" imgW="4824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220" y="2057400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6541080" y="2057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3" name="Equation" r:id="rId24" imgW="190440" imgH="279360" progId="Equation.DSMT4">
                  <p:embed/>
                </p:oleObj>
              </mc:Choice>
              <mc:Fallback>
                <p:oleObj name="Equation" r:id="rId24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080" y="2057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6700405" y="2057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4" name="Equation" r:id="rId26" imgW="203040" imgH="291960" progId="Equation.DSMT4">
                  <p:embed/>
                </p:oleObj>
              </mc:Choice>
              <mc:Fallback>
                <p:oleObj name="Equation" r:id="rId26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405" y="20574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4953000" y="5446713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5" name="Equation" r:id="rId28" imgW="1091880" imgH="291960" progId="Equation.DSMT4">
                  <p:embed/>
                </p:oleObj>
              </mc:Choice>
              <mc:Fallback>
                <p:oleObj name="Equation" r:id="rId28" imgW="10918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446713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6172200" y="5425440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6" name="Equation" r:id="rId30" imgW="1180800" imgH="304560" progId="Equation.DSMT4">
                  <p:embed/>
                </p:oleObj>
              </mc:Choice>
              <mc:Fallback>
                <p:oleObj name="Equation" r:id="rId30" imgW="118080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425440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54326"/>
          </a:xfrm>
        </p:spPr>
        <p:txBody>
          <a:bodyPr>
            <a:spAutoFit/>
          </a:bodyPr>
          <a:lstStyle/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Change       to a percent.</a:t>
            </a:r>
          </a:p>
          <a:p>
            <a:pPr eaLnBrk="1" hangingPunct="1">
              <a:lnSpc>
                <a:spcPct val="150000"/>
              </a:lnSpc>
              <a:spcBef>
                <a:spcPts val="576"/>
              </a:spcBef>
              <a:buNone/>
            </a:pPr>
            <a:r>
              <a:rPr lang="en-US" b="1" dirty="0" smtClean="0"/>
              <a:t>Solution</a:t>
            </a:r>
          </a:p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Divide: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1375" y="2438400"/>
            <a:ext cx="521208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Thus,</a:t>
            </a:r>
          </a:p>
          <a:p>
            <a:endParaRPr lang="en-US" sz="2800" dirty="0" smtClean="0"/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r>
              <a:rPr lang="en-US" sz="2800" dirty="0" smtClean="0"/>
              <a:t>Or, we can note that 20 is a factor of 100 and write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704110" y="1108365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Equation" r:id="rId4" imgW="431640" imgH="838080" progId="Equation.DSMT4">
                  <p:embed/>
                </p:oleObj>
              </mc:Choice>
              <mc:Fallback>
                <p:oleObj name="Equation" r:id="rId4" imgW="4316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110" y="1108365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467100" y="3101975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Equation" r:id="rId6" imgW="431640" imgH="838080" progId="Equation.DSMT4">
                  <p:embed/>
                </p:oleObj>
              </mc:Choice>
              <mc:Fallback>
                <p:oleObj name="Equation" r:id="rId6" imgW="4316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3101975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889000" y="3581400"/>
          <a:ext cx="134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0" name="Equation" r:id="rId8" imgW="1346040" imgH="571320" progId="Equation.DSMT4">
                  <p:embed/>
                </p:oleObj>
              </mc:Choice>
              <mc:Fallback>
                <p:oleObj name="Equation" r:id="rId8" imgW="13460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581400"/>
                        <a:ext cx="1346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387765" y="4114800"/>
          <a:ext cx="64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1" name="Equation" r:id="rId10" imgW="647640" imgH="406080" progId="Equation.DSMT4">
                  <p:embed/>
                </p:oleObj>
              </mc:Choice>
              <mc:Fallback>
                <p:oleObj name="Equation" r:id="rId10" imgW="6476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765" y="4114800"/>
                        <a:ext cx="647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549400" y="46609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2" name="Equation" r:id="rId12" imgW="634680" imgH="291960" progId="Equation.DSMT4">
                  <p:embed/>
                </p:oleObj>
              </mc:Choice>
              <mc:Fallback>
                <p:oleObj name="Equation" r:id="rId12" imgW="634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6090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549400" y="5056910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3" name="Equation" r:id="rId14" imgW="634680" imgH="406080" progId="Equation.DSMT4">
                  <p:embed/>
                </p:oleObj>
              </mc:Choice>
              <mc:Fallback>
                <p:oleObj name="Equation" r:id="rId14" imgW="6346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5056910"/>
                        <a:ext cx="635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1968500" y="5575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4"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5575300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1543050" y="32131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5" name="Equation" r:id="rId18" imgW="469800" imgH="291960" progId="Equation.DSMT4">
                  <p:embed/>
                </p:oleObj>
              </mc:Choice>
              <mc:Fallback>
                <p:oleObj name="Equation" r:id="rId18" imgW="4698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2131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1993900" y="3213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6"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2131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7"/>
          <p:cNvGraphicFramePr>
            <a:graphicFrameLocks noChangeAspect="1"/>
          </p:cNvGraphicFramePr>
          <p:nvPr/>
        </p:nvGraphicFramePr>
        <p:xfrm>
          <a:off x="3467100" y="5029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7"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0292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3962400" y="338931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8" name="Equation" r:id="rId24" imgW="914400" imgH="291960" progId="Equation.DSMT4">
                  <p:embed/>
                </p:oleObj>
              </mc:Choice>
              <mc:Fallback>
                <p:oleObj name="Equation" r:id="rId24" imgW="9144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38931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4953000" y="33528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9" name="Equation" r:id="rId26" imgW="1002960" imgH="304560" progId="Equation.DSMT4">
                  <p:embed/>
                </p:oleObj>
              </mc:Choice>
              <mc:Fallback>
                <p:oleObj name="Equation" r:id="rId26" imgW="1002960" imgH="3045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3528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0" name="Object 18"/>
          <p:cNvGraphicFramePr>
            <a:graphicFrameLocks noChangeAspect="1"/>
          </p:cNvGraphicFramePr>
          <p:nvPr/>
        </p:nvGraphicFramePr>
        <p:xfrm>
          <a:off x="3962400" y="5029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0" name="Equation" r:id="rId28" imgW="1091880" imgH="838080" progId="Equation.DSMT4">
                  <p:embed/>
                </p:oleObj>
              </mc:Choice>
              <mc:Fallback>
                <p:oleObj name="Equation" r:id="rId28" imgW="1091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029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1" name="Object 19"/>
          <p:cNvGraphicFramePr>
            <a:graphicFrameLocks noChangeAspect="1"/>
          </p:cNvGraphicFramePr>
          <p:nvPr/>
        </p:nvGraphicFramePr>
        <p:xfrm>
          <a:off x="5105400" y="5029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1" name="Equation" r:id="rId30" imgW="876240" imgH="838080" progId="Equation.DSMT4">
                  <p:embed/>
                </p:oleObj>
              </mc:Choice>
              <mc:Fallback>
                <p:oleObj name="Equation" r:id="rId30" imgW="87624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029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2" name="Object 20"/>
          <p:cNvGraphicFramePr>
            <a:graphicFrameLocks noChangeAspect="1"/>
          </p:cNvGraphicFramePr>
          <p:nvPr/>
        </p:nvGraphicFramePr>
        <p:xfrm>
          <a:off x="6096000" y="528828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2" name="Equation" r:id="rId32" imgW="1002960" imgH="304560" progId="Equation.DSMT4">
                  <p:embed/>
                </p:oleObj>
              </mc:Choice>
              <mc:Fallback>
                <p:oleObj name="Equation" r:id="rId32" imgW="100296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28828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8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5597"/>
          </a:xfrm>
        </p:spPr>
        <p:txBody>
          <a:bodyPr>
            <a:spAutoFit/>
          </a:bodyPr>
          <a:lstStyle/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Change        to a percent.</a:t>
            </a:r>
          </a:p>
          <a:p>
            <a:pPr eaLnBrk="1" hangingPunct="1">
              <a:lnSpc>
                <a:spcPct val="150000"/>
              </a:lnSpc>
              <a:spcBef>
                <a:spcPts val="576"/>
              </a:spcBef>
              <a:buNone/>
            </a:pPr>
            <a:r>
              <a:rPr lang="en-US" b="1" dirty="0" smtClean="0"/>
              <a:t>Solution</a:t>
            </a:r>
          </a:p>
          <a:p>
            <a:pPr marL="0" indent="0" eaLnBrk="1" hangingPunct="1">
              <a:spcBef>
                <a:spcPts val="1800"/>
              </a:spcBef>
              <a:buNone/>
            </a:pPr>
            <a:r>
              <a:rPr lang="en-US" dirty="0" smtClean="0"/>
              <a:t>Since         is larger than 1, the percent will be more </a:t>
            </a:r>
          </a:p>
          <a:p>
            <a:pPr marL="0" indent="0" eaLnBrk="1" hangingPunct="1">
              <a:spcBef>
                <a:spcPts val="1800"/>
              </a:spcBef>
              <a:buNone/>
            </a:pPr>
            <a:r>
              <a:rPr lang="en-US" dirty="0" smtClean="0"/>
              <a:t>than ____%.</a:t>
            </a:r>
          </a:p>
          <a:p>
            <a:pPr marL="0" indent="0" eaLnBrk="1" hangingPunct="1">
              <a:spcBef>
                <a:spcPts val="576"/>
              </a:spcBef>
              <a:buNone/>
            </a:pPr>
            <a:endParaRPr lang="en-US" dirty="0" smtClean="0"/>
          </a:p>
          <a:p>
            <a:pPr marL="0" indent="0" eaLnBrk="1" hangingPunct="1">
              <a:spcBef>
                <a:spcPts val="576"/>
              </a:spcBef>
              <a:buNone/>
            </a:pPr>
            <a:endParaRPr lang="en-US" dirty="0" smtClean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70050" y="113607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113607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441450" y="249382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6" imgW="457200" imgH="838080" progId="Equation.DSMT4">
                  <p:embed/>
                </p:oleObj>
              </mc:Choice>
              <mc:Fallback>
                <p:oleObj name="Equation" r:id="rId6" imgW="45720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49382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3981450" y="41148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8" imgW="1180800" imgH="838080" progId="Equation.DSMT4">
                  <p:embed/>
                </p:oleObj>
              </mc:Choice>
              <mc:Fallback>
                <p:oleObj name="Equation" r:id="rId8" imgW="118080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41148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1371600" y="338744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0" imgW="545760" imgH="291960" progId="Equation.DSMT4">
                  <p:embed/>
                </p:oleObj>
              </mc:Choice>
              <mc:Fallback>
                <p:oleObj name="Equation" r:id="rId10" imgW="54576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87440"/>
                        <a:ext cx="54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8 (cont.)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08927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r>
              <a:rPr lang="en-US" dirty="0" smtClean="0"/>
              <a:t>Divide:</a:t>
            </a:r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r>
              <a:rPr lang="en-US" dirty="0" smtClean="0"/>
              <a:t>	</a:t>
            </a:r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endParaRPr lang="en-US" dirty="0" smtClean="0"/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endParaRPr lang="en-US" dirty="0" smtClean="0"/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endParaRPr lang="en-US" dirty="0" smtClean="0"/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endParaRPr lang="en-US" dirty="0" smtClean="0"/>
          </a:p>
          <a:p>
            <a:pPr marL="0" indent="0" eaLnBrk="1" hangingPunct="1">
              <a:spcBef>
                <a:spcPts val="576"/>
              </a:spcBef>
              <a:buNone/>
              <a:tabLst>
                <a:tab pos="3997325" algn="l"/>
              </a:tabLst>
            </a:pPr>
            <a:endParaRPr lang="en-US" dirty="0" smtClean="0"/>
          </a:p>
          <a:p>
            <a:pPr marL="0" indent="0" eaLnBrk="1" hangingPunct="1">
              <a:lnSpc>
                <a:spcPct val="200000"/>
              </a:lnSpc>
              <a:spcBef>
                <a:spcPts val="576"/>
              </a:spcBef>
              <a:buNone/>
              <a:tabLst>
                <a:tab pos="3997325" algn="l"/>
              </a:tabLst>
            </a:pPr>
            <a:r>
              <a:rPr lang="en-US" dirty="0" smtClean="0"/>
              <a:t>Now,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422400" y="4973200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0" name="Equation" r:id="rId4" imgW="3606480" imgH="838080" progId="Equation.DSMT4">
                  <p:embed/>
                </p:oleObj>
              </mc:Choice>
              <mc:Fallback>
                <p:oleObj name="Equation" r:id="rId4" imgW="360648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4973200"/>
                        <a:ext cx="360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048000" y="51816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1"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816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4038600" y="51816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2" name="Equation" r:id="rId8" imgW="558720" imgH="291960" progId="Equation.DSMT4">
                  <p:embed/>
                </p:oleObj>
              </mc:Choice>
              <mc:Fallback>
                <p:oleObj name="Equation" r:id="rId8" imgW="55872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1816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0352" y="1905000"/>
          <a:ext cx="10287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3" name="Equation" r:id="rId10" imgW="1028520" imgH="2971800" progId="Equation.DSMT4">
                  <p:embed/>
                </p:oleObj>
              </mc:Choice>
              <mc:Fallback>
                <p:oleObj name="Equation" r:id="rId10" imgW="1028520" imgH="2971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1028700" cy="297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7"/>
          <p:cNvGraphicFramePr>
            <a:graphicFrameLocks noChangeAspect="1"/>
          </p:cNvGraphicFramePr>
          <p:nvPr/>
        </p:nvGraphicFramePr>
        <p:xfrm>
          <a:off x="1066800" y="19812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4" name="Equation" r:id="rId12" imgW="190440" imgH="291960" progId="Equation.DSMT4">
                  <p:embed/>
                </p:oleObj>
              </mc:Choice>
              <mc:Fallback>
                <p:oleObj name="Equation" r:id="rId12" imgW="190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1309255" y="19798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5"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255" y="197981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/>
        </p:nvGraphicFramePr>
        <p:xfrm>
          <a:off x="886690" y="28956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6" name="Equation" r:id="rId16" imgW="368280" imgH="291960" progId="Equation.DSMT4">
                  <p:embed/>
                </p:oleObj>
              </mc:Choice>
              <mc:Fallback>
                <p:oleObj name="Equation" r:id="rId16" imgW="3682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690" y="28956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/>
        </p:nvGraphicFramePr>
        <p:xfrm>
          <a:off x="1136075" y="38862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47" name="Equation" r:id="rId18" imgW="380880" imgH="291960" progId="Equation.DSMT4">
                  <p:embed/>
                </p:oleObj>
              </mc:Choice>
              <mc:Fallback>
                <p:oleObj name="Equation" r:id="rId18" imgW="3808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075" y="38862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858838" indent="-858838" algn="ctr"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Agreement for Rounding Decimal Quotients</a:t>
            </a:r>
          </a:p>
          <a:p>
            <a:pPr marL="858838" indent="-858838"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In this text,</a:t>
            </a:r>
          </a:p>
          <a:p>
            <a:pPr marL="858838" indent="-858838"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	1.	</a:t>
            </a:r>
            <a:r>
              <a:rPr lang="en-US" i="0" dirty="0" smtClean="0">
                <a:solidFill>
                  <a:srgbClr val="000000"/>
                </a:solidFill>
              </a:rPr>
              <a:t>Decimal quotients that are exact with four decimal places (or less) will be written with four decimal places (or less).</a:t>
            </a:r>
          </a:p>
          <a:p>
            <a:pPr marL="858838" indent="-858838"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	2.	</a:t>
            </a:r>
            <a:r>
              <a:rPr lang="en-US" i="0" dirty="0" smtClean="0">
                <a:solidFill>
                  <a:srgbClr val="000000"/>
                </a:solidFill>
              </a:rPr>
              <a:t>Decimal quotients that are not exact will be divided to the fourth place, and the quotient will be rounded to the third place (thousandths).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that percent means hundredths.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Relate percent to fractions with denominator 100.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how to compare profit with investment as a percent.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change percents to decimals and decimals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change fractions to percents and percents to fractions.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Using a Calculator</a:t>
            </a:r>
            <a:endParaRPr lang="en-US" sz="1200" b="1" i="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Most calculators will give answers accurate to 8 or more decimal places, so if you use a calculator to perform the long division when changing a fraction to a decimal, be sure to follow the agreement in statement 2 above.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54326"/>
          </a:xfrm>
        </p:spPr>
        <p:txBody>
          <a:bodyPr>
            <a:spAutoFit/>
          </a:bodyPr>
          <a:lstStyle/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Change     to a percent.</a:t>
            </a:r>
          </a:p>
          <a:p>
            <a:pPr eaLnBrk="1" hangingPunct="1">
              <a:lnSpc>
                <a:spcPct val="150000"/>
              </a:lnSpc>
              <a:spcBef>
                <a:spcPts val="576"/>
              </a:spcBef>
              <a:buNone/>
            </a:pPr>
            <a:r>
              <a:rPr lang="en-US" b="1" dirty="0" smtClean="0"/>
              <a:t>Solution</a:t>
            </a:r>
          </a:p>
          <a:p>
            <a:pPr eaLnBrk="1" hangingPunct="1">
              <a:spcBef>
                <a:spcPts val="576"/>
              </a:spcBef>
              <a:buNone/>
            </a:pPr>
            <a:r>
              <a:rPr lang="en-US" dirty="0" smtClean="0"/>
              <a:t>With a calculator,                                     Rounding gives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98915" y="115685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4" imgW="253800" imgH="838080" progId="Equation.DSMT4">
                  <p:embed/>
                </p:oleObj>
              </mc:Choice>
              <mc:Fallback>
                <p:oleObj name="Equation" r:id="rId4" imgW="2538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915" y="1156855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3152500" y="2362200"/>
          <a:ext cx="271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6" imgW="2717640" imgH="838080" progId="Equation.DSMT4">
                  <p:embed/>
                </p:oleObj>
              </mc:Choice>
              <mc:Fallback>
                <p:oleObj name="Equation" r:id="rId6" imgW="271764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500" y="2362200"/>
                        <a:ext cx="271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609600" y="328295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8" imgW="1384200" imgH="838080" progId="Equation.DSMT4">
                  <p:embed/>
                </p:oleObj>
              </mc:Choice>
              <mc:Fallback>
                <p:oleObj name="Equation" r:id="rId8" imgW="138420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8295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81400" y="3505200"/>
            <a:ext cx="27790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This answer is not exact.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087880" y="353568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10" imgW="1257120" imgH="304560" progId="Equation.DSMT4">
                  <p:embed/>
                </p:oleObj>
              </mc:Choice>
              <mc:Fallback>
                <p:oleObj name="Equation" r:id="rId10" imgW="125712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880" y="353568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81336"/>
          </a:xfrm>
        </p:spPr>
        <p:txBody>
          <a:bodyPr>
            <a:spAutoFit/>
          </a:bodyPr>
          <a:lstStyle/>
          <a:p>
            <a:pPr>
              <a:spcBef>
                <a:spcPts val="576"/>
              </a:spcBef>
            </a:pPr>
            <a:r>
              <a:rPr lang="en-US" dirty="0" smtClean="0"/>
              <a:t>To be exact, we can divide and leave the answer with a fraction.</a:t>
            </a:r>
          </a:p>
          <a:p>
            <a:pPr>
              <a:spcBef>
                <a:spcPts val="576"/>
              </a:spcBef>
            </a:pPr>
            <a:endParaRPr lang="en-US" dirty="0" smtClean="0"/>
          </a:p>
          <a:p>
            <a:pPr>
              <a:spcBef>
                <a:spcPts val="576"/>
              </a:spcBef>
            </a:pPr>
            <a:endParaRPr lang="en-US" dirty="0" smtClean="0"/>
          </a:p>
          <a:p>
            <a:pPr>
              <a:spcBef>
                <a:spcPts val="576"/>
              </a:spcBef>
            </a:pPr>
            <a:endParaRPr lang="en-US" dirty="0" smtClean="0"/>
          </a:p>
          <a:p>
            <a:pPr>
              <a:lnSpc>
                <a:spcPct val="200000"/>
              </a:lnSpc>
              <a:spcBef>
                <a:spcPts val="576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            is exact and </a:t>
            </a:r>
            <a:r>
              <a:rPr lang="en-US" dirty="0" smtClean="0">
                <a:solidFill>
                  <a:srgbClr val="FF0000"/>
                </a:solidFill>
              </a:rPr>
              <a:t>33.3%</a:t>
            </a:r>
            <a:r>
              <a:rPr lang="en-US" dirty="0" smtClean="0"/>
              <a:t> is rounded.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Both answers are acceptable. However, you should remember that 33.3% is a rounded answer.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14800" y="235585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6" name="Equation" r:id="rId4" imgW="1447560" imgH="838080" progId="Equation.DSMT4">
                  <p:embed/>
                </p:oleObj>
              </mc:Choice>
              <mc:Fallback>
                <p:oleObj name="Equation" r:id="rId4" imgW="144756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355850"/>
                        <a:ext cx="144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530352" y="4419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7" name="Equation" r:id="rId6" imgW="901440" imgH="838080" progId="Equation.DSMT4">
                  <p:embed/>
                </p:oleObj>
              </mc:Choice>
              <mc:Fallback>
                <p:oleObj name="Equation" r:id="rId6" imgW="90144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19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692400" y="2574635"/>
          <a:ext cx="97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8" name="Equation" r:id="rId8" imgW="977760" imgH="571320" progId="Equation.DSMT4">
                  <p:embed/>
                </p:oleObj>
              </mc:Choice>
              <mc:Fallback>
                <p:oleObj name="Equation" r:id="rId8" imgW="9777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574635"/>
                        <a:ext cx="977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997200" y="2971800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9" name="Equation" r:id="rId10" imgW="469800" imgH="406080" progId="Equation.DSMT4">
                  <p:embed/>
                </p:oleObj>
              </mc:Choice>
              <mc:Fallback>
                <p:oleObj name="Equation" r:id="rId10" imgW="46980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2971800"/>
                        <a:ext cx="4699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3254085" y="35052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0" name="Equation" r:id="rId12" imgW="368280" imgH="291960" progId="Equation.DSMT4">
                  <p:embed/>
                </p:oleObj>
              </mc:Choice>
              <mc:Fallback>
                <p:oleObj name="Equation" r:id="rId12" imgW="3682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85" y="35052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3235325" y="38100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1" name="Equation" r:id="rId14" imgW="393480" imgH="406080" progId="Equation.DSMT4">
                  <p:embed/>
                </p:oleObj>
              </mc:Choice>
              <mc:Fallback>
                <p:oleObj name="Equation" r:id="rId14" imgW="393480" imgH="406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325" y="3810000"/>
                        <a:ext cx="393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3426690" y="4267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2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690" y="42672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9" name="Object 20"/>
          <p:cNvGraphicFramePr>
            <a:graphicFrameLocks noChangeAspect="1"/>
          </p:cNvGraphicFramePr>
          <p:nvPr/>
        </p:nvGraphicFramePr>
        <p:xfrm>
          <a:off x="2819400" y="2009775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3" name="Equation" r:id="rId18" imgW="469800" imgH="291960" progId="Equation.DSMT4">
                  <p:embed/>
                </p:oleObj>
              </mc:Choice>
              <mc:Fallback>
                <p:oleObj name="Equation" r:id="rId18" imgW="4698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09775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3276600" y="201168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4" name="Equation" r:id="rId20" imgW="190440" imgH="291960" progId="Equation.DSMT4">
                  <p:embed/>
                </p:oleObj>
              </mc:Choice>
              <mc:Fallback>
                <p:oleObj name="Equation" r:id="rId20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1168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3474720" y="172212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5" name="Equation" r:id="rId22" imgW="253800" imgH="838080" progId="Equation.DSMT4">
                  <p:embed/>
                </p:oleObj>
              </mc:Choice>
              <mc:Fallback>
                <p:oleObj name="Equation" r:id="rId22" imgW="2538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4720" y="172212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5702300" y="23622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86" name="Equation" r:id="rId24" imgW="2527200" imgH="838080" progId="Equation.DSMT4">
                  <p:embed/>
                </p:oleObj>
              </mc:Choice>
              <mc:Fallback>
                <p:oleObj name="Equation" r:id="rId24" imgW="252720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2362200"/>
                        <a:ext cx="252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7680"/>
          </a:xfrm>
        </p:spPr>
        <p:txBody>
          <a:bodyPr>
            <a:spAutoFit/>
          </a:bodyPr>
          <a:lstStyle/>
          <a:p>
            <a:pPr>
              <a:lnSpc>
                <a:spcPts val="3100"/>
              </a:lnSpc>
              <a:tabLst>
                <a:tab pos="457200" algn="l"/>
              </a:tabLst>
            </a:pPr>
            <a:r>
              <a:rPr lang="en-US" dirty="0" smtClean="0"/>
              <a:t>In the U.S. in 1900, there were about </a:t>
            </a:r>
            <a:r>
              <a:rPr lang="en-US" dirty="0" smtClean="0">
                <a:solidFill>
                  <a:srgbClr val="0000FF"/>
                </a:solidFill>
              </a:rPr>
              <a:t>27,000</a:t>
            </a:r>
            <a:r>
              <a:rPr lang="en-US" dirty="0" smtClean="0"/>
              <a:t> college graduates (received bachelor’s degrees), of which about </a:t>
            </a:r>
            <a:r>
              <a:rPr lang="en-US" dirty="0" smtClean="0">
                <a:solidFill>
                  <a:srgbClr val="0000FF"/>
                </a:solidFill>
              </a:rPr>
              <a:t>22,000</a:t>
            </a:r>
            <a:r>
              <a:rPr lang="en-US" dirty="0" smtClean="0"/>
              <a:t> were men. In 2003, there were about </a:t>
            </a:r>
            <a:r>
              <a:rPr lang="en-US" dirty="0" smtClean="0">
                <a:solidFill>
                  <a:srgbClr val="0000FF"/>
                </a:solidFill>
              </a:rPr>
              <a:t>1,300,000</a:t>
            </a:r>
            <a:r>
              <a:rPr lang="en-US" dirty="0" smtClean="0"/>
              <a:t> college graduates, of which about </a:t>
            </a:r>
            <a:r>
              <a:rPr lang="en-US" dirty="0" smtClean="0">
                <a:solidFill>
                  <a:srgbClr val="0000FF"/>
                </a:solidFill>
              </a:rPr>
              <a:t>550,000</a:t>
            </a:r>
            <a:r>
              <a:rPr lang="en-US" dirty="0" smtClean="0"/>
              <a:t> were men.</a:t>
            </a:r>
          </a:p>
          <a:p>
            <a:pPr>
              <a:lnSpc>
                <a:spcPts val="3100"/>
              </a:lnSpc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percentage of college graduates that were 	men in each of those years, which is the number of 	men graduates divided by total number of graduates 	in each year.</a:t>
            </a:r>
          </a:p>
          <a:p>
            <a:pPr>
              <a:lnSpc>
                <a:spcPts val="3100"/>
              </a:lnSpc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What was the percentage growth of women college 	graduates from 1900 to 2003?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8762"/>
          </a:xfr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576"/>
              </a:spcBef>
              <a:buNone/>
            </a:pPr>
            <a:r>
              <a:rPr lang="en-US" b="1" dirty="0" smtClean="0"/>
              <a:t>Solutions</a:t>
            </a:r>
          </a:p>
          <a:p>
            <a:pPr marL="457200" indent="-457200" eaLnBrk="1" hangingPunct="1">
              <a:spcBef>
                <a:spcPts val="576"/>
              </a:spcBef>
              <a:buNone/>
            </a:pPr>
            <a:r>
              <a:rPr lang="en-US" b="1" dirty="0" smtClean="0"/>
              <a:t>a.	</a:t>
            </a:r>
            <a:r>
              <a:rPr lang="en-US" dirty="0" smtClean="0"/>
              <a:t>Divide with a calculator:</a:t>
            </a:r>
          </a:p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dirty="0" smtClean="0"/>
              <a:t>	For 1900,                                                 of college </a:t>
            </a:r>
          </a:p>
          <a:p>
            <a:pPr marL="457200" indent="-457200" eaLnBrk="1" hangingPunct="1">
              <a:spcBef>
                <a:spcPts val="1800"/>
              </a:spcBef>
              <a:buNone/>
            </a:pPr>
            <a:r>
              <a:rPr lang="en-US" dirty="0" smtClean="0"/>
              <a:t>	graduates were men.</a:t>
            </a:r>
          </a:p>
          <a:p>
            <a:pPr marL="457200" indent="-457200" eaLnBrk="1" hangingPunct="1">
              <a:spcBef>
                <a:spcPts val="2400"/>
              </a:spcBef>
              <a:buNone/>
            </a:pPr>
            <a:r>
              <a:rPr lang="en-US" dirty="0" smtClean="0"/>
              <a:t>	For 2003,                                                       of college </a:t>
            </a:r>
          </a:p>
          <a:p>
            <a:pPr marL="457200" indent="-457200" eaLnBrk="1" hangingPunct="1">
              <a:spcBef>
                <a:spcPts val="1800"/>
              </a:spcBef>
              <a:buNone/>
            </a:pPr>
            <a:r>
              <a:rPr lang="en-US" dirty="0" smtClean="0"/>
              <a:t>	graduates were men.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456875" y="2346040"/>
          <a:ext cx="3784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4" imgW="3784320" imgH="888840" progId="Equation.DSMT4">
                  <p:embed/>
                </p:oleObj>
              </mc:Choice>
              <mc:Fallback>
                <p:oleObj name="Equation" r:id="rId4" imgW="378432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875" y="2346040"/>
                        <a:ext cx="3784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456875" y="3740730"/>
          <a:ext cx="4241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6" imgW="4241520" imgH="888840" progId="Equation.DSMT4">
                  <p:embed/>
                </p:oleObj>
              </mc:Choice>
              <mc:Fallback>
                <p:oleObj name="Equation" r:id="rId6" imgW="424152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875" y="3740730"/>
                        <a:ext cx="4241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00657"/>
          </a:xfrm>
        </p:spPr>
        <p:txBody>
          <a:bodyPr>
            <a:spAutoFit/>
          </a:bodyPr>
          <a:lstStyle/>
          <a:p>
            <a:pPr marL="457200" indent="-457200" eaLnBrk="1" hangingPunct="1">
              <a:spcBef>
                <a:spcPts val="576"/>
              </a:spcBef>
              <a:buNone/>
            </a:pPr>
            <a:r>
              <a:rPr lang="en-US" b="1" dirty="0" smtClean="0"/>
              <a:t>b.</a:t>
            </a:r>
            <a:r>
              <a:rPr lang="en-US" dirty="0" smtClean="0"/>
              <a:t> 	First find the number of women college graduates in each of the given years.</a:t>
            </a:r>
          </a:p>
          <a:p>
            <a:pPr marL="457200" indent="-457200" eaLnBrk="1" hangingPunct="1">
              <a:spcBef>
                <a:spcPts val="576"/>
              </a:spcBef>
              <a:buNone/>
            </a:pPr>
            <a:r>
              <a:rPr lang="en-US" dirty="0" smtClean="0"/>
              <a:t>	Then find the growth in women college graduates.</a:t>
            </a:r>
          </a:p>
          <a:p>
            <a:pPr marL="457200" indent="-457200" eaLnBrk="1" hangingPunct="1">
              <a:spcBef>
                <a:spcPts val="576"/>
              </a:spcBef>
              <a:buNone/>
            </a:pPr>
            <a:r>
              <a:rPr lang="en-US" dirty="0" smtClean="0"/>
              <a:t>	Then find the percent growth by dividing the growth by the original number.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62089" y="3743980"/>
            <a:ext cx="1276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/>
              <a:t>In 1900</a:t>
            </a:r>
            <a:endParaRPr lang="en-US" sz="2800" b="1" u="sng" dirty="0"/>
          </a:p>
        </p:txBody>
      </p:sp>
      <p:sp>
        <p:nvSpPr>
          <p:cNvPr id="7" name="Rectangle 6"/>
          <p:cNvSpPr/>
          <p:nvPr/>
        </p:nvSpPr>
        <p:spPr>
          <a:xfrm>
            <a:off x="4953000" y="3743980"/>
            <a:ext cx="1276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/>
              <a:t>In 2003</a:t>
            </a:r>
            <a:endParaRPr lang="en-US" sz="2800" b="1" u="sng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66800" y="4419600"/>
          <a:ext cx="124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8" name="Equation" r:id="rId4" imgW="1244520" imgH="927000" progId="Equation.DSMT4">
                  <p:embed/>
                </p:oleObj>
              </mc:Choice>
              <mc:Fallback>
                <p:oleObj name="Equation" r:id="rId4" imgW="1244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1244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562100" y="54864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9" name="Equation" r:id="rId6" imgW="749160" imgH="291960" progId="Equation.DSMT4">
                  <p:embed/>
                </p:oleObj>
              </mc:Choice>
              <mc:Fallback>
                <p:oleObj name="Equation" r:id="rId6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5486400"/>
                        <a:ext cx="749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438400" y="4343400"/>
            <a:ext cx="1758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total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8400" y="4876800"/>
            <a:ext cx="1742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men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38400" y="5410200"/>
            <a:ext cx="2057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women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705350" y="4419600"/>
          <a:ext cx="1498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0" name="Equation" r:id="rId8" imgW="1498320" imgH="927000" progId="Equation.DSMT4">
                  <p:embed/>
                </p:oleObj>
              </mc:Choice>
              <mc:Fallback>
                <p:oleObj name="Equation" r:id="rId8" imgW="149832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4419600"/>
                        <a:ext cx="14986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984750" y="5467350"/>
          <a:ext cx="1219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1" name="Equation" r:id="rId10" imgW="1218960" imgH="330120" progId="Equation.DSMT4">
                  <p:embed/>
                </p:oleObj>
              </mc:Choice>
              <mc:Fallback>
                <p:oleObj name="Equation" r:id="rId10" imgW="12189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5467350"/>
                        <a:ext cx="1219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401162" y="4343400"/>
            <a:ext cx="1758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total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01162" y="4876800"/>
            <a:ext cx="17420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men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01162" y="5410200"/>
            <a:ext cx="20570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women graduates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5" grpId="0"/>
      <p:bldP spid="16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10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4889" y="1371600"/>
            <a:ext cx="1315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/>
              <a:t>Growth</a:t>
            </a:r>
            <a:endParaRPr lang="en-US" sz="2800" b="1" u="sng" dirty="0"/>
          </a:p>
        </p:txBody>
      </p:sp>
      <p:sp>
        <p:nvSpPr>
          <p:cNvPr id="7" name="Rectangle 6"/>
          <p:cNvSpPr/>
          <p:nvPr/>
        </p:nvSpPr>
        <p:spPr>
          <a:xfrm>
            <a:off x="704889" y="3810000"/>
            <a:ext cx="25324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/>
              <a:t>Percent Growth</a:t>
            </a:r>
            <a:endParaRPr lang="en-US" sz="2800" b="1" u="sng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50900" y="2022475"/>
          <a:ext cx="124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4" name="Equation" r:id="rId4" imgW="1244520" imgH="977760" progId="Equation.DSMT4">
                  <p:embed/>
                </p:oleObj>
              </mc:Choice>
              <mc:Fallback>
                <p:oleObj name="Equation" r:id="rId4" imgW="1244520" imgH="977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2022475"/>
                        <a:ext cx="12446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89000" y="3095625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5" name="Equation" r:id="rId6" imgW="1206360" imgH="330120" progId="Equation.DSMT4">
                  <p:embed/>
                </p:oleObj>
              </mc:Choice>
              <mc:Fallback>
                <p:oleObj name="Equation" r:id="rId6" imgW="1206360" imgH="330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095625"/>
                        <a:ext cx="1206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299797" y="1971020"/>
            <a:ext cx="2885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women graduates in 2003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99797" y="2504420"/>
            <a:ext cx="2885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women graduates in 1900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99797" y="3037820"/>
            <a:ext cx="31104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growth in women graduates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143000" y="47244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6" name="Equation" r:id="rId8" imgW="1269720" imgH="838080" progId="Equation.DSMT4">
                  <p:embed/>
                </p:oleObj>
              </mc:Choice>
              <mc:Fallback>
                <p:oleObj name="Equation" r:id="rId8" imgW="12697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724400"/>
                        <a:ext cx="1270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950414" y="4409420"/>
            <a:ext cx="9286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growth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50414" y="5476220"/>
            <a:ext cx="1850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original number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22" name="Straight Arrow Connector 21"/>
          <p:cNvCxnSpPr>
            <a:stCxn id="15" idx="1"/>
          </p:cNvCxnSpPr>
          <p:nvPr/>
        </p:nvCxnSpPr>
        <p:spPr>
          <a:xfrm rot="10800000" flipV="1">
            <a:off x="2438400" y="4609474"/>
            <a:ext cx="512014" cy="19112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1"/>
          </p:cNvCxnSpPr>
          <p:nvPr/>
        </p:nvCxnSpPr>
        <p:spPr>
          <a:xfrm rot="10800000">
            <a:off x="2209800" y="5486401"/>
            <a:ext cx="740614" cy="1898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877" name="Object 5"/>
          <p:cNvGraphicFramePr>
            <a:graphicFrameLocks noChangeAspect="1"/>
          </p:cNvGraphicFramePr>
          <p:nvPr/>
        </p:nvGraphicFramePr>
        <p:xfrm>
          <a:off x="2545080" y="5016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7" name="Equation" r:id="rId10" imgW="825480" imgH="291960" progId="Equation.DSMT4">
                  <p:embed/>
                </p:oleObj>
              </mc:Choice>
              <mc:Fallback>
                <p:oleObj name="Equation" r:id="rId10" imgW="825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080" y="50165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8" name="Object 6"/>
          <p:cNvGraphicFramePr>
            <a:graphicFrameLocks noChangeAspect="1"/>
          </p:cNvGraphicFramePr>
          <p:nvPr/>
        </p:nvGraphicFramePr>
        <p:xfrm>
          <a:off x="3459480" y="4991100"/>
          <a:ext cx="1562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8" name="Equation" r:id="rId12" imgW="1562040" imgH="342720" progId="Equation.DSMT4">
                  <p:embed/>
                </p:oleObj>
              </mc:Choice>
              <mc:Fallback>
                <p:oleObj name="Equation" r:id="rId12" imgW="156204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480" y="4991100"/>
                        <a:ext cx="1562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5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 Percent to a Fraction or Mixed Number</a:t>
            </a:r>
          </a:p>
          <a:p>
            <a:pPr marL="1150938" indent="-1150938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1:</a:t>
            </a:r>
            <a:r>
              <a:rPr lang="en-US" i="0" dirty="0" smtClean="0">
                <a:solidFill>
                  <a:srgbClr val="000000"/>
                </a:solidFill>
              </a:rPr>
              <a:t>  Write the percent as a fraction with denominator 100 and delete the % symbol.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2:</a:t>
            </a:r>
            <a:r>
              <a:rPr lang="en-US" i="0" dirty="0" smtClean="0">
                <a:solidFill>
                  <a:srgbClr val="000000"/>
                </a:solidFill>
              </a:rPr>
              <a:t>  Reduce the fraction.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677160" y="3992563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4" imgW="1041120" imgH="838080" progId="Equation.DSMT4">
                  <p:embed/>
                </p:oleObj>
              </mc:Choice>
              <mc:Fallback>
                <p:oleObj name="Equation" r:id="rId4" imgW="104112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7160" y="3992563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76"/>
              </a:spcBef>
            </a:pPr>
            <a:r>
              <a:rPr lang="en-US" dirty="0" smtClean="0"/>
              <a:t>Change each percent to an equivalent fraction in reduced form.</a:t>
            </a:r>
          </a:p>
          <a:p>
            <a:pPr>
              <a:spcBef>
                <a:spcPts val="576"/>
              </a:spcBef>
            </a:pPr>
            <a:endParaRPr lang="en-US" dirty="0" smtClean="0"/>
          </a:p>
          <a:p>
            <a:pPr>
              <a:spcBef>
                <a:spcPts val="576"/>
              </a:spcBef>
            </a:pPr>
            <a:endParaRPr lang="en-US" dirty="0" smtClean="0"/>
          </a:p>
          <a:p>
            <a:pPr>
              <a:spcBef>
                <a:spcPts val="576"/>
              </a:spcBef>
            </a:pPr>
            <a:r>
              <a:rPr lang="en-US" b="1" dirty="0" smtClean="0"/>
              <a:t>Solutions</a:t>
            </a:r>
          </a:p>
          <a:p>
            <a:pPr eaLnBrk="1" hangingPunct="1">
              <a:spcBef>
                <a:spcPts val="576"/>
              </a:spcBef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0352" y="247650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6" imgW="1117440" imgH="304560" progId="Equation.DSMT4">
                  <p:embed/>
                </p:oleObj>
              </mc:Choice>
              <mc:Fallback>
                <p:oleObj name="Equation" r:id="rId6" imgW="1117440" imgH="3045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76500"/>
                        <a:ext cx="1117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7" name="Object 11"/>
          <p:cNvGraphicFramePr>
            <a:graphicFrameLocks noChangeAspect="1"/>
          </p:cNvGraphicFramePr>
          <p:nvPr/>
        </p:nvGraphicFramePr>
        <p:xfrm>
          <a:off x="2283968" y="220980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6" name="Equation" r:id="rId8" imgW="1244520" imgH="838080" progId="Equation.DSMT4">
                  <p:embed/>
                </p:oleObj>
              </mc:Choice>
              <mc:Fallback>
                <p:oleObj name="Equation" r:id="rId8" imgW="12445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3968" y="220980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8" name="Object 12"/>
          <p:cNvGraphicFramePr>
            <a:graphicFrameLocks noChangeAspect="1"/>
          </p:cNvGraphicFramePr>
          <p:nvPr/>
        </p:nvGraphicFramePr>
        <p:xfrm>
          <a:off x="4164584" y="2476500"/>
          <a:ext cx="1295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7" name="Equation" r:id="rId10" imgW="1295280" imgH="304560" progId="Equation.DSMT4">
                  <p:embed/>
                </p:oleObj>
              </mc:Choice>
              <mc:Fallback>
                <p:oleObj name="Equation" r:id="rId10" imgW="129528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584" y="2476500"/>
                        <a:ext cx="1295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9" name="Object 13"/>
          <p:cNvGraphicFramePr>
            <a:graphicFrameLocks noChangeAspect="1"/>
          </p:cNvGraphicFramePr>
          <p:nvPr/>
        </p:nvGraphicFramePr>
        <p:xfrm>
          <a:off x="6096000" y="22098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8" name="Equation" r:id="rId12" imgW="1015920" imgH="838080" progId="Equation.DSMT4">
                  <p:embed/>
                </p:oleObj>
              </mc:Choice>
              <mc:Fallback>
                <p:oleObj name="Equation" r:id="rId12" imgW="101592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30352" y="426085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9" name="Equation" r:id="rId14" imgW="1117440" imgH="304560" progId="Equation.DSMT4">
                  <p:embed/>
                </p:oleObj>
              </mc:Choice>
              <mc:Fallback>
                <p:oleObj name="Equation" r:id="rId14" imgW="1117440" imgH="304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0850"/>
                        <a:ext cx="1117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752600" y="399415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0" name="Equation" r:id="rId16" imgW="876240" imgH="838080" progId="Equation.DSMT4">
                  <p:embed/>
                </p:oleObj>
              </mc:Choice>
              <mc:Fallback>
                <p:oleObj name="Equation" r:id="rId16" imgW="87624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94150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 flipV="1">
            <a:off x="2895600" y="4559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971800" y="410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020290" y="36576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1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34380" y="485769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1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8689" name="Object 17"/>
          <p:cNvGraphicFramePr>
            <a:graphicFrameLocks noChangeAspect="1"/>
          </p:cNvGraphicFramePr>
          <p:nvPr/>
        </p:nvGraphicFramePr>
        <p:xfrm>
          <a:off x="3812540" y="399288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1" name="Equation" r:id="rId18" imgW="698400" imgH="838080" progId="Equation.DSMT4">
                  <p:embed/>
                </p:oleObj>
              </mc:Choice>
              <mc:Fallback>
                <p:oleObj name="Equation" r:id="rId18" imgW="698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2540" y="399288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13" name="Object 17"/>
          <p:cNvGraphicFramePr>
            <a:graphicFrameLocks noChangeAspect="1"/>
          </p:cNvGraphicFramePr>
          <p:nvPr/>
        </p:nvGraphicFramePr>
        <p:xfrm>
          <a:off x="2910840" y="477043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8"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840" y="4770438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8" name="Object 12"/>
          <p:cNvGraphicFramePr>
            <a:graphicFrameLocks noChangeAspect="1"/>
          </p:cNvGraphicFramePr>
          <p:nvPr/>
        </p:nvGraphicFramePr>
        <p:xfrm>
          <a:off x="530352" y="5035550"/>
          <a:ext cx="1295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9" name="Equation" r:id="rId6" imgW="1295280" imgH="304560" progId="Equation.DSMT4">
                  <p:embed/>
                </p:oleObj>
              </mc:Choice>
              <mc:Fallback>
                <p:oleObj name="Equation" r:id="rId6" imgW="129528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35550"/>
                        <a:ext cx="1295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1905000" y="475615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0" name="Equation" r:id="rId8" imgW="876240" imgH="838080" progId="Equation.DSMT4">
                  <p:embed/>
                </p:oleObj>
              </mc:Choice>
              <mc:Fallback>
                <p:oleObj name="Equation" r:id="rId8" imgW="876240" imgH="8380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756150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5547" name="Object 11"/>
          <p:cNvGraphicFramePr>
            <a:graphicFrameLocks noChangeAspect="1"/>
          </p:cNvGraphicFramePr>
          <p:nvPr/>
        </p:nvGraphicFramePr>
        <p:xfrm>
          <a:off x="530352" y="16954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1" name="Equation" r:id="rId10" imgW="1244520" imgH="838080" progId="Equation.DSMT4">
                  <p:embed/>
                </p:oleObj>
              </mc:Choice>
              <mc:Fallback>
                <p:oleObj name="Equation" r:id="rId10" imgW="124452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9545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905000" y="1327150"/>
          <a:ext cx="876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2" name="Equation" r:id="rId12" imgW="876240" imgH="1231560" progId="Equation.DSMT4">
                  <p:embed/>
                </p:oleObj>
              </mc:Choice>
              <mc:Fallback>
                <p:oleObj name="Equation" r:id="rId12" imgW="876240" imgH="12315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7150"/>
                        <a:ext cx="8763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V="1">
            <a:off x="3228110" y="53340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167150" y="4876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1256626"/>
          </a:xfrm>
        </p:spPr>
        <p:txBody>
          <a:bodyPr>
            <a:spAutoFit/>
          </a:bodyPr>
          <a:lstStyle/>
          <a:p>
            <a:r>
              <a:rPr lang="en-US" dirty="0" smtClean="0"/>
              <a:t>Note that                    and division by 100 is the same as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 smtClean="0"/>
              <a:t>multiplication by</a:t>
            </a:r>
            <a:endParaRPr lang="en-US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981200" y="2743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3" name="Equation" r:id="rId14" imgW="1460160" imgH="838080" progId="Equation.DSMT4">
                  <p:embed/>
                </p:oleObj>
              </mc:Choice>
              <mc:Fallback>
                <p:oleObj name="Equation" r:id="rId14" imgW="14601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/>
          <p:cNvGraphicFramePr>
            <a:graphicFrameLocks noChangeAspect="1"/>
          </p:cNvGraphicFramePr>
          <p:nvPr/>
        </p:nvGraphicFramePr>
        <p:xfrm>
          <a:off x="3041075" y="345671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4" name="Equation" r:id="rId16" imgW="698400" imgH="838080" progId="Equation.DSMT4">
                  <p:embed/>
                </p:oleObj>
              </mc:Choice>
              <mc:Fallback>
                <p:oleObj name="Equation" r:id="rId16" imgW="698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5" y="3456710"/>
                        <a:ext cx="69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3114490" y="44196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1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28580" y="561969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1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0910" name="Object 14"/>
          <p:cNvGraphicFramePr>
            <a:graphicFrameLocks noChangeAspect="1"/>
          </p:cNvGraphicFramePr>
          <p:nvPr/>
        </p:nvGraphicFramePr>
        <p:xfrm>
          <a:off x="2895600" y="1311275"/>
          <a:ext cx="876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5" name="Equation" r:id="rId18" imgW="876240" imgH="1231560" progId="Equation.DSMT4">
                  <p:embed/>
                </p:oleObj>
              </mc:Choice>
              <mc:Fallback>
                <p:oleObj name="Equation" r:id="rId18" imgW="876240" imgH="12315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1275"/>
                        <a:ext cx="8763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1" name="Object 15"/>
          <p:cNvGraphicFramePr>
            <a:graphicFrameLocks noChangeAspect="1"/>
          </p:cNvGraphicFramePr>
          <p:nvPr/>
        </p:nvGraphicFramePr>
        <p:xfrm>
          <a:off x="3886200" y="1706563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6" name="Equation" r:id="rId20" imgW="1447560" imgH="838080" progId="Equation.DSMT4">
                  <p:embed/>
                </p:oleObj>
              </mc:Choice>
              <mc:Fallback>
                <p:oleObj name="Equation" r:id="rId20" imgW="14475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06563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2" name="Object 16"/>
          <p:cNvGraphicFramePr>
            <a:graphicFrameLocks noChangeAspect="1"/>
          </p:cNvGraphicFramePr>
          <p:nvPr/>
        </p:nvGraphicFramePr>
        <p:xfrm>
          <a:off x="5410200" y="170688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7" name="Equation" r:id="rId22" imgW="901440" imgH="838080" progId="Equation.DSMT4">
                  <p:embed/>
                </p:oleObj>
              </mc:Choice>
              <mc:Fallback>
                <p:oleObj name="Equation" r:id="rId22" imgW="90144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70688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4" name="Object 18"/>
          <p:cNvGraphicFramePr>
            <a:graphicFrameLocks noChangeAspect="1"/>
          </p:cNvGraphicFramePr>
          <p:nvPr/>
        </p:nvGraphicFramePr>
        <p:xfrm>
          <a:off x="4267200" y="47853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8" name="Equation" r:id="rId24" imgW="2006280" imgH="838080" progId="Equation.DSMT4">
                  <p:embed/>
                </p:oleObj>
              </mc:Choice>
              <mc:Fallback>
                <p:oleObj name="Equation" r:id="rId24" imgW="20062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8536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fraction is changed to a percent.</a:t>
            </a:r>
            <a:endParaRPr lang="en-US" sz="1200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0352" y="205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752600" y="20574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6" imgW="1396800" imgH="838080" progId="Equation.DSMT4">
                  <p:embed/>
                </p:oleObj>
              </mc:Choice>
              <mc:Fallback>
                <p:oleObj name="Equation" r:id="rId6" imgW="13968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276600" y="23241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8" imgW="914400" imgH="304560" progId="Equation.DSMT4">
                  <p:embed/>
                </p:oleObj>
              </mc:Choice>
              <mc:Fallback>
                <p:oleObj name="Equation" r:id="rId8" imgW="914400" imgH="3045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24100"/>
                        <a:ext cx="914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191000" y="223131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Remember that percent means hundredths.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352" y="32766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10" imgW="1091880" imgH="838080" progId="Equation.DSMT4">
                  <p:embed/>
                </p:oleObj>
              </mc:Choice>
              <mc:Fallback>
                <p:oleObj name="Equation" r:id="rId10" imgW="10918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191000" y="3594100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The % symbol indicates hundredths or 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8262938" y="3490913"/>
          <a:ext cx="54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12" imgW="545760" imgH="622080" progId="Equation.DSMT4">
                  <p:embed/>
                </p:oleObj>
              </mc:Choice>
              <mc:Fallback>
                <p:oleObj name="Equation" r:id="rId12" imgW="54576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938" y="3490913"/>
                        <a:ext cx="546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1784350" y="35433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14" imgW="914400" imgH="304560" progId="Equation.DSMT4">
                  <p:embed/>
                </p:oleObj>
              </mc:Choice>
              <mc:Fallback>
                <p:oleObj name="Equation" r:id="rId14" imgW="91440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543300"/>
                        <a:ext cx="914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30352" y="44958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6" imgW="1091880" imgH="838080" progId="Equation.DSMT4">
                  <p:embed/>
                </p:oleObj>
              </mc:Choice>
              <mc:Fallback>
                <p:oleObj name="Equation" r:id="rId16" imgW="109188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91000" y="4748768"/>
            <a:ext cx="4508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Note that the decimal point is not moved.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1727200" y="47625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8" imgW="1002960" imgH="304560" progId="Equation.DSMT4">
                  <p:embed/>
                </p:oleObj>
              </mc:Choice>
              <mc:Fallback>
                <p:oleObj name="Equation" r:id="rId18" imgW="1002960" imgH="304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762500"/>
                        <a:ext cx="1003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5549" name="Object 13"/>
          <p:cNvGraphicFramePr>
            <a:graphicFrameLocks noChangeAspect="1"/>
          </p:cNvGraphicFramePr>
          <p:nvPr/>
        </p:nvGraphicFramePr>
        <p:xfrm>
          <a:off x="530352" y="1600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2" name="Equation" r:id="rId4" imgW="1015920" imgH="838080" progId="Equation.DSMT4">
                  <p:embed/>
                </p:oleObj>
              </mc:Choice>
              <mc:Fallback>
                <p:oleObj name="Equation" r:id="rId4" imgW="101592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00200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1676400" y="1235075"/>
          <a:ext cx="8763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3" name="Equation" r:id="rId6" imgW="876240" imgH="1231560" progId="Equation.DSMT4">
                  <p:embed/>
                </p:oleObj>
              </mc:Choice>
              <mc:Fallback>
                <p:oleObj name="Equation" r:id="rId6" imgW="876240" imgH="12315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35075"/>
                        <a:ext cx="8763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2667000" y="1630363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4"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630363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4081780" y="161544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5" name="Equation" r:id="rId10" imgW="888840" imgH="838080" progId="Equation.DSMT4">
                  <p:embed/>
                </p:oleObj>
              </mc:Choice>
              <mc:Fallback>
                <p:oleObj name="Equation" r:id="rId10" imgW="8888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780" y="161544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12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1939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576"/>
              </a:spcBef>
              <a:buNone/>
            </a:pPr>
            <a:r>
              <a:rPr lang="en-US" dirty="0" smtClean="0"/>
              <a:t>Change              to an equivalent fraction in reduced form.</a:t>
            </a:r>
          </a:p>
          <a:p>
            <a:pPr marL="0" indent="0" eaLnBrk="1" hangingPunct="1">
              <a:spcBef>
                <a:spcPts val="576"/>
              </a:spcBef>
              <a:buNone/>
            </a:pPr>
            <a:r>
              <a:rPr lang="en-US" b="1" dirty="0" smtClean="0"/>
              <a:t>Solution</a:t>
            </a:r>
          </a:p>
        </p:txBody>
      </p:sp>
      <p:graphicFrame>
        <p:nvGraphicFramePr>
          <p:cNvPr id="65549" name="Object 13"/>
          <p:cNvGraphicFramePr>
            <a:graphicFrameLocks noChangeAspect="1"/>
          </p:cNvGraphicFramePr>
          <p:nvPr/>
        </p:nvGraphicFramePr>
        <p:xfrm>
          <a:off x="530352" y="3035300"/>
          <a:ext cx="51308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4" imgW="5130720" imgH="1841400" progId="Equation.DSMT4">
                  <p:embed/>
                </p:oleObj>
              </mc:Choice>
              <mc:Fallback>
                <p:oleObj name="Equation" r:id="rId4" imgW="5130720" imgH="1841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35300"/>
                        <a:ext cx="5130800" cy="184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6" name="Object 12"/>
          <p:cNvGraphicFramePr>
            <a:graphicFrameLocks noChangeAspect="1"/>
          </p:cNvGraphicFramePr>
          <p:nvPr/>
        </p:nvGraphicFramePr>
        <p:xfrm>
          <a:off x="1704110" y="1155685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110" y="1155685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879600" y="2590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8" imgW="634680" imgH="838080" progId="Equation.DSMT4">
                  <p:embed/>
                </p:oleObj>
              </mc:Choice>
              <mc:Fallback>
                <p:oleObj name="Equation" r:id="rId8" imgW="63468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5908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8" name="Object 14"/>
          <p:cNvGraphicFramePr>
            <a:graphicFrameLocks noChangeAspect="1"/>
          </p:cNvGraphicFramePr>
          <p:nvPr/>
        </p:nvGraphicFramePr>
        <p:xfrm>
          <a:off x="3073400" y="2590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0" imgW="431640" imgH="838080" progId="Equation.DSMT4">
                  <p:embed/>
                </p:oleObj>
              </mc:Choice>
              <mc:Fallback>
                <p:oleObj name="Equation" r:id="rId10" imgW="43164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5908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9" name="Object 15"/>
          <p:cNvGraphicFramePr>
            <a:graphicFrameLocks noChangeAspect="1"/>
          </p:cNvGraphicFramePr>
          <p:nvPr/>
        </p:nvGraphicFramePr>
        <p:xfrm>
          <a:off x="1930400" y="3962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Equation" r:id="rId12" imgW="431640" imgH="838080" progId="Equation.DSMT4">
                  <p:embed/>
                </p:oleObj>
              </mc:Choice>
              <mc:Fallback>
                <p:oleObj name="Equation" r:id="rId12" imgW="43164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962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01" name="Object 17"/>
          <p:cNvGraphicFramePr>
            <a:graphicFrameLocks noChangeAspect="1"/>
          </p:cNvGraphicFramePr>
          <p:nvPr/>
        </p:nvGraphicFramePr>
        <p:xfrm>
          <a:off x="3611563" y="39624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Equation" r:id="rId14" imgW="761760" imgH="838080" progId="Equation.DSMT4">
                  <p:embed/>
                </p:oleObj>
              </mc:Choice>
              <mc:Fallback>
                <p:oleObj name="Equation" r:id="rId14" imgW="761760" imgH="8380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1563" y="39624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604" name="Object 20"/>
          <p:cNvGraphicFramePr>
            <a:graphicFrameLocks noChangeAspect="1"/>
          </p:cNvGraphicFramePr>
          <p:nvPr/>
        </p:nvGraphicFramePr>
        <p:xfrm>
          <a:off x="5067300" y="3962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16" imgW="266400" imgH="838080" progId="Equation.DSMT4">
                  <p:embed/>
                </p:oleObj>
              </mc:Choice>
              <mc:Fallback>
                <p:oleObj name="Equation" r:id="rId16" imgW="266400" imgH="838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6240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4045525" y="4495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969325" y="4038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 and 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 Common Misunderstanding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fractions                  are often confused with the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</a:rPr>
              <a:t>percents                          The differences can be clarified using decimals.</a:t>
            </a: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31900" y="166254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8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1900" y="166254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1917700" y="2300288"/>
          <a:ext cx="189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9" name="Equation" r:id="rId5" imgW="1892160" imgH="838080" progId="Equation.DSMT4">
                  <p:embed/>
                </p:oleObj>
              </mc:Choice>
              <mc:Fallback>
                <p:oleObj name="Equation" r:id="rId5" imgW="1892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300288"/>
                        <a:ext cx="1892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63650" y="4000500"/>
          <a:ext cx="66167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0" name="Equation" r:id="rId7" imgW="6616440" imgH="1409400" progId="Equation.DSMT4">
                  <p:embed/>
                </p:oleObj>
              </mc:Choice>
              <mc:Fallback>
                <p:oleObj name="Equation" r:id="rId7" imgW="6616440" imgH="140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4000500"/>
                        <a:ext cx="6616700" cy="140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 and 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7193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 Common Misunderstanding (cont.)</a:t>
            </a: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807967"/>
              </p:ext>
            </p:extLst>
          </p:nvPr>
        </p:nvGraphicFramePr>
        <p:xfrm>
          <a:off x="1123950" y="2082800"/>
          <a:ext cx="6515100" cy="325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6" name="Equation" r:id="rId3" imgW="6514920" imgH="3251160" progId="Equation.DSMT4">
                  <p:embed/>
                </p:oleObj>
              </mc:Choice>
              <mc:Fallback>
                <p:oleObj name="Equation" r:id="rId3" imgW="6514920" imgH="3251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082800"/>
                        <a:ext cx="6515100" cy="325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 and 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 Common Misunderstanding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Thus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Similarly,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39850" y="2362200"/>
          <a:ext cx="47879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9" name="Equation" r:id="rId3" imgW="4787640" imgH="1282680" progId="Equation.DSMT4">
                  <p:embed/>
                </p:oleObj>
              </mc:Choice>
              <mc:Fallback>
                <p:oleObj name="Equation" r:id="rId3" imgW="4787640" imgH="1282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2362200"/>
                        <a:ext cx="47879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1339850" y="4508500"/>
          <a:ext cx="4572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0" name="Equation" r:id="rId5" imgW="4572000" imgH="1282680" progId="Equation.DSMT4">
                  <p:embed/>
                </p:oleObj>
              </mc:Choice>
              <mc:Fallback>
                <p:oleObj name="Equation" r:id="rId5" imgW="457200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4508500"/>
                        <a:ext cx="45720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Fractions and Percents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778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A Common Misunderstanding (cont.)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You can think of      as being one-fourth of a dollar </a:t>
            </a:r>
          </a:p>
          <a:p>
            <a:pPr>
              <a:spcBef>
                <a:spcPts val="3000"/>
              </a:spcBef>
            </a:pPr>
            <a:r>
              <a:rPr lang="en-US" dirty="0" smtClean="0">
                <a:solidFill>
                  <a:srgbClr val="000000"/>
                </a:solidFill>
              </a:rPr>
              <a:t>(a quarter) and         as being one-fourth of a penny. </a:t>
            </a:r>
          </a:p>
          <a:p>
            <a:pPr>
              <a:spcBef>
                <a:spcPts val="3000"/>
              </a:spcBef>
            </a:pPr>
            <a:r>
              <a:rPr lang="en-US" dirty="0" smtClean="0">
                <a:solidFill>
                  <a:srgbClr val="000000"/>
                </a:solidFill>
              </a:rPr>
              <a:t>    can be thought of as one-half of a dollar and         as 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one-half of a penny.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56770" y="179417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4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6770" y="1794170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9" name="Object 5"/>
          <p:cNvGraphicFramePr>
            <a:graphicFrameLocks noChangeAspect="1"/>
          </p:cNvGraphicFramePr>
          <p:nvPr/>
        </p:nvGraphicFramePr>
        <p:xfrm>
          <a:off x="2791695" y="261159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5" name="Equation" r:id="rId5" imgW="558720" imgH="838080" progId="Equation.DSMT4">
                  <p:embed/>
                </p:oleObj>
              </mc:Choice>
              <mc:Fallback>
                <p:oleObj name="Equation" r:id="rId5" imgW="558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1695" y="261159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0" name="Object 6"/>
          <p:cNvGraphicFramePr>
            <a:graphicFrameLocks noChangeAspect="1"/>
          </p:cNvGraphicFramePr>
          <p:nvPr/>
        </p:nvGraphicFramePr>
        <p:xfrm>
          <a:off x="533400" y="3394365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6" name="Equation" r:id="rId7" imgW="253800" imgH="838080" progId="Equation.DSMT4">
                  <p:embed/>
                </p:oleObj>
              </mc:Choice>
              <mc:Fallback>
                <p:oleObj name="Equation" r:id="rId7" imgW="253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94365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1" name="Object 7"/>
          <p:cNvGraphicFramePr>
            <a:graphicFrameLocks noChangeAspect="1"/>
          </p:cNvGraphicFramePr>
          <p:nvPr/>
        </p:nvGraphicFramePr>
        <p:xfrm>
          <a:off x="7391400" y="3394365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7" name="Equation" r:id="rId9" imgW="533160" imgH="838080" progId="Equation.DSMT4">
                  <p:embed/>
                </p:oleObj>
              </mc:Choice>
              <mc:Fallback>
                <p:oleObj name="Equation" r:id="rId9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394365"/>
                        <a:ext cx="533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10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Common Percent - Decimal - Fraction Equivalents</a:t>
            </a: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62050" y="2057400"/>
          <a:ext cx="6794500" cy="273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Equation" r:id="rId4" imgW="6794280" imgH="2730240" progId="Equation.DSMT4">
                  <p:embed/>
                </p:oleObj>
              </mc:Choice>
              <mc:Fallback>
                <p:oleObj name="Equation" r:id="rId4" imgW="6794280" imgH="2730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2057400"/>
                        <a:ext cx="6794500" cy="273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19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Common Percent - Decimal - Fraction Equivalents (cont.)</a:t>
            </a: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algn="ctr" eaLnBrk="0" fontAlgn="base" hangingPunct="0">
              <a:spcAft>
                <a:spcPct val="0"/>
              </a:spcAft>
              <a:defRPr/>
            </a:pPr>
            <a:endParaRPr lang="en-US" sz="1200" b="1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342900" lvl="0" indent="-342900" eaLnBrk="0" fontAlgn="base" hangingPunct="0"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Fractions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93800" y="2476500"/>
          <a:ext cx="6731000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4" name="Equation" r:id="rId4" imgW="6730920" imgH="3162240" progId="Equation.DSMT4">
                  <p:embed/>
                </p:oleObj>
              </mc:Choice>
              <mc:Fallback>
                <p:oleObj name="Equation" r:id="rId4" imgW="6730920" imgH="3162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476500"/>
                        <a:ext cx="6731000" cy="316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352" y="1371600"/>
          <a:ext cx="1168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4" imgW="1168200" imgH="1231560" progId="Equation.DSMT4">
                  <p:embed/>
                </p:oleObj>
              </mc:Choice>
              <mc:Fallback>
                <p:oleObj name="Equation" r:id="rId4" imgW="1168200" imgH="1231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168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30352" y="2971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6" imgW="1104840" imgH="838080" progId="Equation.DSMT4">
                  <p:embed/>
                </p:oleObj>
              </mc:Choice>
              <mc:Fallback>
                <p:oleObj name="Equation" r:id="rId6" imgW="1104840" imgH="838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30352" y="4267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8" imgW="1091880" imgH="838080" progId="Equation.DSMT4">
                  <p:embed/>
                </p:oleObj>
              </mc:Choice>
              <mc:Fallback>
                <p:oleObj name="Equation" r:id="rId8" imgW="109188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591656" y="1830169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Note that the fraction     is part of the answer.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959600" y="1736725"/>
          <a:ext cx="21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0" imgW="215640" imgH="609480" progId="Equation.DSMT4">
                  <p:embed/>
                </p:oleObj>
              </mc:Choice>
              <mc:Fallback>
                <p:oleObj name="Equation" r:id="rId10" imgW="215640" imgH="609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0" y="1736725"/>
                        <a:ext cx="215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1839913" y="17907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2" imgW="2705040" imgH="838080" progId="Equation.DSMT4">
                  <p:embed/>
                </p:oleObj>
              </mc:Choice>
              <mc:Fallback>
                <p:oleObj name="Equation" r:id="rId12" imgW="2705040" imgH="838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1790700"/>
                        <a:ext cx="270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601498" y="3163669"/>
            <a:ext cx="39673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If the numerator is larger than 100, then the number is larger than 1 and it is more than 100%.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1800225" y="3238500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4" imgW="1079280" imgH="304560" progId="Equation.DSMT4">
                  <p:embed/>
                </p:oleObj>
              </mc:Choice>
              <mc:Fallback>
                <p:oleObj name="Equation" r:id="rId14" imgW="1079280" imgH="304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3238500"/>
                        <a:ext cx="1079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606404" y="4527756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All of something is 100% of that thing. 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1738313" y="4533900"/>
          <a:ext cx="156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6" imgW="1562040" imgH="304560" progId="Equation.DSMT4">
                  <p:embed/>
                </p:oleObj>
              </mc:Choice>
              <mc:Fallback>
                <p:oleObj name="Equation" r:id="rId16" imgW="1562040" imgH="3045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4533900"/>
                        <a:ext cx="1562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00400" y="4983163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4" imgW="1206360" imgH="838080" progId="Equation.DSMT4">
                  <p:embed/>
                </p:oleObj>
              </mc:Choice>
              <mc:Fallback>
                <p:oleObj name="Equation" r:id="rId4" imgW="1206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83163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7671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500"/>
              </a:spcBef>
              <a:buNone/>
              <a:tabLst>
                <a:tab pos="457200" algn="l"/>
              </a:tabLst>
            </a:pPr>
            <a:r>
              <a:rPr lang="en-US" dirty="0" smtClean="0"/>
              <a:t>Calculate the percent of profit for both </a:t>
            </a:r>
            <a:r>
              <a:rPr lang="en-US" b="1" dirty="0" smtClean="0"/>
              <a:t>a. </a:t>
            </a:r>
            <a:r>
              <a:rPr lang="en-US" dirty="0" smtClean="0"/>
              <a:t>and </a:t>
            </a:r>
            <a:r>
              <a:rPr lang="en-US" b="1" dirty="0" smtClean="0"/>
              <a:t>b.</a:t>
            </a:r>
            <a:r>
              <a:rPr lang="en-US" dirty="0" smtClean="0"/>
              <a:t>, and tell which is the better investment. </a:t>
            </a:r>
          </a:p>
          <a:p>
            <a:pPr eaLnBrk="1" hangingPunct="1">
              <a:spcBef>
                <a:spcPts val="500"/>
              </a:spcBef>
              <a:buNone/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$200 </a:t>
            </a:r>
            <a:r>
              <a:rPr lang="en-US" dirty="0" smtClean="0"/>
              <a:t>made as profit by investing </a:t>
            </a:r>
            <a:r>
              <a:rPr lang="en-US" dirty="0" smtClean="0">
                <a:solidFill>
                  <a:srgbClr val="0000FF"/>
                </a:solidFill>
              </a:rPr>
              <a:t>$500</a:t>
            </a:r>
          </a:p>
          <a:p>
            <a:pPr eaLnBrk="1" hangingPunct="1">
              <a:spcBef>
                <a:spcPts val="500"/>
              </a:spcBef>
              <a:buNone/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$270 </a:t>
            </a:r>
            <a:r>
              <a:rPr lang="en-US" dirty="0" smtClean="0"/>
              <a:t>made as profit by investing </a:t>
            </a:r>
            <a:r>
              <a:rPr lang="en-US" dirty="0" smtClean="0">
                <a:solidFill>
                  <a:srgbClr val="0000FF"/>
                </a:solidFill>
              </a:rPr>
              <a:t>$900</a:t>
            </a:r>
          </a:p>
          <a:p>
            <a:pPr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b="1" dirty="0" smtClean="0"/>
              <a:t>Solutions</a:t>
            </a:r>
          </a:p>
          <a:p>
            <a:pPr marL="0" indent="0" eaLnBrk="1" hangingPunct="1">
              <a:spcBef>
                <a:spcPts val="0"/>
              </a:spcBef>
              <a:buNone/>
              <a:tabLst>
                <a:tab pos="457200" algn="l"/>
              </a:tabLst>
            </a:pPr>
            <a:r>
              <a:rPr lang="en-US" dirty="0" smtClean="0"/>
              <a:t>In each case, find the ratio of dollars of profit to dollars invested and reduce the ratio so that it has a denominator of 100.  Do not reduce to lowest terms.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30352" y="4978400"/>
          <a:ext cx="259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6" imgW="2590560" imgH="876240" progId="Equation.DSMT4">
                  <p:embed/>
                </p:oleObj>
              </mc:Choice>
              <mc:Fallback>
                <p:oleObj name="Equation" r:id="rId6" imgW="2590560" imgH="876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78400"/>
                        <a:ext cx="2590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 flipH="1" flipV="1">
            <a:off x="3581400" y="50292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3489960" y="55626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518660" y="4983163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8" imgW="876240" imgH="838080" progId="Equation.DSMT4">
                  <p:embed/>
                </p:oleObj>
              </mc:Choice>
              <mc:Fallback>
                <p:oleObj name="Equation" r:id="rId8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8660" y="4983163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25440" y="524256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0" imgW="914400" imgH="304560" progId="Equation.DSMT4">
                  <p:embed/>
                </p:oleObj>
              </mc:Choice>
              <mc:Fallback>
                <p:oleObj name="Equation" r:id="rId10" imgW="914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440" y="524256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3246120" y="1616075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4" name="Equation" r:id="rId4" imgW="1218960" imgH="838080" progId="Equation.DSMT4">
                  <p:embed/>
                </p:oleObj>
              </mc:Choice>
              <mc:Fallback>
                <p:oleObj name="Equation" r:id="rId4" imgW="1218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120" y="1616075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Investment </a:t>
            </a:r>
            <a:r>
              <a:rPr lang="en-US" b="1" dirty="0" smtClean="0">
                <a:solidFill>
                  <a:srgbClr val="FF0000"/>
                </a:solidFill>
              </a:rPr>
              <a:t>a. </a:t>
            </a:r>
            <a:r>
              <a:rPr lang="en-US" dirty="0" smtClean="0">
                <a:solidFill>
                  <a:srgbClr val="FF0000"/>
                </a:solidFill>
              </a:rPr>
              <a:t>is better than investment </a:t>
            </a:r>
            <a:r>
              <a:rPr lang="en-US" b="1" dirty="0" smtClean="0">
                <a:solidFill>
                  <a:srgbClr val="FF0000"/>
                </a:solidFill>
              </a:rPr>
              <a:t>b. </a:t>
            </a:r>
            <a:r>
              <a:rPr lang="en-US" dirty="0" smtClean="0">
                <a:solidFill>
                  <a:srgbClr val="FF0000"/>
                </a:solidFill>
              </a:rPr>
              <a:t>because 40% is larger than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30%. </a:t>
            </a:r>
            <a:r>
              <a:rPr lang="en-US" dirty="0" smtClean="0"/>
              <a:t>Obviously, $270 profit is more than $200 profit, but the money risked ($900) is also greater.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30352" y="1612900"/>
          <a:ext cx="259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Equation" r:id="rId6" imgW="2590560" imgH="876240" progId="Equation.DSMT4">
                  <p:embed/>
                </p:oleObj>
              </mc:Choice>
              <mc:Fallback>
                <p:oleObj name="Equation" r:id="rId6" imgW="2590560" imgH="876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12900"/>
                        <a:ext cx="2590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5400000" flipH="1" flipV="1">
            <a:off x="3627120" y="1698335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3537065" y="2133600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4572000" y="161607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6" name="Equation" r:id="rId8" imgW="876240" imgH="838080" progId="Equation.DSMT4">
                  <p:embed/>
                </p:oleObj>
              </mc:Choice>
              <mc:Fallback>
                <p:oleObj name="Equation" r:id="rId8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1607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5532120" y="187452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Equation" r:id="rId10" imgW="914400" imgH="304560" progId="Equation.DSMT4">
                  <p:embed/>
                </p:oleObj>
              </mc:Choice>
              <mc:Fallback>
                <p:oleObj name="Equation" r:id="rId10" imgW="9144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120" y="187452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42351"/>
          </a:xfrm>
        </p:spPr>
        <p:txBody>
          <a:bodyPr>
            <a:spAutoFit/>
          </a:bodyPr>
          <a:lstStyle/>
          <a:p>
            <a:pPr eaLnBrk="1" hangingPunct="1">
              <a:lnSpc>
                <a:spcPts val="3100"/>
              </a:lnSpc>
              <a:spcBef>
                <a:spcPts val="576"/>
              </a:spcBef>
              <a:buNone/>
              <a:tabLst>
                <a:tab pos="457200" algn="l"/>
              </a:tabLst>
            </a:pPr>
            <a:r>
              <a:rPr lang="en-US" dirty="0" smtClean="0"/>
              <a:t>Which of the following is the better investment?</a:t>
            </a:r>
          </a:p>
          <a:p>
            <a:pPr eaLnBrk="1" hangingPunct="1">
              <a:lnSpc>
                <a:spcPts val="3100"/>
              </a:lnSpc>
              <a:spcBef>
                <a:spcPts val="576"/>
              </a:spcBef>
              <a:buNone/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An investment of </a:t>
            </a:r>
            <a:r>
              <a:rPr lang="en-US" dirty="0" smtClean="0">
                <a:solidFill>
                  <a:srgbClr val="0000FF"/>
                </a:solidFill>
              </a:rPr>
              <a:t>$1000 </a:t>
            </a:r>
            <a:r>
              <a:rPr lang="en-US" dirty="0" smtClean="0"/>
              <a:t>that makes a profit of </a:t>
            </a:r>
            <a:r>
              <a:rPr lang="en-US" dirty="0" smtClean="0">
                <a:solidFill>
                  <a:srgbClr val="0000FF"/>
                </a:solidFill>
              </a:rPr>
              <a:t>$150</a:t>
            </a:r>
            <a:r>
              <a:rPr lang="en-US" dirty="0" smtClean="0"/>
              <a:t>.</a:t>
            </a:r>
          </a:p>
          <a:p>
            <a:pPr eaLnBrk="1" hangingPunct="1">
              <a:lnSpc>
                <a:spcPts val="3100"/>
              </a:lnSpc>
              <a:spcBef>
                <a:spcPts val="576"/>
              </a:spcBef>
              <a:buNone/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An investment of </a:t>
            </a:r>
            <a:r>
              <a:rPr lang="en-US" dirty="0" smtClean="0">
                <a:solidFill>
                  <a:srgbClr val="0000FF"/>
                </a:solidFill>
              </a:rPr>
              <a:t>$800 </a:t>
            </a:r>
            <a:r>
              <a:rPr lang="en-US" dirty="0" smtClean="0"/>
              <a:t>that makes a profit of </a:t>
            </a:r>
            <a:r>
              <a:rPr lang="en-US" dirty="0" smtClean="0">
                <a:solidFill>
                  <a:srgbClr val="0000FF"/>
                </a:solidFill>
              </a:rPr>
              <a:t>$128</a:t>
            </a:r>
            <a:r>
              <a:rPr lang="en-US" dirty="0" smtClean="0"/>
              <a:t>.</a:t>
            </a:r>
          </a:p>
          <a:p>
            <a:pPr eaLnBrk="1" hangingPunct="1">
              <a:lnSpc>
                <a:spcPts val="3100"/>
              </a:lnSpc>
              <a:spcBef>
                <a:spcPts val="1200"/>
              </a:spcBef>
              <a:buNone/>
              <a:tabLst>
                <a:tab pos="457200" algn="l"/>
              </a:tabLst>
            </a:pPr>
            <a:r>
              <a:rPr lang="en-US" b="1" dirty="0" smtClean="0"/>
              <a:t>Solutions</a:t>
            </a:r>
          </a:p>
          <a:p>
            <a:pPr eaLnBrk="1" hangingPunct="1">
              <a:lnSpc>
                <a:spcPts val="3100"/>
              </a:lnSpc>
              <a:spcBef>
                <a:spcPts val="1200"/>
              </a:spcBef>
              <a:buNone/>
              <a:tabLst>
                <a:tab pos="457200" algn="l"/>
              </a:tabLst>
            </a:pPr>
            <a:endParaRPr lang="en-US" b="1" dirty="0" smtClean="0"/>
          </a:p>
          <a:p>
            <a:pPr eaLnBrk="1" hangingPunct="1">
              <a:lnSpc>
                <a:spcPts val="3100"/>
              </a:lnSpc>
              <a:spcBef>
                <a:spcPts val="1200"/>
              </a:spcBef>
              <a:buNone/>
              <a:tabLst>
                <a:tab pos="457200" algn="l"/>
              </a:tabLst>
            </a:pPr>
            <a:endParaRPr lang="en-US" b="1" dirty="0" smtClean="0"/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buNone/>
              <a:tabLst>
                <a:tab pos="457200" algn="l"/>
              </a:tabLst>
            </a:pPr>
            <a:endParaRPr lang="en-US" b="1" dirty="0" smtClean="0"/>
          </a:p>
          <a:p>
            <a:pPr>
              <a:lnSpc>
                <a:spcPts val="3100"/>
              </a:lnSpc>
              <a:spcBef>
                <a:spcPts val="1200"/>
              </a:spcBef>
              <a:tabLst>
                <a:tab pos="457200" algn="l"/>
              </a:tabLst>
            </a:pPr>
            <a:r>
              <a:rPr lang="en-US" dirty="0" smtClean="0"/>
              <a:t>Thus investment ____ is better because ____% is larger than _____%.</a:t>
            </a:r>
            <a:endParaRPr lang="en-US" b="1" dirty="0" smtClean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30352" y="4279900"/>
          <a:ext cx="538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4" imgW="5384520" imgH="901440" progId="Equation.DSMT4">
                  <p:embed/>
                </p:oleObj>
              </mc:Choice>
              <mc:Fallback>
                <p:oleObj name="Equation" r:id="rId4" imgW="5384520" imgH="90144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79900"/>
                        <a:ext cx="53848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695700" y="4800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6" imgW="203040" imgH="291960" progId="Equation.DSMT4">
                  <p:embed/>
                </p:oleObj>
              </mc:Choice>
              <mc:Fallback>
                <p:oleObj name="Equation" r:id="rId6" imgW="20304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4800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3702050" y="42672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426720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Completion Example 3</a:t>
            </a:r>
            <a:endParaRPr lang="en-US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30352" y="3282950"/>
          <a:ext cx="5524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10" imgW="5524200" imgH="901440" progId="Equation.DSMT4">
                  <p:embed/>
                </p:oleObj>
              </mc:Choice>
              <mc:Fallback>
                <p:oleObj name="Equation" r:id="rId10" imgW="5524200" imgH="9014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82950"/>
                        <a:ext cx="5524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6900000" flipH="1" flipV="1">
            <a:off x="3672840" y="42900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6900000" flipH="1" flipV="1">
            <a:off x="3709402" y="480822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1434525" y="3290455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12" imgW="545760" imgH="291960" progId="Equation.DSMT4">
                  <p:embed/>
                </p:oleObj>
              </mc:Choice>
              <mc:Fallback>
                <p:oleObj name="Equation" r:id="rId12" imgW="54576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525" y="3290455"/>
                        <a:ext cx="54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406815" y="431569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14" imgW="545760" imgH="291960" progId="Equation.DSMT4">
                  <p:embed/>
                </p:oleObj>
              </mc:Choice>
              <mc:Fallback>
                <p:oleObj name="Equation" r:id="rId14" imgW="54576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815" y="4315690"/>
                        <a:ext cx="546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08400" y="32766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16" imgW="863280" imgH="291960" progId="Equation.DSMT4">
                  <p:embed/>
                </p:oleObj>
              </mc:Choice>
              <mc:Fallback>
                <p:oleObj name="Equation" r:id="rId16" imgW="86328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76600"/>
                        <a:ext cx="863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689350" y="38100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18" imgW="368280" imgH="291960" progId="Equation.DSMT4">
                  <p:embed/>
                </p:oleObj>
              </mc:Choice>
              <mc:Fallback>
                <p:oleObj name="Equation" r:id="rId18" imgW="36828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38100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6900000" flipH="1" flipV="1">
            <a:off x="3757585" y="334518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6900000" flipH="1" flipV="1">
            <a:off x="3681385" y="380238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277425" y="35052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20" imgW="368280" imgH="291960" progId="Equation.DSMT4">
                  <p:embed/>
                </p:oleObj>
              </mc:Choice>
              <mc:Fallback>
                <p:oleObj name="Equation" r:id="rId20" imgW="36828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425" y="35052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141775" y="454429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22" imgW="368280" imgH="291960" progId="Equation.DSMT4">
                  <p:embed/>
                </p:oleObj>
              </mc:Choice>
              <mc:Fallback>
                <p:oleObj name="Equation" r:id="rId22" imgW="368280" imgH="2919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775" y="454429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28"/>
          <p:cNvGraphicFramePr>
            <a:graphicFrameLocks noChangeAspect="1"/>
          </p:cNvGraphicFramePr>
          <p:nvPr/>
        </p:nvGraphicFramePr>
        <p:xfrm>
          <a:off x="3241675" y="5208588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24" imgW="291960" imgH="304560" progId="Equation.DSMT4">
                  <p:embed/>
                </p:oleObj>
              </mc:Choice>
              <mc:Fallback>
                <p:oleObj name="Equation" r:id="rId24" imgW="291960" imgH="3045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5208588"/>
                        <a:ext cx="292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29"/>
          <p:cNvGraphicFramePr>
            <a:graphicFrameLocks noChangeAspect="1"/>
          </p:cNvGraphicFramePr>
          <p:nvPr/>
        </p:nvGraphicFramePr>
        <p:xfrm>
          <a:off x="1524000" y="5638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26" imgW="368280" imgH="291960" progId="Equation.DSMT4">
                  <p:embed/>
                </p:oleObj>
              </mc:Choice>
              <mc:Fallback>
                <p:oleObj name="Equation" r:id="rId26" imgW="368280" imgH="2919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6388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30"/>
          <p:cNvGraphicFramePr>
            <a:graphicFrameLocks noChangeAspect="1"/>
          </p:cNvGraphicFramePr>
          <p:nvPr/>
        </p:nvGraphicFramePr>
        <p:xfrm>
          <a:off x="6477000" y="5257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name="Equation" r:id="rId28" imgW="368280" imgH="291960" progId="Equation.DSMT4">
                  <p:embed/>
                </p:oleObj>
              </mc:Choice>
              <mc:Fallback>
                <p:oleObj name="Equation" r:id="rId28" imgW="36828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2578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Decimals and Percents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Change a Decimal to a Percent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1: </a:t>
            </a:r>
            <a:r>
              <a:rPr lang="en-US" i="0" dirty="0" smtClean="0">
                <a:solidFill>
                  <a:srgbClr val="000000"/>
                </a:solidFill>
              </a:rPr>
              <a:t>Move the decimal point two places to the right.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Step 2: </a:t>
            </a:r>
            <a:r>
              <a:rPr lang="en-US" i="0" dirty="0" smtClean="0">
                <a:solidFill>
                  <a:srgbClr val="000000"/>
                </a:solidFill>
              </a:rPr>
              <a:t>Add the % symbol.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These two steps have the effect of multiplying by 100 and then dividing by 100. Thus the number is not changed.  Just the form is changed.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 smtClean="0"/>
              <a:t>Change each decimal to an equivalent percent.</a:t>
            </a:r>
          </a:p>
          <a:p>
            <a:pPr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0.254</a:t>
            </a:r>
            <a:r>
              <a:rPr lang="en-US" dirty="0" smtClean="0"/>
              <a:t>	</a:t>
            </a: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0.005</a:t>
            </a:r>
            <a:r>
              <a:rPr lang="en-US" dirty="0" smtClean="0"/>
              <a:t>	</a:t>
            </a: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1.5</a:t>
            </a:r>
            <a:r>
              <a:rPr lang="en-US" dirty="0" smtClean="0"/>
              <a:t>	</a:t>
            </a:r>
            <a:r>
              <a:rPr lang="en-US" b="1" dirty="0" smtClean="0"/>
              <a:t>d.	</a:t>
            </a:r>
            <a:r>
              <a:rPr lang="en-US" dirty="0" smtClean="0">
                <a:solidFill>
                  <a:srgbClr val="0000FF"/>
                </a:solidFill>
              </a:rPr>
              <a:t>0.2</a:t>
            </a:r>
          </a:p>
          <a:p>
            <a:pPr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dirty="0" smtClean="0"/>
              <a:t>Solutions</a:t>
            </a:r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30607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2" name="Equation" r:id="rId3" imgW="1320480" imgH="291960" progId="Equation.DSMT4">
                  <p:embed/>
                </p:oleObj>
              </mc:Choice>
              <mc:Fallback>
                <p:oleObj name="Equation" r:id="rId3" imgW="132048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60700"/>
                        <a:ext cx="1320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3060700"/>
          <a:ext cx="1168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3" name="Equation" r:id="rId5" imgW="1168200" imgH="304560" progId="Equation.DSMT4">
                  <p:embed/>
                </p:oleObj>
              </mc:Choice>
              <mc:Fallback>
                <p:oleObj name="Equation" r:id="rId5" imgW="1168200" imgH="3045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60700"/>
                        <a:ext cx="1168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3697069"/>
            <a:ext cx="256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Decimal point moved two places to the right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37338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% symbol added on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971800" y="3429001"/>
            <a:ext cx="45720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057400" y="3429001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39750" y="4502150"/>
          <a:ext cx="1308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4" name="Equation" r:id="rId7" imgW="1307880" imgH="304560" progId="Equation.DSMT4">
                  <p:embed/>
                </p:oleObj>
              </mc:Choice>
              <mc:Fallback>
                <p:oleObj name="Equation" r:id="rId7" imgW="13078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502150"/>
                        <a:ext cx="1308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905000" y="45085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Equation" r:id="rId9" imgW="1002960" imgH="304560" progId="Equation.DSMT4">
                  <p:embed/>
                </p:oleObj>
              </mc:Choice>
              <mc:Fallback>
                <p:oleObj name="Equation" r:id="rId9" imgW="10029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08500"/>
                        <a:ext cx="1003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9600" y="5144869"/>
            <a:ext cx="256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Decimal point moved two places to the right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9648" y="5181600"/>
            <a:ext cx="2194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% symbol added on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2974848" y="4876801"/>
            <a:ext cx="457200" cy="3048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905000" y="4876801"/>
            <a:ext cx="457200" cy="2286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79648" y="4495800"/>
            <a:ext cx="3258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this is less than 1%.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965</Words>
  <Application>Microsoft Office PowerPoint</Application>
  <PresentationFormat>On-screen Show (4:3)</PresentationFormat>
  <Paragraphs>254</Paragraphs>
  <Slides>37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Calibri</vt:lpstr>
      <vt:lpstr>Courier New</vt:lpstr>
      <vt:lpstr>Arial</vt:lpstr>
      <vt:lpstr>Office Theme</vt:lpstr>
      <vt:lpstr>Equation</vt:lpstr>
      <vt:lpstr>Section 6.1</vt:lpstr>
      <vt:lpstr>Objectives</vt:lpstr>
      <vt:lpstr>Example 1</vt:lpstr>
      <vt:lpstr>Example 1 (cont.)</vt:lpstr>
      <vt:lpstr>Example 2</vt:lpstr>
      <vt:lpstr>Example 2 (cont.)</vt:lpstr>
      <vt:lpstr>Completion Example 3</vt:lpstr>
      <vt:lpstr>Decimals and Percents</vt:lpstr>
      <vt:lpstr>Example 4</vt:lpstr>
      <vt:lpstr>Example 4 (cont.)</vt:lpstr>
      <vt:lpstr>Decimals and Percents</vt:lpstr>
      <vt:lpstr>Example 5</vt:lpstr>
      <vt:lpstr>Decimals and Percents</vt:lpstr>
      <vt:lpstr>Fractions and Percents</vt:lpstr>
      <vt:lpstr>Example 6</vt:lpstr>
      <vt:lpstr>Example 7</vt:lpstr>
      <vt:lpstr>Completion Example 8</vt:lpstr>
      <vt:lpstr>Completion Example 8 (cont.)</vt:lpstr>
      <vt:lpstr>Fractions and Percents</vt:lpstr>
      <vt:lpstr>Fractions and Percents</vt:lpstr>
      <vt:lpstr>Example 9</vt:lpstr>
      <vt:lpstr>Example 9 (cont.)</vt:lpstr>
      <vt:lpstr>Example 10</vt:lpstr>
      <vt:lpstr>Example 10 (cont.)</vt:lpstr>
      <vt:lpstr>Example 10 (cont.)</vt:lpstr>
      <vt:lpstr>Example 10 (cont.)</vt:lpstr>
      <vt:lpstr>Fractions and Percents</vt:lpstr>
      <vt:lpstr>Example 11</vt:lpstr>
      <vt:lpstr>Example 11 (cont.)</vt:lpstr>
      <vt:lpstr>Example 11 (cont.)</vt:lpstr>
      <vt:lpstr>Completion Example 12</vt:lpstr>
      <vt:lpstr>Fractions and Percents</vt:lpstr>
      <vt:lpstr>Fractions and Percents</vt:lpstr>
      <vt:lpstr>Fractions and Percents</vt:lpstr>
      <vt:lpstr>Fractions and Percents</vt:lpstr>
      <vt:lpstr>Fractions and Percents</vt:lpstr>
      <vt:lpstr>Fractions and Percents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89</cp:revision>
  <dcterms:created xsi:type="dcterms:W3CDTF">2013-04-26T14:43:13Z</dcterms:created>
  <dcterms:modified xsi:type="dcterms:W3CDTF">2017-08-02T16:48:07Z</dcterms:modified>
</cp:coreProperties>
</file>