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62" r:id="rId4"/>
    <p:sldId id="263" r:id="rId5"/>
    <p:sldId id="264" r:id="rId6"/>
    <p:sldId id="287" r:id="rId7"/>
    <p:sldId id="288" r:id="rId8"/>
    <p:sldId id="270" r:id="rId9"/>
    <p:sldId id="290" r:id="rId10"/>
    <p:sldId id="291" r:id="rId11"/>
    <p:sldId id="271" r:id="rId12"/>
    <p:sldId id="273" r:id="rId13"/>
    <p:sldId id="274" r:id="rId14"/>
    <p:sldId id="276" r:id="rId15"/>
    <p:sldId id="292" r:id="rId16"/>
    <p:sldId id="278" r:id="rId17"/>
    <p:sldId id="280" r:id="rId18"/>
    <p:sldId id="284" r:id="rId19"/>
    <p:sldId id="286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8080"/>
    <a:srgbClr val="0000FF"/>
    <a:srgbClr val="000099"/>
    <a:srgbClr val="000000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12" Type="http://schemas.openxmlformats.org/officeDocument/2006/relationships/image" Target="../media/image54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11" Type="http://schemas.openxmlformats.org/officeDocument/2006/relationships/image" Target="../media/image53.wmf"/><Relationship Id="rId5" Type="http://schemas.openxmlformats.org/officeDocument/2006/relationships/image" Target="../media/image47.wmf"/><Relationship Id="rId10" Type="http://schemas.openxmlformats.org/officeDocument/2006/relationships/image" Target="../media/image52.wmf"/><Relationship Id="rId4" Type="http://schemas.openxmlformats.org/officeDocument/2006/relationships/image" Target="../media/image46.wmf"/><Relationship Id="rId9" Type="http://schemas.openxmlformats.org/officeDocument/2006/relationships/image" Target="../media/image5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3025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973CF-09D7-4052-A646-9CEA07203C14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0B726-89BE-47BA-84FE-5B5C1DBE1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905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8441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0634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8545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003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247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4911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4934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207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9558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798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9485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959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4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3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8.wmf"/><Relationship Id="rId18" Type="http://schemas.openxmlformats.org/officeDocument/2006/relationships/oleObject" Target="../embeddings/oleObject40.bin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42.wmf"/><Relationship Id="rId7" Type="http://schemas.openxmlformats.org/officeDocument/2006/relationships/image" Target="../media/image35.w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41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7.wmf"/><Relationship Id="rId5" Type="http://schemas.openxmlformats.org/officeDocument/2006/relationships/image" Target="../media/image34.wmf"/><Relationship Id="rId15" Type="http://schemas.openxmlformats.org/officeDocument/2006/relationships/image" Target="../media/image39.wmf"/><Relationship Id="rId10" Type="http://schemas.openxmlformats.org/officeDocument/2006/relationships/oleObject" Target="../embeddings/oleObject36.bin"/><Relationship Id="rId19" Type="http://schemas.openxmlformats.org/officeDocument/2006/relationships/image" Target="../media/image41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6.wmf"/><Relationship Id="rId14" Type="http://schemas.openxmlformats.org/officeDocument/2006/relationships/oleObject" Target="../embeddings/oleObject38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47.wmf"/><Relationship Id="rId18" Type="http://schemas.openxmlformats.org/officeDocument/2006/relationships/oleObject" Target="../embeddings/oleObject49.bin"/><Relationship Id="rId26" Type="http://schemas.openxmlformats.org/officeDocument/2006/relationships/oleObject" Target="../embeddings/oleObject53.bin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51.wmf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46.bin"/><Relationship Id="rId17" Type="http://schemas.openxmlformats.org/officeDocument/2006/relationships/image" Target="../media/image49.wmf"/><Relationship Id="rId25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8.bin"/><Relationship Id="rId20" Type="http://schemas.openxmlformats.org/officeDocument/2006/relationships/oleObject" Target="../embeddings/oleObject50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6.wmf"/><Relationship Id="rId24" Type="http://schemas.openxmlformats.org/officeDocument/2006/relationships/oleObject" Target="../embeddings/oleObject52.bin"/><Relationship Id="rId5" Type="http://schemas.openxmlformats.org/officeDocument/2006/relationships/image" Target="../media/image43.wmf"/><Relationship Id="rId15" Type="http://schemas.openxmlformats.org/officeDocument/2006/relationships/image" Target="../media/image48.wmf"/><Relationship Id="rId23" Type="http://schemas.openxmlformats.org/officeDocument/2006/relationships/image" Target="../media/image52.wmf"/><Relationship Id="rId10" Type="http://schemas.openxmlformats.org/officeDocument/2006/relationships/oleObject" Target="../embeddings/oleObject45.bin"/><Relationship Id="rId19" Type="http://schemas.openxmlformats.org/officeDocument/2006/relationships/image" Target="../media/image50.w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47.bin"/><Relationship Id="rId22" Type="http://schemas.openxmlformats.org/officeDocument/2006/relationships/oleObject" Target="../embeddings/oleObject51.bin"/><Relationship Id="rId27" Type="http://schemas.openxmlformats.org/officeDocument/2006/relationships/image" Target="../media/image5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59.wmf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64.wmf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3.bin"/><Relationship Id="rId17" Type="http://schemas.openxmlformats.org/officeDocument/2006/relationships/image" Target="../media/image6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5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63.wmf"/><Relationship Id="rId5" Type="http://schemas.openxmlformats.org/officeDocument/2006/relationships/image" Target="../media/image60.wmf"/><Relationship Id="rId15" Type="http://schemas.openxmlformats.org/officeDocument/2006/relationships/image" Target="../media/image65.wmf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6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6.2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Solving Percent Problems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Using the Formula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 defTabSz="1206500">
              <a:tabLst>
                <a:tab pos="12573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The Three Basic Types of Percent Problems and the Formula </a:t>
            </a:r>
            <a:r>
              <a:rPr lang="en-US" b="1" i="1" dirty="0" smtClean="0">
                <a:solidFill>
                  <a:srgbClr val="000000"/>
                </a:solidFill>
              </a:rPr>
              <a:t>R </a:t>
            </a:r>
            <a:r>
              <a:rPr lang="en-US" b="1" dirty="0" smtClean="0">
                <a:solidFill>
                  <a:srgbClr val="000000"/>
                </a:solidFill>
              </a:rPr>
              <a:t>⋅</a:t>
            </a:r>
            <a:r>
              <a:rPr lang="en-US" b="1" i="1" dirty="0" smtClean="0">
                <a:solidFill>
                  <a:srgbClr val="000000"/>
                </a:solidFill>
              </a:rPr>
              <a:t> B </a:t>
            </a:r>
            <a:r>
              <a:rPr lang="en-US" b="1" dirty="0" smtClean="0">
                <a:solidFill>
                  <a:srgbClr val="000000"/>
                </a:solidFill>
              </a:rPr>
              <a:t>=</a:t>
            </a:r>
            <a:r>
              <a:rPr lang="en-US" b="1" i="1" dirty="0" smtClean="0">
                <a:solidFill>
                  <a:srgbClr val="000000"/>
                </a:solidFill>
              </a:rPr>
              <a:t> A </a:t>
            </a:r>
            <a:r>
              <a:rPr lang="en-US" b="1" dirty="0" smtClean="0">
                <a:solidFill>
                  <a:srgbClr val="000000"/>
                </a:solidFill>
              </a:rPr>
              <a:t>(cont.)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tabLst>
                <a:tab pos="12573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Type 3:	</a:t>
            </a:r>
            <a:r>
              <a:rPr lang="en-US" dirty="0" smtClean="0">
                <a:solidFill>
                  <a:srgbClr val="000000"/>
                </a:solidFill>
              </a:rPr>
              <a:t>Find the percent (rate), given the base and the 	amount.</a:t>
            </a:r>
          </a:p>
          <a:p>
            <a:pPr>
              <a:tabLst>
                <a:tab pos="12573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What percent of 92 is 115?</a:t>
            </a:r>
          </a:p>
          <a:p>
            <a:pPr defTabSz="1206500">
              <a:tabLst>
                <a:tab pos="1257300" algn="l"/>
              </a:tabLst>
            </a:pPr>
            <a:endParaRPr lang="en-US" dirty="0" smtClean="0">
              <a:solidFill>
                <a:srgbClr val="000000"/>
              </a:solidFill>
            </a:endParaRPr>
          </a:p>
          <a:p>
            <a:pPr defTabSz="1206500">
              <a:tabLst>
                <a:tab pos="1257300" algn="l"/>
              </a:tabLst>
            </a:pPr>
            <a:endParaRPr lang="en-US" dirty="0" smtClean="0">
              <a:solidFill>
                <a:srgbClr val="000000"/>
              </a:solidFill>
            </a:endParaRPr>
          </a:p>
          <a:p>
            <a:pPr defTabSz="1206500">
              <a:tabLst>
                <a:tab pos="1257300" algn="l"/>
              </a:tabLst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tabLst>
                <a:tab pos="1257300" algn="l"/>
              </a:tabLst>
            </a:pPr>
            <a:r>
              <a:rPr lang="en-US" i="1" dirty="0" smtClean="0">
                <a:solidFill>
                  <a:srgbClr val="000000"/>
                </a:solidFill>
              </a:rPr>
              <a:t>	A </a:t>
            </a:r>
            <a:r>
              <a:rPr lang="en-US" dirty="0" smtClean="0">
                <a:solidFill>
                  <a:srgbClr val="000000"/>
                </a:solidFill>
              </a:rPr>
              <a:t>and</a:t>
            </a:r>
            <a:r>
              <a:rPr lang="en-US" i="1" dirty="0" smtClean="0">
                <a:solidFill>
                  <a:srgbClr val="000000"/>
                </a:solidFill>
              </a:rPr>
              <a:t> B </a:t>
            </a:r>
            <a:r>
              <a:rPr lang="en-US" dirty="0" smtClean="0">
                <a:solidFill>
                  <a:srgbClr val="000000"/>
                </a:solidFill>
              </a:rPr>
              <a:t>are known. The object is to find </a:t>
            </a:r>
            <a:r>
              <a:rPr lang="en-US" i="1" dirty="0" smtClean="0">
                <a:solidFill>
                  <a:srgbClr val="000000"/>
                </a:solidFill>
              </a:rPr>
              <a:t>R.</a:t>
            </a:r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3873500" y="3905250"/>
          <a:ext cx="15748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8" name="Equation" r:id="rId3" imgW="1574640" imgH="1079280" progId="Equation.DSMT4">
                  <p:embed/>
                </p:oleObj>
              </mc:Choice>
              <mc:Fallback>
                <p:oleObj name="Equation" r:id="rId3" imgW="1574640" imgH="10792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0" y="3905250"/>
                        <a:ext cx="15748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 rot="5400000">
            <a:off x="3895725" y="4448175"/>
            <a:ext cx="342900" cy="5715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4336256" y="4456906"/>
            <a:ext cx="3048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4985544" y="4382294"/>
            <a:ext cx="304800" cy="150812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</p:spPr>
        <p:txBody>
          <a:bodyPr>
            <a:spAutoFit/>
          </a:bodyPr>
          <a:lstStyle/>
          <a:p>
            <a:pPr eaLnBrk="1" hangingPunct="1">
              <a:buNone/>
            </a:pPr>
            <a:r>
              <a:rPr lang="en-US" dirty="0" smtClean="0"/>
              <a:t>What is </a:t>
            </a:r>
            <a:r>
              <a:rPr lang="en-US" dirty="0" smtClean="0">
                <a:solidFill>
                  <a:srgbClr val="0000FF"/>
                </a:solidFill>
              </a:rPr>
              <a:t>65%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0000FF"/>
                </a:solidFill>
              </a:rPr>
              <a:t>800</a:t>
            </a:r>
            <a:r>
              <a:rPr lang="en-US" dirty="0" smtClean="0"/>
              <a:t>?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en-US" b="1" dirty="0" smtClean="0"/>
              <a:t>Solution</a:t>
            </a:r>
          </a:p>
          <a:p>
            <a:pPr marL="0" eaLnBrk="1" hangingPunct="1">
              <a:spcBef>
                <a:spcPts val="0"/>
              </a:spcBef>
              <a:buNone/>
            </a:pPr>
            <a:r>
              <a:rPr lang="en-US" dirty="0" smtClean="0"/>
              <a:t>In this problem, </a:t>
            </a:r>
            <a:r>
              <a:rPr lang="en-US" i="1" dirty="0" smtClean="0"/>
              <a:t>R</a:t>
            </a:r>
            <a:r>
              <a:rPr lang="en-US" dirty="0" smtClean="0"/>
              <a:t> = 65% = 0.65 and </a:t>
            </a:r>
            <a:r>
              <a:rPr lang="en-US" i="1" dirty="0" smtClean="0"/>
              <a:t>B</a:t>
            </a:r>
            <a:r>
              <a:rPr lang="en-US" dirty="0" smtClean="0"/>
              <a:t> = 800. This is a Type 1 problem, and we want to find the value of </a:t>
            </a:r>
            <a:r>
              <a:rPr lang="en-US" i="1" dirty="0" smtClean="0"/>
              <a:t>A</a:t>
            </a:r>
            <a:r>
              <a:rPr lang="en-US" dirty="0" smtClean="0"/>
              <a:t>.</a:t>
            </a:r>
          </a:p>
          <a:p>
            <a:pPr marL="0" eaLnBrk="1" hangingPunct="1">
              <a:spcBef>
                <a:spcPts val="0"/>
              </a:spcBef>
              <a:buNone/>
            </a:pPr>
            <a:endParaRPr lang="en-US" dirty="0" smtClean="0"/>
          </a:p>
          <a:p>
            <a:pPr marL="0" eaLnBrk="1" hangingPunct="1">
              <a:spcBef>
                <a:spcPts val="0"/>
              </a:spcBef>
              <a:buNone/>
            </a:pPr>
            <a:endParaRPr lang="en-US" dirty="0" smtClean="0"/>
          </a:p>
          <a:p>
            <a:pPr marL="0" eaLnBrk="1" hangingPunct="1">
              <a:spcBef>
                <a:spcPts val="0"/>
              </a:spcBef>
              <a:buNone/>
            </a:pPr>
            <a:endParaRPr lang="en-US" dirty="0" smtClean="0"/>
          </a:p>
          <a:p>
            <a:pPr marL="0" eaLnBrk="1" hangingPunct="1">
              <a:spcBef>
                <a:spcPts val="0"/>
              </a:spcBef>
              <a:buNone/>
            </a:pPr>
            <a:endParaRPr lang="en-US" dirty="0" smtClean="0"/>
          </a:p>
          <a:p>
            <a:pPr marL="0" eaLnBrk="1" hangingPunct="1"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</a:rPr>
              <a:t>So, </a:t>
            </a:r>
            <a:r>
              <a:rPr lang="en-US" dirty="0" smtClean="0">
                <a:solidFill>
                  <a:srgbClr val="0000FF"/>
                </a:solidFill>
              </a:rPr>
              <a:t>65%</a:t>
            </a:r>
            <a:r>
              <a:rPr lang="en-US" dirty="0" smtClean="0">
                <a:solidFill>
                  <a:schemeClr val="tx1"/>
                </a:solidFill>
              </a:rPr>
              <a:t> of </a:t>
            </a:r>
            <a:r>
              <a:rPr lang="en-US" dirty="0" smtClean="0">
                <a:solidFill>
                  <a:srgbClr val="0000FF"/>
                </a:solidFill>
              </a:rPr>
              <a:t>800</a:t>
            </a:r>
            <a:r>
              <a:rPr lang="en-US" dirty="0" smtClean="0">
                <a:solidFill>
                  <a:schemeClr val="tx1"/>
                </a:solidFill>
              </a:rPr>
              <a:t> is </a:t>
            </a:r>
            <a:r>
              <a:rPr lang="en-US" dirty="0" smtClean="0">
                <a:solidFill>
                  <a:srgbClr val="FF0000"/>
                </a:solidFill>
              </a:rPr>
              <a:t>520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955800" y="43561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4" imgW="1117440" imgH="291960" progId="Equation.DSMT4">
                  <p:embed/>
                </p:oleObj>
              </mc:Choice>
              <mc:Fallback>
                <p:oleObj name="Equation" r:id="rId4" imgW="1117440" imgH="291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356100"/>
                        <a:ext cx="1117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1955800" y="3879850"/>
          <a:ext cx="189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6" imgW="1892160" imgH="291960" progId="Equation.DSMT4">
                  <p:embed/>
                </p:oleObj>
              </mc:Choice>
              <mc:Fallback>
                <p:oleObj name="Equation" r:id="rId6" imgW="1892160" imgH="291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879850"/>
                        <a:ext cx="1892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1955800" y="3422650"/>
          <a:ext cx="113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8" imgW="1130040" imgH="279360" progId="Equation.DSMT4">
                  <p:embed/>
                </p:oleObj>
              </mc:Choice>
              <mc:Fallback>
                <p:oleObj name="Equation" r:id="rId8" imgW="1130040" imgH="2793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422650"/>
                        <a:ext cx="1130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4749800" y="458470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10" imgW="1015920" imgH="291960" progId="Equation.DSMT4">
                  <p:embed/>
                </p:oleObj>
              </mc:Choice>
              <mc:Fallback>
                <p:oleObj name="Equation" r:id="rId10" imgW="1015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9800" y="4584700"/>
                        <a:ext cx="1016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4711700" y="3441700"/>
          <a:ext cx="10541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12" imgW="1054080" imgH="977760" progId="Equation.DSMT4">
                  <p:embed/>
                </p:oleObj>
              </mc:Choice>
              <mc:Fallback>
                <p:oleObj name="Equation" r:id="rId12" imgW="1054080" imgH="977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3441700"/>
                        <a:ext cx="10541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Using the Formula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94721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Note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operations in these examples can be performed with a calculator or by hand, as shown in Example 2. In either case, the equations should be written so that the = signs are aligned one above the other. Also, writing the equations and the calculated values helps you remember whether you are multiplying or dividing.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02826"/>
          </a:xfrm>
        </p:spPr>
        <p:txBody>
          <a:bodyPr>
            <a:spAutoFit/>
          </a:bodyPr>
          <a:lstStyle/>
          <a:p>
            <a:pPr eaLnBrk="1" hangingPunct="1">
              <a:buNone/>
            </a:pPr>
            <a:r>
              <a:rPr lang="en-US" dirty="0" smtClean="0">
                <a:solidFill>
                  <a:srgbClr val="0000FF"/>
                </a:solidFill>
              </a:rPr>
              <a:t>42% </a:t>
            </a:r>
            <a:r>
              <a:rPr lang="en-US" dirty="0" smtClean="0">
                <a:solidFill>
                  <a:schemeClr val="tx1"/>
                </a:solidFill>
              </a:rPr>
              <a:t>of what number is </a:t>
            </a:r>
            <a:r>
              <a:rPr lang="en-US" dirty="0" smtClean="0">
                <a:solidFill>
                  <a:srgbClr val="0000FF"/>
                </a:solidFill>
              </a:rPr>
              <a:t>157.5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 this problem, </a:t>
            </a:r>
            <a:r>
              <a:rPr lang="en-US" i="1" dirty="0" smtClean="0">
                <a:solidFill>
                  <a:srgbClr val="000099"/>
                </a:solidFill>
              </a:rPr>
              <a:t>R</a:t>
            </a:r>
            <a:r>
              <a:rPr lang="en-US" dirty="0" smtClean="0">
                <a:solidFill>
                  <a:srgbClr val="000099"/>
                </a:solidFill>
              </a:rPr>
              <a:t> = 42% = 0.42 </a:t>
            </a:r>
            <a:r>
              <a:rPr lang="en-US" dirty="0" smtClean="0">
                <a:solidFill>
                  <a:schemeClr val="tx1"/>
                </a:solidFill>
              </a:rPr>
              <a:t>and </a:t>
            </a:r>
            <a:r>
              <a:rPr lang="en-US" i="1" dirty="0" smtClean="0">
                <a:solidFill>
                  <a:srgbClr val="000099"/>
                </a:solidFill>
              </a:rPr>
              <a:t>A</a:t>
            </a:r>
            <a:r>
              <a:rPr lang="en-US" dirty="0" smtClean="0">
                <a:solidFill>
                  <a:srgbClr val="000099"/>
                </a:solidFill>
              </a:rPr>
              <a:t> = 157.5</a:t>
            </a:r>
            <a:r>
              <a:rPr lang="en-US" dirty="0" smtClean="0">
                <a:solidFill>
                  <a:schemeClr val="tx1"/>
                </a:solidFill>
              </a:rPr>
              <a:t>. We want to find the value of </a:t>
            </a:r>
            <a:r>
              <a:rPr lang="en-US" i="1" dirty="0" smtClean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. Substitution in the formula gives</a:t>
            </a:r>
          </a:p>
          <a:p>
            <a:pPr marL="0" eaLnBrk="1" hangingPunct="1">
              <a:spcBef>
                <a:spcPts val="0"/>
              </a:spcBef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eaLnBrk="1" hangingPunct="1">
              <a:spcBef>
                <a:spcPts val="0"/>
              </a:spcBef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eaLnBrk="1" hangingPunct="1">
              <a:spcBef>
                <a:spcPts val="0"/>
              </a:spcBef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eaLnBrk="1" hangingPunct="1">
              <a:spcBef>
                <a:spcPts val="0"/>
              </a:spcBef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</a:rPr>
              <a:t>So, </a:t>
            </a:r>
            <a:r>
              <a:rPr lang="en-US" dirty="0" smtClean="0">
                <a:solidFill>
                  <a:srgbClr val="0000FF"/>
                </a:solidFill>
              </a:rPr>
              <a:t>42% </a:t>
            </a:r>
            <a:r>
              <a:rPr lang="en-US" dirty="0" smtClean="0">
                <a:solidFill>
                  <a:schemeClr val="tx1"/>
                </a:solidFill>
              </a:rPr>
              <a:t>of </a:t>
            </a:r>
            <a:r>
              <a:rPr lang="en-US" dirty="0" smtClean="0">
                <a:solidFill>
                  <a:srgbClr val="FF0000"/>
                </a:solidFill>
              </a:rPr>
              <a:t>375</a:t>
            </a:r>
            <a:r>
              <a:rPr lang="en-US" dirty="0" smtClean="0">
                <a:solidFill>
                  <a:schemeClr val="tx1"/>
                </a:solidFill>
              </a:rPr>
              <a:t> is </a:t>
            </a:r>
            <a:r>
              <a:rPr lang="en-US" dirty="0" smtClean="0">
                <a:solidFill>
                  <a:srgbClr val="0000FF"/>
                </a:solidFill>
              </a:rPr>
              <a:t>157.5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3321050" y="4235450"/>
          <a:ext cx="222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4" imgW="2222280" imgH="838080" progId="Equation.DSMT4">
                  <p:embed/>
                </p:oleObj>
              </mc:Choice>
              <mc:Fallback>
                <p:oleObj name="Equation" r:id="rId4" imgW="222228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050" y="4235450"/>
                        <a:ext cx="2222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3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797300" y="3276600"/>
          <a:ext cx="113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6" imgW="1130040" imgH="279360" progId="Equation.DSMT4">
                  <p:embed/>
                </p:oleObj>
              </mc:Choice>
              <mc:Fallback>
                <p:oleObj name="Equation" r:id="rId6" imgW="1130040" imgH="2793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7300" y="3276600"/>
                        <a:ext cx="1130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3378200" y="3810000"/>
          <a:ext cx="210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8" imgW="2108160" imgH="291960" progId="Equation.DSMT4">
                  <p:embed/>
                </p:oleObj>
              </mc:Choice>
              <mc:Fallback>
                <p:oleObj name="Equation" r:id="rId8" imgW="2108160" imgH="291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3810000"/>
                        <a:ext cx="2108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4156075" y="519430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Equation" r:id="rId10" imgW="1155600" imgH="291960" progId="Equation.DSMT4">
                  <p:embed/>
                </p:oleObj>
              </mc:Choice>
              <mc:Fallback>
                <p:oleObj name="Equation" r:id="rId10" imgW="1155600" imgH="291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6075" y="5194300"/>
                        <a:ext cx="1155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flipV="1">
            <a:off x="3581400" y="4826000"/>
            <a:ext cx="640080" cy="1143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365500" y="4381500"/>
            <a:ext cx="640080" cy="127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715000" y="4267200"/>
            <a:ext cx="3048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Divide both sides by 0.42, the coefficient of </a:t>
            </a:r>
            <a:r>
              <a:rPr lang="en-US" sz="2000" i="1" dirty="0" smtClean="0">
                <a:solidFill>
                  <a:srgbClr val="008080"/>
                </a:solidFill>
              </a:rPr>
              <a:t>B. </a:t>
            </a:r>
            <a:r>
              <a:rPr lang="en-US" sz="2000" dirty="0" smtClean="0">
                <a:solidFill>
                  <a:srgbClr val="008080"/>
                </a:solidFill>
              </a:rPr>
              <a:t>(The division can be performed with a calculator.)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4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smtClean="0"/>
              <a:t>What percent of </a:t>
            </a:r>
            <a:r>
              <a:rPr lang="en-US" dirty="0" smtClean="0">
                <a:solidFill>
                  <a:srgbClr val="0000FF"/>
                </a:solidFill>
              </a:rPr>
              <a:t>92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0000FF"/>
                </a:solidFill>
              </a:rPr>
              <a:t>115</a:t>
            </a:r>
            <a:r>
              <a:rPr lang="en-US" dirty="0" smtClean="0"/>
              <a:t>?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en-US" b="1" dirty="0" smtClean="0"/>
              <a:t>Solution</a:t>
            </a:r>
          </a:p>
          <a:p>
            <a:r>
              <a:rPr lang="en-US" dirty="0" smtClean="0"/>
              <a:t>In this problem, </a:t>
            </a:r>
            <a:r>
              <a:rPr lang="en-US" i="1" dirty="0" smtClean="0">
                <a:solidFill>
                  <a:srgbClr val="000099"/>
                </a:solidFill>
              </a:rPr>
              <a:t>B</a:t>
            </a:r>
            <a:r>
              <a:rPr lang="en-US" dirty="0" smtClean="0">
                <a:solidFill>
                  <a:srgbClr val="000099"/>
                </a:solidFill>
              </a:rPr>
              <a:t> = 92 </a:t>
            </a:r>
            <a:r>
              <a:rPr lang="en-US" dirty="0" smtClean="0"/>
              <a:t>and </a:t>
            </a:r>
            <a:r>
              <a:rPr lang="en-US" i="1" dirty="0" smtClean="0">
                <a:solidFill>
                  <a:srgbClr val="000099"/>
                </a:solidFill>
              </a:rPr>
              <a:t>A</a:t>
            </a:r>
            <a:r>
              <a:rPr lang="en-US" dirty="0" smtClean="0">
                <a:solidFill>
                  <a:srgbClr val="000099"/>
                </a:solidFill>
              </a:rPr>
              <a:t> = 115</a:t>
            </a:r>
            <a:r>
              <a:rPr lang="en-US" dirty="0" smtClean="0"/>
              <a:t>. We want to find the value of </a:t>
            </a:r>
            <a:r>
              <a:rPr lang="en-US" i="1" dirty="0" smtClean="0"/>
              <a:t>R</a:t>
            </a:r>
            <a:r>
              <a:rPr lang="en-US" dirty="0" smtClean="0"/>
              <a:t>. (Do you expect </a:t>
            </a:r>
            <a:r>
              <a:rPr lang="en-US" i="1" dirty="0" smtClean="0"/>
              <a:t>R</a:t>
            </a:r>
            <a:r>
              <a:rPr lang="en-US" dirty="0" smtClean="0"/>
              <a:t> to be more than 100% or less than 100%?)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smtClean="0"/>
              <a:t>Substitution in the formula gives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So, </a:t>
            </a:r>
            <a:r>
              <a:rPr lang="en-US" dirty="0" smtClean="0">
                <a:solidFill>
                  <a:srgbClr val="FF0000"/>
                </a:solidFill>
              </a:rPr>
              <a:t>125%</a:t>
            </a:r>
            <a:r>
              <a:rPr lang="en-US" dirty="0" smtClean="0">
                <a:solidFill>
                  <a:schemeClr val="tx1"/>
                </a:solidFill>
              </a:rPr>
              <a:t> of </a:t>
            </a:r>
            <a:r>
              <a:rPr lang="en-US" dirty="0" smtClean="0">
                <a:solidFill>
                  <a:srgbClr val="0000FF"/>
                </a:solidFill>
              </a:rPr>
              <a:t>92</a:t>
            </a:r>
            <a:r>
              <a:rPr lang="en-US" dirty="0" smtClean="0">
                <a:solidFill>
                  <a:schemeClr val="tx1"/>
                </a:solidFill>
              </a:rPr>
              <a:t> is </a:t>
            </a:r>
            <a:r>
              <a:rPr lang="en-US" dirty="0" smtClean="0">
                <a:solidFill>
                  <a:srgbClr val="0000FF"/>
                </a:solidFill>
              </a:rPr>
              <a:t>115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2959100" y="2940050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5" name="Equation" r:id="rId4" imgW="1688760" imgH="838080" progId="Equation.DSMT4">
                  <p:embed/>
                </p:oleObj>
              </mc:Choice>
              <mc:Fallback>
                <p:oleObj name="Equation" r:id="rId4" imgW="168876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2940050"/>
                        <a:ext cx="1689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4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187700" y="1905000"/>
          <a:ext cx="113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6" name="Equation" r:id="rId6" imgW="1130040" imgH="279360" progId="Equation.DSMT4">
                  <p:embed/>
                </p:oleObj>
              </mc:Choice>
              <mc:Fallback>
                <p:oleObj name="Equation" r:id="rId6" imgW="1130040" imgH="2793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1905000"/>
                        <a:ext cx="1130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029200" y="4321314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008080"/>
                </a:solidFill>
              </a:rPr>
              <a:t>R</a:t>
            </a:r>
            <a:r>
              <a:rPr lang="en-US" sz="2000" dirty="0" smtClean="0">
                <a:solidFill>
                  <a:srgbClr val="008080"/>
                </a:solidFill>
              </a:rPr>
              <a:t> is more than 100% because </a:t>
            </a:r>
            <a:r>
              <a:rPr lang="en-US" sz="2000" i="1" dirty="0" smtClean="0">
                <a:solidFill>
                  <a:srgbClr val="008080"/>
                </a:solidFill>
              </a:rPr>
              <a:t>A</a:t>
            </a:r>
            <a:r>
              <a:rPr lang="en-US" sz="2000" dirty="0" smtClean="0">
                <a:solidFill>
                  <a:srgbClr val="008080"/>
                </a:solidFill>
              </a:rPr>
              <a:t> is larger than </a:t>
            </a:r>
            <a:r>
              <a:rPr lang="en-US" sz="2000" i="1" dirty="0" smtClean="0">
                <a:solidFill>
                  <a:srgbClr val="008080"/>
                </a:solidFill>
              </a:rPr>
              <a:t>B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149600" y="35433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352800" y="30480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3019425" y="2438400"/>
          <a:ext cx="157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7" name="Equation" r:id="rId8" imgW="1574640" imgH="291960" progId="Equation.DSMT4">
                  <p:embed/>
                </p:oleObj>
              </mc:Choice>
              <mc:Fallback>
                <p:oleObj name="Equation" r:id="rId8" imgW="1574640" imgH="291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9425" y="2438400"/>
                        <a:ext cx="1574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3521075" y="389890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8" name="Equation" r:id="rId10" imgW="1155600" imgH="291960" progId="Equation.DSMT4">
                  <p:embed/>
                </p:oleObj>
              </mc:Choice>
              <mc:Fallback>
                <p:oleObj name="Equation" r:id="rId10" imgW="1155600" imgH="2919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075" y="3898900"/>
                        <a:ext cx="1155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3517900" y="4349750"/>
          <a:ext cx="133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9" name="Equation" r:id="rId12" imgW="1333440" imgH="304560" progId="Equation.DSMT4">
                  <p:embed/>
                </p:oleObj>
              </mc:Choice>
              <mc:Fallback>
                <p:oleObj name="Equation" r:id="rId12" imgW="1333440" imgH="3045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4349750"/>
                        <a:ext cx="1333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5029200" y="2895600"/>
            <a:ext cx="3657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Divide both sides by 92, the coefficient of </a:t>
            </a:r>
            <a:r>
              <a:rPr lang="en-US" sz="2000" i="1" dirty="0" smtClean="0">
                <a:solidFill>
                  <a:srgbClr val="008080"/>
                </a:solidFill>
              </a:rPr>
              <a:t>B</a:t>
            </a:r>
            <a:r>
              <a:rPr lang="en-US" sz="2000" dirty="0" smtClean="0">
                <a:solidFill>
                  <a:srgbClr val="008080"/>
                </a:solidFill>
              </a:rPr>
              <a:t>. (The division can be performed with a calculator.)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Completion Example 5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</p:spPr>
        <p:txBody>
          <a:bodyPr>
            <a:spAutoFit/>
          </a:bodyPr>
          <a:lstStyle/>
          <a:p>
            <a:pPr eaLnBrk="1" hangingPunct="1">
              <a:buNone/>
            </a:pPr>
            <a:r>
              <a:rPr lang="en-US" dirty="0" smtClean="0"/>
              <a:t>Find </a:t>
            </a:r>
            <a:r>
              <a:rPr lang="en-US" dirty="0" smtClean="0">
                <a:solidFill>
                  <a:srgbClr val="0000FF"/>
                </a:solidFill>
              </a:rPr>
              <a:t>35% </a:t>
            </a:r>
            <a:r>
              <a:rPr lang="en-US" dirty="0" smtClean="0"/>
              <a:t>of </a:t>
            </a:r>
            <a:r>
              <a:rPr lang="en-US" dirty="0" smtClean="0">
                <a:solidFill>
                  <a:srgbClr val="0000FF"/>
                </a:solidFill>
              </a:rPr>
              <a:t>89</a:t>
            </a:r>
            <a:r>
              <a:rPr lang="en-US" dirty="0" smtClean="0"/>
              <a:t>.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en-US" b="1" dirty="0" smtClean="0"/>
              <a:t>Solution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In this problem, </a:t>
            </a:r>
            <a:r>
              <a:rPr lang="en-US" i="1" dirty="0" smtClean="0"/>
              <a:t>R</a:t>
            </a:r>
            <a:r>
              <a:rPr lang="en-US" dirty="0" smtClean="0"/>
              <a:t> = ____% = ____ and </a:t>
            </a:r>
            <a:r>
              <a:rPr lang="en-US" i="1" dirty="0" smtClean="0"/>
              <a:t>B</a:t>
            </a:r>
            <a:r>
              <a:rPr lang="en-US" dirty="0" smtClean="0"/>
              <a:t> = ____. We want to find the value of ____. Substitution in the formula gives</a:t>
            </a:r>
          </a:p>
          <a:p>
            <a:pPr marL="0" eaLnBrk="1" hangingPunct="1">
              <a:spcBef>
                <a:spcPts val="0"/>
              </a:spcBef>
              <a:buNone/>
            </a:pPr>
            <a:endParaRPr lang="en-US" dirty="0" smtClean="0"/>
          </a:p>
          <a:p>
            <a:pPr marL="0" eaLnBrk="1" hangingPunct="1">
              <a:spcBef>
                <a:spcPts val="0"/>
              </a:spcBef>
              <a:buNone/>
            </a:pPr>
            <a:endParaRPr lang="en-US" dirty="0" smtClean="0"/>
          </a:p>
          <a:p>
            <a:pPr marL="0" eaLnBrk="1" hangingPunct="1">
              <a:spcBef>
                <a:spcPts val="0"/>
              </a:spcBef>
              <a:buNone/>
            </a:pPr>
            <a:endParaRPr lang="en-US" dirty="0" smtClean="0"/>
          </a:p>
          <a:p>
            <a:pPr marL="0" eaLnBrk="1" hangingPunct="1">
              <a:spcBef>
                <a:spcPts val="0"/>
              </a:spcBef>
              <a:buNone/>
            </a:pPr>
            <a:endParaRPr lang="en-US" dirty="0" smtClean="0"/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dirty="0" smtClean="0"/>
              <a:t>Thus, </a:t>
            </a:r>
            <a:r>
              <a:rPr lang="en-US" dirty="0" smtClean="0">
                <a:solidFill>
                  <a:srgbClr val="0000FF"/>
                </a:solidFill>
              </a:rPr>
              <a:t>35%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0000FF"/>
                </a:solidFill>
              </a:rPr>
              <a:t>89</a:t>
            </a:r>
            <a:r>
              <a:rPr lang="en-US" dirty="0" smtClean="0"/>
              <a:t> is  ______.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790700" y="3683000"/>
          <a:ext cx="21717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Equation" r:id="rId4" imgW="2171520" imgH="1422360" progId="Equation.DSMT4">
                  <p:embed/>
                </p:oleObj>
              </mc:Choice>
              <mc:Fallback>
                <p:oleObj name="Equation" r:id="rId4" imgW="2171520" imgH="14223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3683000"/>
                        <a:ext cx="2171700" cy="142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581400" y="22098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Equation" r:id="rId6" imgW="368280" imgH="291960" progId="Equation.DSMT4">
                  <p:embed/>
                </p:oleObj>
              </mc:Choice>
              <mc:Fallback>
                <p:oleObj name="Equation" r:id="rId6" imgW="36828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209800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4749800" y="22098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Equation" r:id="rId8" imgW="647640" imgH="291960" progId="Equation.DSMT4">
                  <p:embed/>
                </p:oleObj>
              </mc:Choice>
              <mc:Fallback>
                <p:oleObj name="Equation" r:id="rId8" imgW="647640" imgH="291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9800" y="2209800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6781800" y="22098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name="Equation" r:id="rId10" imgW="380880" imgH="291960" progId="Equation.DSMT4">
                  <p:embed/>
                </p:oleObj>
              </mc:Choice>
              <mc:Fallback>
                <p:oleObj name="Equation" r:id="rId10" imgW="38088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2209800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4419600" y="2616200"/>
          <a:ext cx="254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Equation" r:id="rId12" imgW="253800" imgH="279360" progId="Equation.DSMT4">
                  <p:embed/>
                </p:oleObj>
              </mc:Choice>
              <mc:Fallback>
                <p:oleObj name="Equation" r:id="rId12" imgW="253800" imgH="2793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616200"/>
                        <a:ext cx="254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2419350" y="41910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name="Equation" r:id="rId14" imgW="647640" imgH="291960" progId="Equation.DSMT4">
                  <p:embed/>
                </p:oleObj>
              </mc:Choice>
              <mc:Fallback>
                <p:oleObj name="Equation" r:id="rId14" imgW="647640" imgH="2919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4191000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3441700" y="41910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name="Equation" r:id="rId16" imgW="380880" imgH="291960" progId="Equation.DSMT4">
                  <p:embed/>
                </p:oleObj>
              </mc:Choice>
              <mc:Fallback>
                <p:oleObj name="Equation" r:id="rId16" imgW="380880" imgH="2919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700" y="4191000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/>
          <p:cNvGraphicFramePr>
            <a:graphicFrameLocks noChangeAspect="1"/>
          </p:cNvGraphicFramePr>
          <p:nvPr/>
        </p:nvGraphicFramePr>
        <p:xfrm>
          <a:off x="2374900" y="4737100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Equation" r:id="rId18" imgW="812520" imgH="291960" progId="Equation.DSMT4">
                  <p:embed/>
                </p:oleObj>
              </mc:Choice>
              <mc:Fallback>
                <p:oleObj name="Equation" r:id="rId18" imgW="812520" imgH="2919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4737100"/>
                        <a:ext cx="812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3380096" y="5486400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Equation" r:id="rId20" imgW="812520" imgH="291960" progId="Equation.DSMT4">
                  <p:embed/>
                </p:oleObj>
              </mc:Choice>
              <mc:Fallback>
                <p:oleObj name="Equation" r:id="rId20" imgW="812520" imgH="2919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0096" y="5486400"/>
                        <a:ext cx="812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</p:spPr>
        <p:txBody>
          <a:bodyPr>
            <a:spAutoFit/>
          </a:bodyPr>
          <a:lstStyle/>
          <a:p>
            <a:pPr eaLnBrk="1" hangingPunct="1">
              <a:buNone/>
            </a:pPr>
            <a:r>
              <a:rPr lang="en-US" dirty="0" smtClean="0"/>
              <a:t>What percent of </a:t>
            </a:r>
            <a:r>
              <a:rPr lang="en-US" dirty="0" smtClean="0">
                <a:solidFill>
                  <a:srgbClr val="0000FF"/>
                </a:solidFill>
              </a:rPr>
              <a:t>320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0000FF"/>
                </a:solidFill>
              </a:rPr>
              <a:t>48</a:t>
            </a:r>
            <a:r>
              <a:rPr lang="en-US" dirty="0" smtClean="0"/>
              <a:t>?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en-US" b="1" dirty="0" smtClean="0"/>
              <a:t>Solution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In this problem </a:t>
            </a:r>
            <a:r>
              <a:rPr lang="en-US" i="1" dirty="0" smtClean="0"/>
              <a:t>A</a:t>
            </a:r>
            <a:r>
              <a:rPr lang="en-US" dirty="0" smtClean="0"/>
              <a:t> = ____ and </a:t>
            </a:r>
            <a:r>
              <a:rPr lang="en-US" i="1" dirty="0" smtClean="0"/>
              <a:t>B</a:t>
            </a:r>
            <a:r>
              <a:rPr lang="en-US" dirty="0" smtClean="0"/>
              <a:t> = ____. We want to find the value of ____. Substitution in the formula gives</a:t>
            </a:r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Thus ______% of </a:t>
            </a:r>
            <a:r>
              <a:rPr lang="en-US" dirty="0" smtClean="0">
                <a:solidFill>
                  <a:srgbClr val="0000FF"/>
                </a:solidFill>
              </a:rPr>
              <a:t>320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0000FF"/>
                </a:solidFill>
              </a:rPr>
              <a:t>48</a:t>
            </a:r>
            <a:r>
              <a:rPr lang="en-US" dirty="0" smtClean="0"/>
              <a:t>.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352800" y="3200400"/>
          <a:ext cx="23114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3" name="Equation" r:id="rId4" imgW="2311200" imgH="2209680" progId="Equation.DSMT4">
                  <p:embed/>
                </p:oleObj>
              </mc:Choice>
              <mc:Fallback>
                <p:oleObj name="Equation" r:id="rId4" imgW="2311200" imgH="22096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200400"/>
                        <a:ext cx="2311400" cy="220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Completion Example 6</a:t>
            </a:r>
            <a:endParaRPr lang="en-US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505200" y="22098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Equation" r:id="rId6" imgW="393480" imgH="291960" progId="Equation.DSMT4">
                  <p:embed/>
                </p:oleObj>
              </mc:Choice>
              <mc:Fallback>
                <p:oleObj name="Equation" r:id="rId6" imgW="393480" imgH="2919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209800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5016500" y="41148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name="Equation" r:id="rId8" imgW="393480" imgH="291960" progId="Equation.DSMT4">
                  <p:embed/>
                </p:oleObj>
              </mc:Choice>
              <mc:Fallback>
                <p:oleObj name="Equation" r:id="rId8" imgW="393480" imgH="2919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4114800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4889500" y="36576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name="Equation" r:id="rId10" imgW="393480" imgH="291960" progId="Equation.DSMT4">
                  <p:embed/>
                </p:oleObj>
              </mc:Choice>
              <mc:Fallback>
                <p:oleObj name="Equation" r:id="rId10" imgW="393480" imgH="2919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3657600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5410200" y="22098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" name="Equation" r:id="rId12" imgW="558720" imgH="291960" progId="Equation.DSMT4">
                  <p:embed/>
                </p:oleObj>
              </mc:Choice>
              <mc:Fallback>
                <p:oleObj name="Equation" r:id="rId12" imgW="558720" imgH="2919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209800"/>
                        <a:ext cx="558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3810000" y="41148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name="Equation" r:id="rId14" imgW="558720" imgH="291960" progId="Equation.DSMT4">
                  <p:embed/>
                </p:oleObj>
              </mc:Choice>
              <mc:Fallback>
                <p:oleObj name="Equation" r:id="rId14" imgW="558720" imgH="2919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114800"/>
                        <a:ext cx="558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3803650" y="36576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9" name="Equation" r:id="rId16" imgW="558720" imgH="291960" progId="Equation.DSMT4">
                  <p:embed/>
                </p:oleObj>
              </mc:Choice>
              <mc:Fallback>
                <p:oleObj name="Equation" r:id="rId16" imgW="558720" imgH="29196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650" y="3657600"/>
                        <a:ext cx="558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4927600" y="45720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Equation" r:id="rId18" imgW="558720" imgH="291960" progId="Equation.DSMT4">
                  <p:embed/>
                </p:oleObj>
              </mc:Choice>
              <mc:Fallback>
                <p:oleObj name="Equation" r:id="rId18" imgW="558720" imgH="2919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4572000"/>
                        <a:ext cx="558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3708400" y="45720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Equation" r:id="rId20" imgW="558720" imgH="291960" progId="Equation.DSMT4">
                  <p:embed/>
                </p:oleObj>
              </mc:Choice>
              <mc:Fallback>
                <p:oleObj name="Equation" r:id="rId20" imgW="558720" imgH="29196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4572000"/>
                        <a:ext cx="558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5" name="Object 11"/>
          <p:cNvGraphicFramePr>
            <a:graphicFrameLocks noChangeAspect="1"/>
          </p:cNvGraphicFramePr>
          <p:nvPr/>
        </p:nvGraphicFramePr>
        <p:xfrm>
          <a:off x="4838700" y="50292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2" name="Equation" r:id="rId22" imgW="647640" imgH="291960" progId="Equation.DSMT4">
                  <p:embed/>
                </p:oleObj>
              </mc:Choice>
              <mc:Fallback>
                <p:oleObj name="Equation" r:id="rId22" imgW="647640" imgH="2919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5029200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6" name="Object 12"/>
          <p:cNvGraphicFramePr>
            <a:graphicFrameLocks noChangeAspect="1"/>
          </p:cNvGraphicFramePr>
          <p:nvPr/>
        </p:nvGraphicFramePr>
        <p:xfrm>
          <a:off x="1676400" y="56388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3" name="Equation" r:id="rId24" imgW="368280" imgH="291960" progId="Equation.DSMT4">
                  <p:embed/>
                </p:oleObj>
              </mc:Choice>
              <mc:Fallback>
                <p:oleObj name="Equation" r:id="rId24" imgW="368280" imgH="2919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638800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8" name="Object 14"/>
          <p:cNvGraphicFramePr>
            <a:graphicFrameLocks noChangeAspect="1"/>
          </p:cNvGraphicFramePr>
          <p:nvPr/>
        </p:nvGraphicFramePr>
        <p:xfrm>
          <a:off x="2590800" y="2641600"/>
          <a:ext cx="228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4" name="Equation" r:id="rId26" imgW="228600" imgH="279360" progId="Equation.DSMT4">
                  <p:embed/>
                </p:oleObj>
              </mc:Choice>
              <mc:Fallback>
                <p:oleObj name="Equation" r:id="rId26" imgW="228600" imgH="27936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641600"/>
                        <a:ext cx="228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 flipV="1">
            <a:off x="3651250" y="4572000"/>
            <a:ext cx="533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879850" y="4191000"/>
            <a:ext cx="533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7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88463"/>
          </a:xfrm>
        </p:spPr>
        <p:txBody>
          <a:bodyPr>
            <a:spAutoFit/>
          </a:bodyPr>
          <a:lstStyle/>
          <a:p>
            <a:pPr eaLnBrk="1" hangingPunct="1">
              <a:spcBef>
                <a:spcPts val="657"/>
              </a:spcBef>
              <a:buNone/>
            </a:pPr>
            <a:r>
              <a:rPr lang="en-US" dirty="0" smtClean="0"/>
              <a:t>Find </a:t>
            </a:r>
            <a:r>
              <a:rPr lang="en-US" dirty="0" smtClean="0">
                <a:solidFill>
                  <a:srgbClr val="0000FF"/>
                </a:solidFill>
              </a:rPr>
              <a:t>75%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0000FF"/>
                </a:solidFill>
              </a:rPr>
              <a:t>56</a:t>
            </a:r>
            <a:r>
              <a:rPr lang="en-US" dirty="0" smtClean="0"/>
              <a:t>.</a:t>
            </a:r>
          </a:p>
          <a:p>
            <a:pPr eaLnBrk="1" hangingPunct="1">
              <a:spcBef>
                <a:spcPts val="657"/>
              </a:spcBef>
              <a:buNone/>
            </a:pPr>
            <a:r>
              <a:rPr lang="en-US" b="1" dirty="0" smtClean="0"/>
              <a:t>Solution</a:t>
            </a:r>
          </a:p>
          <a:p>
            <a:pPr eaLnBrk="1" hangingPunct="1">
              <a:spcBef>
                <a:spcPts val="657"/>
              </a:spcBef>
              <a:buNone/>
            </a:pPr>
            <a:r>
              <a:rPr lang="en-US" dirty="0" smtClean="0"/>
              <a:t>This is a Type 1 problem with </a:t>
            </a:r>
            <a:r>
              <a:rPr lang="en-US" i="1" dirty="0" smtClean="0">
                <a:solidFill>
                  <a:srgbClr val="0000FF"/>
                </a:solidFill>
              </a:rPr>
              <a:t>R</a:t>
            </a:r>
            <a:r>
              <a:rPr lang="en-US" dirty="0" smtClean="0">
                <a:solidFill>
                  <a:srgbClr val="0000FF"/>
                </a:solidFill>
              </a:rPr>
              <a:t> = 75% </a:t>
            </a:r>
            <a:r>
              <a:rPr lang="en-US" dirty="0" smtClean="0"/>
              <a:t>=     and </a:t>
            </a:r>
            <a:r>
              <a:rPr lang="en-US" i="1" dirty="0" smtClean="0">
                <a:solidFill>
                  <a:srgbClr val="0000FF"/>
                </a:solidFill>
              </a:rPr>
              <a:t>B</a:t>
            </a:r>
            <a:r>
              <a:rPr lang="en-US" dirty="0" smtClean="0">
                <a:solidFill>
                  <a:srgbClr val="0000FF"/>
                </a:solidFill>
              </a:rPr>
              <a:t> = 56</a:t>
            </a:r>
            <a:r>
              <a:rPr lang="en-US" dirty="0" smtClean="0"/>
              <a:t>.</a:t>
            </a:r>
          </a:p>
          <a:p>
            <a:pPr eaLnBrk="1" hangingPunct="1">
              <a:spcBef>
                <a:spcPts val="657"/>
              </a:spcBef>
              <a:buNone/>
            </a:pPr>
            <a:endParaRPr lang="en-US" dirty="0" smtClean="0"/>
          </a:p>
          <a:p>
            <a:pPr eaLnBrk="1" hangingPunct="1">
              <a:spcBef>
                <a:spcPts val="657"/>
              </a:spcBef>
              <a:buNone/>
            </a:pPr>
            <a:endParaRPr lang="en-US" dirty="0" smtClean="0"/>
          </a:p>
          <a:p>
            <a:pPr eaLnBrk="1" hangingPunct="1">
              <a:spcBef>
                <a:spcPts val="657"/>
              </a:spcBef>
              <a:buNone/>
            </a:pPr>
            <a:endParaRPr lang="en-US" dirty="0" smtClean="0"/>
          </a:p>
          <a:p>
            <a:pPr eaLnBrk="1" hangingPunct="1">
              <a:spcBef>
                <a:spcPts val="657"/>
              </a:spcBef>
              <a:buNone/>
            </a:pPr>
            <a:endParaRPr lang="en-US" dirty="0" smtClean="0"/>
          </a:p>
          <a:p>
            <a:pPr eaLnBrk="1" hangingPunct="1">
              <a:spcBef>
                <a:spcPts val="657"/>
              </a:spcBef>
              <a:buNone/>
            </a:pPr>
            <a:endParaRPr lang="en-US" dirty="0" smtClean="0"/>
          </a:p>
          <a:p>
            <a:pPr>
              <a:spcBef>
                <a:spcPts val="657"/>
              </a:spcBef>
            </a:pPr>
            <a:r>
              <a:rPr lang="en-US" dirty="0" smtClean="0">
                <a:solidFill>
                  <a:schemeClr val="tx1"/>
                </a:solidFill>
              </a:rPr>
              <a:t>So, </a:t>
            </a:r>
            <a:r>
              <a:rPr lang="en-US" dirty="0" smtClean="0">
                <a:solidFill>
                  <a:srgbClr val="0000FF"/>
                </a:solidFill>
              </a:rPr>
              <a:t>75% </a:t>
            </a:r>
            <a:r>
              <a:rPr lang="en-US" dirty="0" smtClean="0">
                <a:solidFill>
                  <a:schemeClr val="tx1"/>
                </a:solidFill>
              </a:rPr>
              <a:t>of </a:t>
            </a:r>
            <a:r>
              <a:rPr lang="en-US" dirty="0" smtClean="0">
                <a:solidFill>
                  <a:srgbClr val="0000FF"/>
                </a:solidFill>
              </a:rPr>
              <a:t>56</a:t>
            </a:r>
            <a:r>
              <a:rPr lang="en-US" dirty="0" smtClean="0">
                <a:solidFill>
                  <a:schemeClr val="tx1"/>
                </a:solidFill>
              </a:rPr>
              <a:t> is </a:t>
            </a:r>
            <a:r>
              <a:rPr lang="en-US" dirty="0" smtClean="0">
                <a:solidFill>
                  <a:srgbClr val="FF0000"/>
                </a:solidFill>
              </a:rPr>
              <a:t>42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2209800" y="354330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7" name="Equation" r:id="rId4" imgW="1346040" imgH="838080" progId="Equation.DSMT4">
                  <p:embed/>
                </p:oleObj>
              </mc:Choice>
              <mc:Fallback>
                <p:oleObj name="Equation" r:id="rId4" imgW="1346040" imgH="8380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543300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6248400" y="21336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8" name="Equation" r:id="rId6" imgW="279360" imgH="838080" progId="Equation.DSMT4">
                  <p:embed/>
                </p:oleObj>
              </mc:Choice>
              <mc:Fallback>
                <p:oleObj name="Equation" r:id="rId6" imgW="279360" imgH="8380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133600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2514600" y="3505537"/>
            <a:ext cx="137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006666"/>
                </a:solidFill>
              </a:rPr>
              <a:t>                </a:t>
            </a:r>
          </a:p>
          <a:p>
            <a:endParaRPr lang="en-US" sz="1200" dirty="0" smtClean="0">
              <a:solidFill>
                <a:srgbClr val="006666"/>
              </a:solidFill>
            </a:endParaRPr>
          </a:p>
          <a:p>
            <a:endParaRPr lang="en-US" sz="1200" dirty="0" smtClean="0">
              <a:solidFill>
                <a:srgbClr val="006666"/>
              </a:solidFill>
            </a:endParaRPr>
          </a:p>
          <a:p>
            <a:endParaRPr lang="en-US" sz="1600" dirty="0" smtClean="0">
              <a:solidFill>
                <a:srgbClr val="006666"/>
              </a:solidFill>
            </a:endParaRPr>
          </a:p>
          <a:p>
            <a:r>
              <a:rPr lang="en-US" sz="1200" dirty="0" smtClean="0">
                <a:solidFill>
                  <a:srgbClr val="006666"/>
                </a:solidFill>
              </a:rPr>
              <a:t>   </a:t>
            </a:r>
            <a:endParaRPr lang="en-US" sz="1200" dirty="0">
              <a:solidFill>
                <a:srgbClr val="006666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2743200" y="415290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200400" y="38354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2489200" y="4584700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9" name="Equation" r:id="rId8" imgW="977760" imgH="291960" progId="Equation.DSMT4">
                  <p:embed/>
                </p:oleObj>
              </mc:Choice>
              <mc:Fallback>
                <p:oleObj name="Equation" r:id="rId8" imgW="977760" imgH="29196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4584700"/>
                        <a:ext cx="977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209800" y="3098800"/>
          <a:ext cx="113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0" name="Equation" r:id="rId10" imgW="1130040" imgH="279360" progId="Equation.DSMT4">
                  <p:embed/>
                </p:oleObj>
              </mc:Choice>
              <mc:Fallback>
                <p:oleObj name="Equation" r:id="rId10" imgW="1130040" imgH="2793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098800"/>
                        <a:ext cx="1130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21"/>
          <p:cNvGraphicFramePr>
            <a:graphicFrameLocks noChangeAspect="1"/>
          </p:cNvGraphicFramePr>
          <p:nvPr/>
        </p:nvGraphicFramePr>
        <p:xfrm>
          <a:off x="2489200" y="505460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1" name="Equation" r:id="rId12" imgW="660240" imgH="279360" progId="Equation.DSMT4">
                  <p:embed/>
                </p:oleObj>
              </mc:Choice>
              <mc:Fallback>
                <p:oleObj name="Equation" r:id="rId12" imgW="66024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5054600"/>
                        <a:ext cx="660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3810000" y="3733800"/>
            <a:ext cx="493776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This multiplication can be performed without a calculator since 4 is a factor of 56.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200400" y="350520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8080"/>
                </a:solidFill>
              </a:rPr>
              <a:t>14</a:t>
            </a:r>
            <a:endParaRPr lang="en-US" dirty="0">
              <a:solidFill>
                <a:srgbClr val="00808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540000" y="41148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8080"/>
                </a:solidFill>
              </a:rPr>
              <a:t>1</a:t>
            </a:r>
            <a:endParaRPr lang="en-US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1692275" y="4527550"/>
          <a:ext cx="208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7" name="Equation" r:id="rId4" imgW="2082600" imgH="838080" progId="Equation.DSMT4">
                  <p:embed/>
                </p:oleObj>
              </mc:Choice>
              <mc:Fallback>
                <p:oleObj name="Equation" r:id="rId4" imgW="208260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4527550"/>
                        <a:ext cx="2082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8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657"/>
              </a:spcBef>
              <a:buNone/>
            </a:pPr>
            <a:r>
              <a:rPr lang="en-US" dirty="0" smtClean="0"/>
              <a:t>The amount </a:t>
            </a:r>
            <a:r>
              <a:rPr lang="en-US" dirty="0" smtClean="0">
                <a:solidFill>
                  <a:srgbClr val="0000FF"/>
                </a:solidFill>
              </a:rPr>
              <a:t>55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0000FF"/>
                </a:solidFill>
              </a:rPr>
              <a:t>62.5%</a:t>
            </a:r>
            <a:r>
              <a:rPr lang="en-US" dirty="0" smtClean="0"/>
              <a:t> of what number?</a:t>
            </a:r>
          </a:p>
          <a:p>
            <a:pPr eaLnBrk="1" hangingPunct="1">
              <a:spcBef>
                <a:spcPts val="657"/>
              </a:spcBef>
              <a:buNone/>
            </a:pPr>
            <a:r>
              <a:rPr lang="en-US" b="1" dirty="0" smtClean="0"/>
              <a:t>Solution</a:t>
            </a:r>
          </a:p>
          <a:p>
            <a:pPr eaLnBrk="1" hangingPunct="1">
              <a:spcBef>
                <a:spcPts val="657"/>
              </a:spcBef>
              <a:buNone/>
            </a:pPr>
            <a:r>
              <a:rPr lang="en-US" dirty="0" smtClean="0"/>
              <a:t>Here </a:t>
            </a:r>
            <a:r>
              <a:rPr lang="en-US" i="1" dirty="0" smtClean="0">
                <a:solidFill>
                  <a:srgbClr val="0000FF"/>
                </a:solidFill>
              </a:rPr>
              <a:t>R</a:t>
            </a:r>
            <a:r>
              <a:rPr lang="en-US" dirty="0" smtClean="0">
                <a:solidFill>
                  <a:srgbClr val="0000FF"/>
                </a:solidFill>
              </a:rPr>
              <a:t> = 62.5% </a:t>
            </a:r>
            <a:r>
              <a:rPr lang="en-US" dirty="0" smtClean="0"/>
              <a:t>=     and </a:t>
            </a:r>
            <a:r>
              <a:rPr lang="en-US" i="1" dirty="0" smtClean="0"/>
              <a:t>A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0000FF"/>
                </a:solidFill>
              </a:rPr>
              <a:t>55</a:t>
            </a:r>
            <a:r>
              <a:rPr lang="en-US" dirty="0" smtClean="0"/>
              <a:t>. The unknown is </a:t>
            </a:r>
            <a:r>
              <a:rPr lang="en-US" i="1" dirty="0" smtClean="0"/>
              <a:t>B</a:t>
            </a:r>
            <a:r>
              <a:rPr lang="en-US" dirty="0" smtClean="0"/>
              <a:t>. Now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4038600" y="5486400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So, </a:t>
            </a:r>
            <a:r>
              <a:rPr lang="en-US" sz="2800" dirty="0" smtClean="0">
                <a:solidFill>
                  <a:srgbClr val="0000FF"/>
                </a:solidFill>
              </a:rPr>
              <a:t>55</a:t>
            </a:r>
            <a:r>
              <a:rPr lang="en-US" sz="2800" dirty="0" smtClean="0"/>
              <a:t> is </a:t>
            </a:r>
            <a:r>
              <a:rPr lang="en-US" sz="2800" dirty="0" smtClean="0">
                <a:solidFill>
                  <a:srgbClr val="0000FF"/>
                </a:solidFill>
              </a:rPr>
              <a:t>62.5%</a:t>
            </a:r>
            <a:r>
              <a:rPr lang="en-US" sz="2800" dirty="0" smtClean="0"/>
              <a:t> of </a:t>
            </a:r>
            <a:r>
              <a:rPr lang="en-US" sz="2800" dirty="0" smtClean="0">
                <a:solidFill>
                  <a:srgbClr val="FF0000"/>
                </a:solidFill>
              </a:rPr>
              <a:t>88</a:t>
            </a:r>
            <a:r>
              <a:rPr lang="en-US" sz="2800" b="1" dirty="0" smtClean="0"/>
              <a:t>.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3048000" y="21463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8" name="Equation" r:id="rId6" imgW="266400" imgH="838080" progId="Equation.DSMT4">
                  <p:embed/>
                </p:oleObj>
              </mc:Choice>
              <mc:Fallback>
                <p:oleObj name="Equation" r:id="rId6" imgW="26640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146300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2120900" y="3124200"/>
          <a:ext cx="113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9" name="Equation" r:id="rId8" imgW="1130040" imgH="279360" progId="Equation.DSMT4">
                  <p:embed/>
                </p:oleObj>
              </mc:Choice>
              <mc:Fallback>
                <p:oleObj name="Equation" r:id="rId8" imgW="1130040" imgH="2793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3124200"/>
                        <a:ext cx="1130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 flipV="1">
            <a:off x="1676400" y="510540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2044700" y="4648200"/>
            <a:ext cx="304800" cy="15206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971800" y="514350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429000" y="4876800"/>
            <a:ext cx="304800" cy="20353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2076450" y="362585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0" name="Equation" r:id="rId10" imgW="1295280" imgH="838080" progId="Equation.DSMT4">
                  <p:embed/>
                </p:oleObj>
              </mc:Choice>
              <mc:Fallback>
                <p:oleObj name="Equation" r:id="rId10" imgW="129528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3625850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/>
        </p:nvGraphicFramePr>
        <p:xfrm>
          <a:off x="2470150" y="56515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1" name="Equation" r:id="rId12" imgW="901440" imgH="291960" progId="Equation.DSMT4">
                  <p:embed/>
                </p:oleObj>
              </mc:Choice>
              <mc:Fallback>
                <p:oleObj name="Equation" r:id="rId12" imgW="90144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5651500"/>
                        <a:ext cx="901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038600" y="4597400"/>
            <a:ext cx="3886200" cy="814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Multiply both sides by 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the reciprocal of the coefficient 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7416800" y="4883150"/>
          <a:ext cx="344488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2" name="Equation" r:id="rId14" imgW="304560" imgH="622080" progId="Equation.DSMT4">
                  <p:embed/>
                </p:oleObj>
              </mc:Choice>
              <mc:Fallback>
                <p:oleObj name="Equation" r:id="rId14" imgW="304560" imgH="622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6800" y="4883150"/>
                        <a:ext cx="344488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7" name="Object 9"/>
          <p:cNvGraphicFramePr>
            <a:graphicFrameLocks noChangeAspect="1"/>
          </p:cNvGraphicFramePr>
          <p:nvPr/>
        </p:nvGraphicFramePr>
        <p:xfrm>
          <a:off x="6472238" y="4464050"/>
          <a:ext cx="360362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3" name="Equation" r:id="rId16" imgW="317160" imgH="622080" progId="Equation.DSMT4">
                  <p:embed/>
                </p:oleObj>
              </mc:Choice>
              <mc:Fallback>
                <p:oleObj name="Equation" r:id="rId16" imgW="317160" imgH="622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2238" y="4464050"/>
                        <a:ext cx="360362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/>
          <p:cNvCxnSpPr/>
          <p:nvPr/>
        </p:nvCxnSpPr>
        <p:spPr>
          <a:xfrm flipV="1">
            <a:off x="1676400" y="463550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057400" y="513080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3352800" y="441960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6666"/>
                </a:solidFill>
              </a:rPr>
              <a:t>11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048000" y="5269468"/>
            <a:ext cx="354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6666"/>
                </a:solidFill>
              </a:rPr>
              <a:t>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0" grpId="0"/>
      <p:bldP spid="29" grpId="0"/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Understand the relationship between proportion and percent and be able to solve percent problems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Be able to solve percent problems using the formula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sz="2000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Recognize and be able to solve the three basic types of percent problems.   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990600" y="2235200"/>
          <a:ext cx="218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4" imgW="2184120" imgH="838080" progId="Equation.DSMT4">
                  <p:embed/>
                </p:oleObj>
              </mc:Choice>
              <mc:Fallback>
                <p:oleObj name="Equation" r:id="rId4" imgW="218412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35200"/>
                        <a:ext cx="218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990600" y="3810000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6" imgW="1193760" imgH="279360" progId="Equation.DSMT4">
                  <p:embed/>
                </p:oleObj>
              </mc:Choice>
              <mc:Fallback>
                <p:oleObj name="Equation" r:id="rId6" imgW="1193760" imgH="2793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10000"/>
                        <a:ext cx="1193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</p:spPr>
        <p:txBody>
          <a:bodyPr>
            <a:spAutoFit/>
          </a:bodyPr>
          <a:lstStyle/>
          <a:p>
            <a:pPr eaLnBrk="1" hangingPunct="1">
              <a:buNone/>
              <a:tabLst>
                <a:tab pos="457200" algn="l"/>
              </a:tabLst>
            </a:pPr>
            <a:r>
              <a:rPr lang="en-US" b="1" dirty="0" smtClean="0">
                <a:solidFill>
                  <a:schemeClr val="tx1"/>
                </a:solidFill>
              </a:rPr>
              <a:t>a.	</a:t>
            </a:r>
            <a:r>
              <a:rPr lang="en-US" dirty="0" smtClean="0">
                <a:solidFill>
                  <a:schemeClr val="tx1"/>
                </a:solidFill>
              </a:rPr>
              <a:t>What is </a:t>
            </a:r>
            <a:r>
              <a:rPr lang="en-US" dirty="0" smtClean="0">
                <a:solidFill>
                  <a:srgbClr val="0000FF"/>
                </a:solidFill>
              </a:rPr>
              <a:t>35%</a:t>
            </a:r>
            <a:r>
              <a:rPr lang="en-US" dirty="0" smtClean="0">
                <a:solidFill>
                  <a:schemeClr val="tx1"/>
                </a:solidFill>
              </a:rPr>
              <a:t> of </a:t>
            </a:r>
            <a:r>
              <a:rPr lang="en-US" dirty="0" smtClean="0">
                <a:solidFill>
                  <a:srgbClr val="0000FF"/>
                </a:solidFill>
              </a:rPr>
              <a:t>700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pPr eaLnBrk="1" hangingPunct="1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b="1" dirty="0" smtClean="0">
                <a:solidFill>
                  <a:schemeClr val="tx1"/>
                </a:solidFill>
              </a:rPr>
              <a:t>Solution</a:t>
            </a: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In this case, the amount is unknown, the percent is 35, and the base is 700.</a:t>
            </a: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Thus </a:t>
            </a:r>
            <a:r>
              <a:rPr lang="en-US" dirty="0" smtClean="0">
                <a:solidFill>
                  <a:srgbClr val="0000FF"/>
                </a:solidFill>
              </a:rPr>
              <a:t>35%</a:t>
            </a:r>
            <a:r>
              <a:rPr lang="en-US" dirty="0" smtClean="0">
                <a:solidFill>
                  <a:schemeClr val="tx1"/>
                </a:solidFill>
              </a:rPr>
              <a:t> of </a:t>
            </a:r>
            <a:r>
              <a:rPr lang="en-US" dirty="0" smtClean="0">
                <a:solidFill>
                  <a:srgbClr val="0000FF"/>
                </a:solidFill>
              </a:rPr>
              <a:t>700 </a:t>
            </a:r>
            <a:r>
              <a:rPr lang="en-US" dirty="0" smtClean="0">
                <a:solidFill>
                  <a:schemeClr val="tx1"/>
                </a:solidFill>
              </a:rPr>
              <a:t>is </a:t>
            </a:r>
            <a:r>
              <a:rPr lang="en-US" dirty="0" smtClean="0">
                <a:solidFill>
                  <a:srgbClr val="FF0000"/>
                </a:solidFill>
              </a:rPr>
              <a:t>245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956050" y="271145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4" imgW="1523880" imgH="838080" progId="Equation.DSMT4">
                  <p:embed/>
                </p:oleObj>
              </mc:Choice>
              <mc:Fallback>
                <p:oleObj name="Equation" r:id="rId4" imgW="152388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6050" y="2711450"/>
                        <a:ext cx="152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3492500" y="3609975"/>
          <a:ext cx="229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6" imgW="2298600" imgH="291960" progId="Equation.DSMT4">
                  <p:embed/>
                </p:oleObj>
              </mc:Choice>
              <mc:Fallback>
                <p:oleObj name="Equation" r:id="rId6" imgW="229860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3609975"/>
                        <a:ext cx="2298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6" name="Object 10"/>
          <p:cNvGraphicFramePr>
            <a:graphicFrameLocks noChangeAspect="1"/>
          </p:cNvGraphicFramePr>
          <p:nvPr/>
        </p:nvGraphicFramePr>
        <p:xfrm>
          <a:off x="3527425" y="4073525"/>
          <a:ext cx="212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8" imgW="2120760" imgH="330120" progId="Equation.DSMT4">
                  <p:embed/>
                </p:oleObj>
              </mc:Choice>
              <mc:Fallback>
                <p:oleObj name="Equation" r:id="rId8" imgW="2120760" imgH="33012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7425" y="4073525"/>
                        <a:ext cx="212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3476625" y="4479925"/>
          <a:ext cx="223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10" imgW="2234880" imgH="838080" progId="Equation.DSMT4">
                  <p:embed/>
                </p:oleObj>
              </mc:Choice>
              <mc:Fallback>
                <p:oleObj name="Equation" r:id="rId10" imgW="223488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625" y="4479925"/>
                        <a:ext cx="2235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4914900" y="4981575"/>
            <a:ext cx="609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4838700" y="4524375"/>
            <a:ext cx="609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4035425" y="5362575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12" imgW="1104840" imgH="291960" progId="Equation.DSMT4">
                  <p:embed/>
                </p:oleObj>
              </mc:Choice>
              <mc:Fallback>
                <p:oleObj name="Equation" r:id="rId12" imgW="1104840" imgH="291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5425" y="5362575"/>
                        <a:ext cx="110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5943600" y="3505200"/>
            <a:ext cx="301752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The product of the means is equal to the product of the extremes.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</p:spPr>
        <p:txBody>
          <a:bodyPr>
            <a:spAutoFit/>
          </a:bodyPr>
          <a:lstStyle/>
          <a:p>
            <a:pPr eaLnBrk="1" hangingPunct="1">
              <a:buNone/>
              <a:tabLst>
                <a:tab pos="457200" algn="l"/>
              </a:tabLst>
            </a:pPr>
            <a:r>
              <a:rPr lang="en-US" b="1" dirty="0" smtClean="0">
                <a:solidFill>
                  <a:schemeClr val="tx1"/>
                </a:solidFill>
              </a:rPr>
              <a:t>b.	</a:t>
            </a:r>
            <a:r>
              <a:rPr lang="en-US" dirty="0" smtClean="0">
                <a:solidFill>
                  <a:srgbClr val="0000FF"/>
                </a:solidFill>
              </a:rPr>
              <a:t>16% </a:t>
            </a:r>
            <a:r>
              <a:rPr lang="en-US" dirty="0" smtClean="0">
                <a:solidFill>
                  <a:schemeClr val="tx1"/>
                </a:solidFill>
              </a:rPr>
              <a:t>of what number is </a:t>
            </a:r>
            <a:r>
              <a:rPr lang="en-US" dirty="0" smtClean="0">
                <a:solidFill>
                  <a:srgbClr val="0000FF"/>
                </a:solidFill>
              </a:rPr>
              <a:t>40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pPr eaLnBrk="1" hangingPunct="1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b="1" dirty="0" smtClean="0">
                <a:solidFill>
                  <a:schemeClr val="tx1"/>
                </a:solidFill>
              </a:rPr>
              <a:t>Solution</a:t>
            </a: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In this case, the base is unknown, the percent is 16, and the amount is 40.</a:t>
            </a: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Thus </a:t>
            </a:r>
            <a:r>
              <a:rPr lang="en-US" dirty="0" smtClean="0">
                <a:solidFill>
                  <a:srgbClr val="0000FF"/>
                </a:solidFill>
              </a:rPr>
              <a:t>16% </a:t>
            </a:r>
            <a:r>
              <a:rPr lang="en-US" dirty="0" smtClean="0">
                <a:solidFill>
                  <a:schemeClr val="tx1"/>
                </a:solidFill>
              </a:rPr>
              <a:t>of </a:t>
            </a:r>
            <a:r>
              <a:rPr lang="en-US" dirty="0" smtClean="0">
                <a:solidFill>
                  <a:srgbClr val="FF0000"/>
                </a:solidFill>
              </a:rPr>
              <a:t>250</a:t>
            </a:r>
            <a:r>
              <a:rPr lang="en-US" dirty="0" smtClean="0">
                <a:solidFill>
                  <a:schemeClr val="tx1"/>
                </a:solidFill>
              </a:rPr>
              <a:t> is </a:t>
            </a:r>
            <a:r>
              <a:rPr lang="en-US" dirty="0" smtClean="0">
                <a:solidFill>
                  <a:srgbClr val="0000FF"/>
                </a:solidFill>
              </a:rPr>
              <a:t>40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3317875" y="4159250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4" imgW="1726920" imgH="838080" progId="Equation.DSMT4">
                  <p:embed/>
                </p:oleObj>
              </mc:Choice>
              <mc:Fallback>
                <p:oleObj name="Equation" r:id="rId4" imgW="172692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875" y="4159250"/>
                        <a:ext cx="172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298825" y="2835275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6" imgW="1358640" imgH="838080" progId="Equation.DSMT4">
                  <p:embed/>
                </p:oleObj>
              </mc:Choice>
              <mc:Fallback>
                <p:oleObj name="Equation" r:id="rId6" imgW="135864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825" y="2835275"/>
                        <a:ext cx="1358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flipV="1">
            <a:off x="3378200" y="4749800"/>
            <a:ext cx="54864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365500" y="4191000"/>
            <a:ext cx="368300" cy="2921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3200400" y="3733800"/>
          <a:ext cx="209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8" imgW="2095200" imgH="291960" progId="Equation.DSMT4">
                  <p:embed/>
                </p:oleObj>
              </mc:Choice>
              <mc:Fallback>
                <p:oleObj name="Equation" r:id="rId8" imgW="2095200" imgH="291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733800"/>
                        <a:ext cx="209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3724275" y="51181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0" imgW="1079280" imgH="291960" progId="Equation.DSMT4">
                  <p:embed/>
                </p:oleObj>
              </mc:Choice>
              <mc:Fallback>
                <p:oleObj name="Equation" r:id="rId10" imgW="1079280" imgH="291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4275" y="5118100"/>
                        <a:ext cx="1079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5562600" y="3581400"/>
            <a:ext cx="297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The product of the means is equal to the product of the extremes.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</p:spPr>
        <p:txBody>
          <a:bodyPr>
            <a:spAutoFit/>
          </a:bodyPr>
          <a:lstStyle/>
          <a:p>
            <a:pPr eaLnBrk="1" hangingPunct="1">
              <a:buNone/>
              <a:tabLst>
                <a:tab pos="457200" algn="l"/>
              </a:tabLst>
            </a:pPr>
            <a:r>
              <a:rPr lang="en-US" b="1" dirty="0" smtClean="0">
                <a:solidFill>
                  <a:schemeClr val="tx1"/>
                </a:solidFill>
              </a:rPr>
              <a:t>c.	</a:t>
            </a:r>
            <a:r>
              <a:rPr lang="en-US" dirty="0" smtClean="0">
                <a:solidFill>
                  <a:schemeClr val="tx1"/>
                </a:solidFill>
              </a:rPr>
              <a:t>What percent of </a:t>
            </a:r>
            <a:r>
              <a:rPr lang="en-US" dirty="0" smtClean="0">
                <a:solidFill>
                  <a:srgbClr val="0000FF"/>
                </a:solidFill>
              </a:rPr>
              <a:t>540</a:t>
            </a:r>
            <a:r>
              <a:rPr lang="en-US" dirty="0" smtClean="0">
                <a:solidFill>
                  <a:schemeClr val="tx1"/>
                </a:solidFill>
              </a:rPr>
              <a:t> is </a:t>
            </a:r>
            <a:r>
              <a:rPr lang="en-US" dirty="0" smtClean="0">
                <a:solidFill>
                  <a:srgbClr val="0000FF"/>
                </a:solidFill>
              </a:rPr>
              <a:t>81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pPr eaLnBrk="1" hangingPunct="1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b="1" dirty="0" smtClean="0">
                <a:solidFill>
                  <a:schemeClr val="tx1"/>
                </a:solidFill>
              </a:rPr>
              <a:t>Solution</a:t>
            </a: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In this case, the percent is unknown, the base is 540, and the amount is 81.</a:t>
            </a: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Thus </a:t>
            </a:r>
            <a:r>
              <a:rPr lang="en-US" dirty="0" smtClean="0">
                <a:solidFill>
                  <a:srgbClr val="FF0000"/>
                </a:solidFill>
              </a:rPr>
              <a:t>15% </a:t>
            </a:r>
            <a:r>
              <a:rPr lang="en-US" dirty="0" smtClean="0">
                <a:solidFill>
                  <a:schemeClr val="tx1"/>
                </a:solidFill>
              </a:rPr>
              <a:t>of </a:t>
            </a:r>
            <a:r>
              <a:rPr lang="en-US" dirty="0" smtClean="0">
                <a:solidFill>
                  <a:srgbClr val="0000FF"/>
                </a:solidFill>
              </a:rPr>
              <a:t>540</a:t>
            </a:r>
            <a:r>
              <a:rPr lang="en-US" dirty="0" smtClean="0">
                <a:solidFill>
                  <a:schemeClr val="tx1"/>
                </a:solidFill>
              </a:rPr>
              <a:t> is </a:t>
            </a:r>
            <a:r>
              <a:rPr lang="en-US" dirty="0" smtClean="0">
                <a:solidFill>
                  <a:srgbClr val="0000FF"/>
                </a:solidFill>
              </a:rPr>
              <a:t>81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3016250" y="4502150"/>
          <a:ext cx="270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4" imgW="2705040" imgH="838080" progId="Equation.DSMT4">
                  <p:embed/>
                </p:oleObj>
              </mc:Choice>
              <mc:Fallback>
                <p:oleObj name="Equation" r:id="rId4" imgW="270504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0" y="4502150"/>
                        <a:ext cx="2705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663950" y="2787650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6" imgW="1536480" imgH="838080" progId="Equation.DSMT4">
                  <p:embed/>
                </p:oleObj>
              </mc:Choice>
              <mc:Fallback>
                <p:oleObj name="Equation" r:id="rId6" imgW="153648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2787650"/>
                        <a:ext cx="153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flipV="1">
            <a:off x="3822700" y="510540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048000" y="487680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683000" y="362585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8" imgW="1346040" imgH="838080" progId="Equation.DSMT4">
                  <p:embed/>
                </p:oleObj>
              </mc:Choice>
              <mc:Fallback>
                <p:oleObj name="Equation" r:id="rId8" imgW="134604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625850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4102100" y="542290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0" imgW="888840" imgH="291960" progId="Equation.DSMT4">
                  <p:embed/>
                </p:oleObj>
              </mc:Choice>
              <mc:Fallback>
                <p:oleObj name="Equation" r:id="rId10" imgW="888840" imgH="291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5422900"/>
                        <a:ext cx="889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5867400" y="3886200"/>
            <a:ext cx="1484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Reduce first.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67400" y="4724400"/>
            <a:ext cx="30014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Multiply both sides by 100.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Formula: </a:t>
            </a:r>
            <a:r>
              <a:rPr lang="en-US" i="1" dirty="0" smtClean="0"/>
              <a:t>R</a:t>
            </a:r>
            <a:r>
              <a:rPr lang="en-US" dirty="0" smtClean="0"/>
              <a:t> ⋅ </a:t>
            </a:r>
            <a:r>
              <a:rPr lang="en-US" i="1" dirty="0" smtClean="0"/>
              <a:t>B</a:t>
            </a:r>
            <a:r>
              <a:rPr lang="en-US" dirty="0" smtClean="0"/>
              <a:t> = </a:t>
            </a:r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Terms Related to the Basic Formula </a:t>
            </a:r>
            <a:r>
              <a:rPr lang="en-US" b="1" i="1" dirty="0" smtClean="0">
                <a:solidFill>
                  <a:srgbClr val="000000"/>
                </a:solidFill>
              </a:rPr>
              <a:t>R</a:t>
            </a:r>
            <a:r>
              <a:rPr lang="en-US" b="1" dirty="0" smtClean="0">
                <a:solidFill>
                  <a:srgbClr val="000000"/>
                </a:solidFill>
              </a:rPr>
              <a:t> ⋅</a:t>
            </a:r>
            <a:r>
              <a:rPr lang="en-US" b="1" i="1" dirty="0" smtClean="0">
                <a:solidFill>
                  <a:srgbClr val="000000"/>
                </a:solidFill>
              </a:rPr>
              <a:t> B </a:t>
            </a:r>
            <a:r>
              <a:rPr lang="en-US" b="1" dirty="0" smtClean="0">
                <a:solidFill>
                  <a:srgbClr val="000000"/>
                </a:solidFill>
              </a:rPr>
              <a:t>= </a:t>
            </a:r>
            <a:r>
              <a:rPr lang="en-US" b="1" i="1" dirty="0" smtClean="0">
                <a:solidFill>
                  <a:srgbClr val="000000"/>
                </a:solidFill>
              </a:rPr>
              <a:t>A</a:t>
            </a:r>
          </a:p>
          <a:p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b="1" dirty="0" smtClean="0">
                <a:solidFill>
                  <a:srgbClr val="C00000"/>
                </a:solidFill>
              </a:rPr>
              <a:t>rate</a:t>
            </a:r>
            <a:r>
              <a:rPr lang="en-US" dirty="0" smtClean="0">
                <a:solidFill>
                  <a:srgbClr val="000000"/>
                </a:solidFill>
              </a:rPr>
              <a:t> or percent (as a decimal or fraction)</a:t>
            </a:r>
          </a:p>
          <a:p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b="1" dirty="0" smtClean="0">
                <a:solidFill>
                  <a:srgbClr val="C00000"/>
                </a:solidFill>
              </a:rPr>
              <a:t>base</a:t>
            </a:r>
            <a:r>
              <a:rPr lang="en-US" dirty="0" smtClean="0">
                <a:solidFill>
                  <a:srgbClr val="000000"/>
                </a:solidFill>
              </a:rPr>
              <a:t> (number we are finding the percent of)</a:t>
            </a:r>
          </a:p>
          <a:p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b="1" dirty="0" smtClean="0">
                <a:solidFill>
                  <a:srgbClr val="C00000"/>
                </a:solidFill>
              </a:rPr>
              <a:t>amount</a:t>
            </a:r>
            <a:r>
              <a:rPr lang="en-US" dirty="0" smtClean="0">
                <a:solidFill>
                  <a:srgbClr val="000000"/>
                </a:solidFill>
              </a:rPr>
              <a:t> or percentage (a part of the base)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“of” means to multiply (the raised dot, ⋅ , is used in the formula).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“is” means equals ( = ).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the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formula also can be written in the form</a:t>
            </a:r>
          </a:p>
          <a:p>
            <a:pPr algn="ctr"/>
            <a:r>
              <a:rPr lang="en-US" b="1" i="1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000000"/>
                </a:solidFill>
              </a:rPr>
              <a:t>=</a:t>
            </a:r>
            <a:r>
              <a:rPr lang="en-US" b="1" i="1" dirty="0" smtClean="0">
                <a:solidFill>
                  <a:srgbClr val="000000"/>
                </a:solidFill>
              </a:rPr>
              <a:t> R </a:t>
            </a:r>
            <a:r>
              <a:rPr lang="en-US" b="1" dirty="0" smtClean="0">
                <a:solidFill>
                  <a:srgbClr val="000000"/>
                </a:solidFill>
              </a:rPr>
              <a:t>⋅</a:t>
            </a:r>
            <a:r>
              <a:rPr lang="en-US" b="1" i="1" dirty="0" smtClean="0">
                <a:solidFill>
                  <a:srgbClr val="000000"/>
                </a:solidFill>
              </a:rPr>
              <a:t> B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As illustrated in the following box, this form is convenient for solving Type 1 percent problems.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Using the Formula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8576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 defTabSz="1206500">
              <a:tabLst>
                <a:tab pos="12573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The Three Basic Types of Percent Problems and the Formula </a:t>
            </a:r>
            <a:r>
              <a:rPr lang="en-US" b="1" i="1" dirty="0" smtClean="0">
                <a:solidFill>
                  <a:srgbClr val="000000"/>
                </a:solidFill>
              </a:rPr>
              <a:t>R </a:t>
            </a:r>
            <a:r>
              <a:rPr lang="en-US" b="1" dirty="0" smtClean="0">
                <a:solidFill>
                  <a:srgbClr val="000000"/>
                </a:solidFill>
              </a:rPr>
              <a:t>⋅</a:t>
            </a:r>
            <a:r>
              <a:rPr lang="en-US" b="1" i="1" dirty="0" smtClean="0">
                <a:solidFill>
                  <a:srgbClr val="000000"/>
                </a:solidFill>
              </a:rPr>
              <a:t> B </a:t>
            </a:r>
            <a:r>
              <a:rPr lang="en-US" b="1" dirty="0" smtClean="0">
                <a:solidFill>
                  <a:srgbClr val="000000"/>
                </a:solidFill>
              </a:rPr>
              <a:t>=</a:t>
            </a:r>
            <a:r>
              <a:rPr lang="en-US" b="1" i="1" dirty="0" smtClean="0">
                <a:solidFill>
                  <a:srgbClr val="000000"/>
                </a:solidFill>
              </a:rPr>
              <a:t> A</a:t>
            </a:r>
            <a:endParaRPr lang="en-US" dirty="0" smtClean="0">
              <a:solidFill>
                <a:srgbClr val="000000"/>
              </a:solidFill>
            </a:endParaRPr>
          </a:p>
          <a:p>
            <a:pPr defTabSz="1206500">
              <a:buNone/>
              <a:tabLst>
                <a:tab pos="12573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Type 1:	</a:t>
            </a:r>
            <a:r>
              <a:rPr lang="en-US" dirty="0" smtClean="0">
                <a:solidFill>
                  <a:srgbClr val="000000"/>
                </a:solidFill>
              </a:rPr>
              <a:t>Find the amount, given the percent (rate) and 	the base.</a:t>
            </a:r>
          </a:p>
          <a:p>
            <a:pPr defTabSz="1206500">
              <a:tabLst>
                <a:tab pos="12573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What is 65% of 800?</a:t>
            </a:r>
          </a:p>
          <a:p>
            <a:pPr defTabSz="1206500">
              <a:lnSpc>
                <a:spcPct val="150000"/>
              </a:lnSpc>
              <a:tabLst>
                <a:tab pos="1257300" algn="l"/>
              </a:tabLst>
            </a:pPr>
            <a:endParaRPr lang="en-US" dirty="0" smtClean="0">
              <a:solidFill>
                <a:srgbClr val="000000"/>
              </a:solidFill>
            </a:endParaRPr>
          </a:p>
          <a:p>
            <a:pPr defTabSz="1206500">
              <a:tabLst>
                <a:tab pos="1257300" algn="l"/>
              </a:tabLst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tabLst>
                <a:tab pos="1257300" algn="l"/>
              </a:tabLst>
            </a:pPr>
            <a:r>
              <a:rPr lang="en-US" i="1" dirty="0" smtClean="0">
                <a:solidFill>
                  <a:srgbClr val="000000"/>
                </a:solidFill>
              </a:rPr>
              <a:t>	R </a:t>
            </a:r>
            <a:r>
              <a:rPr lang="en-US" dirty="0" smtClean="0">
                <a:solidFill>
                  <a:srgbClr val="000000"/>
                </a:solidFill>
              </a:rPr>
              <a:t>and</a:t>
            </a:r>
            <a:r>
              <a:rPr lang="en-US" i="1" dirty="0" smtClean="0">
                <a:solidFill>
                  <a:srgbClr val="000000"/>
                </a:solidFill>
              </a:rPr>
              <a:t> B </a:t>
            </a:r>
            <a:r>
              <a:rPr lang="en-US" dirty="0" smtClean="0">
                <a:solidFill>
                  <a:srgbClr val="000000"/>
                </a:solidFill>
              </a:rPr>
              <a:t>are known. The object is to find </a:t>
            </a:r>
            <a:r>
              <a:rPr lang="en-US" i="1" dirty="0" smtClean="0">
                <a:solidFill>
                  <a:srgbClr val="000000"/>
                </a:solidFill>
              </a:rPr>
              <a:t>A.</a:t>
            </a:r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3625850" y="3797300"/>
          <a:ext cx="18923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3" imgW="1892160" imgH="1002960" progId="Equation.DSMT4">
                  <p:embed/>
                </p:oleObj>
              </mc:Choice>
              <mc:Fallback>
                <p:oleObj name="Equation" r:id="rId3" imgW="1892160" imgH="1002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3797300"/>
                        <a:ext cx="18923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5400000">
            <a:off x="3620294" y="4279900"/>
            <a:ext cx="3048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6200000" flipH="1">
            <a:off x="4229894" y="4204494"/>
            <a:ext cx="304800" cy="150812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687888" y="4127500"/>
            <a:ext cx="455612" cy="3048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Using the Formula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 defTabSz="1206500">
              <a:tabLst>
                <a:tab pos="12573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The Three Basic Types of Percent Problems and the Formula </a:t>
            </a:r>
            <a:r>
              <a:rPr lang="en-US" b="1" i="1" dirty="0" smtClean="0">
                <a:solidFill>
                  <a:srgbClr val="000000"/>
                </a:solidFill>
              </a:rPr>
              <a:t>R </a:t>
            </a:r>
            <a:r>
              <a:rPr lang="en-US" b="1" dirty="0" smtClean="0">
                <a:solidFill>
                  <a:srgbClr val="000000"/>
                </a:solidFill>
              </a:rPr>
              <a:t>⋅</a:t>
            </a:r>
            <a:r>
              <a:rPr lang="en-US" b="1" i="1" dirty="0" smtClean="0">
                <a:solidFill>
                  <a:srgbClr val="000000"/>
                </a:solidFill>
              </a:rPr>
              <a:t> B </a:t>
            </a:r>
            <a:r>
              <a:rPr lang="en-US" b="1" dirty="0" smtClean="0">
                <a:solidFill>
                  <a:srgbClr val="000000"/>
                </a:solidFill>
              </a:rPr>
              <a:t>=</a:t>
            </a:r>
            <a:r>
              <a:rPr lang="en-US" b="1" i="1" dirty="0" smtClean="0">
                <a:solidFill>
                  <a:srgbClr val="000000"/>
                </a:solidFill>
              </a:rPr>
              <a:t> A </a:t>
            </a:r>
            <a:r>
              <a:rPr lang="en-US" b="1" dirty="0" smtClean="0">
                <a:solidFill>
                  <a:srgbClr val="000000"/>
                </a:solidFill>
              </a:rPr>
              <a:t>(cont.)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tabLst>
                <a:tab pos="12573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Type 2:	</a:t>
            </a:r>
            <a:r>
              <a:rPr lang="en-US" dirty="0" smtClean="0">
                <a:solidFill>
                  <a:srgbClr val="000000"/>
                </a:solidFill>
              </a:rPr>
              <a:t>Find the base, given the percent (rate) and the 	amount.</a:t>
            </a:r>
          </a:p>
          <a:p>
            <a:pPr>
              <a:tabLst>
                <a:tab pos="12573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42% of what number is 157.5?</a:t>
            </a:r>
          </a:p>
          <a:p>
            <a:pPr defTabSz="1206500">
              <a:tabLst>
                <a:tab pos="1257300" algn="l"/>
              </a:tabLst>
            </a:pPr>
            <a:endParaRPr lang="en-US" dirty="0" smtClean="0">
              <a:solidFill>
                <a:srgbClr val="000000"/>
              </a:solidFill>
            </a:endParaRPr>
          </a:p>
          <a:p>
            <a:pPr defTabSz="1206500">
              <a:tabLst>
                <a:tab pos="1257300" algn="l"/>
              </a:tabLst>
            </a:pPr>
            <a:endParaRPr lang="en-US" dirty="0" smtClean="0">
              <a:solidFill>
                <a:srgbClr val="000000"/>
              </a:solidFill>
            </a:endParaRPr>
          </a:p>
          <a:p>
            <a:pPr defTabSz="1206500">
              <a:tabLst>
                <a:tab pos="1257300" algn="l"/>
              </a:tabLst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tabLst>
                <a:tab pos="1257300" algn="l"/>
              </a:tabLst>
            </a:pPr>
            <a:r>
              <a:rPr lang="en-US" i="1" dirty="0" smtClean="0">
                <a:solidFill>
                  <a:srgbClr val="000000"/>
                </a:solidFill>
              </a:rPr>
              <a:t>	R </a:t>
            </a:r>
            <a:r>
              <a:rPr lang="en-US" dirty="0" smtClean="0">
                <a:solidFill>
                  <a:srgbClr val="000000"/>
                </a:solidFill>
              </a:rPr>
              <a:t>and</a:t>
            </a:r>
            <a:r>
              <a:rPr lang="en-US" i="1" dirty="0" smtClean="0">
                <a:solidFill>
                  <a:srgbClr val="000000"/>
                </a:solidFill>
              </a:rPr>
              <a:t> A </a:t>
            </a:r>
            <a:r>
              <a:rPr lang="en-US" dirty="0" smtClean="0">
                <a:solidFill>
                  <a:srgbClr val="000000"/>
                </a:solidFill>
              </a:rPr>
              <a:t>are known. The object is to find </a:t>
            </a:r>
            <a:r>
              <a:rPr lang="en-US" i="1" dirty="0" smtClean="0">
                <a:solidFill>
                  <a:srgbClr val="000000"/>
                </a:solidFill>
              </a:rPr>
              <a:t>B.</a:t>
            </a:r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3498850" y="3905250"/>
          <a:ext cx="21082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4" name="Equation" r:id="rId3" imgW="2108160" imgH="1079280" progId="Equation.DSMT4">
                  <p:embed/>
                </p:oleObj>
              </mc:Choice>
              <mc:Fallback>
                <p:oleObj name="Equation" r:id="rId3" imgW="2108160" imgH="10792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8850" y="3905250"/>
                        <a:ext cx="21082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rot="5400000">
            <a:off x="3836194" y="4456906"/>
            <a:ext cx="3048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4242594" y="4456906"/>
            <a:ext cx="3048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4877594" y="4382294"/>
            <a:ext cx="304800" cy="150812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775</Words>
  <Application>Microsoft Office PowerPoint</Application>
  <PresentationFormat>On-screen Show (4:3)</PresentationFormat>
  <Paragraphs>181</Paragraphs>
  <Slides>19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Courier New</vt:lpstr>
      <vt:lpstr>Arial</vt:lpstr>
      <vt:lpstr>Office Theme</vt:lpstr>
      <vt:lpstr>Equation</vt:lpstr>
      <vt:lpstr>Section 6.2</vt:lpstr>
      <vt:lpstr>Objectives</vt:lpstr>
      <vt:lpstr>Example 1</vt:lpstr>
      <vt:lpstr>Example 1 (cont.)</vt:lpstr>
      <vt:lpstr>Example 1 (cont.)</vt:lpstr>
      <vt:lpstr>The Basic Formula: R ⋅ B = A</vt:lpstr>
      <vt:lpstr>Using the Formula</vt:lpstr>
      <vt:lpstr>Using the Formula</vt:lpstr>
      <vt:lpstr>Using the Formula</vt:lpstr>
      <vt:lpstr>Using the Formula</vt:lpstr>
      <vt:lpstr>Example 2</vt:lpstr>
      <vt:lpstr>Using the Formula</vt:lpstr>
      <vt:lpstr>Example 3</vt:lpstr>
      <vt:lpstr>Example 4</vt:lpstr>
      <vt:lpstr>Example 4 (cont.)</vt:lpstr>
      <vt:lpstr>Completion Example 5</vt:lpstr>
      <vt:lpstr>Completion Example 6</vt:lpstr>
      <vt:lpstr>Example 7</vt:lpstr>
      <vt:lpstr>Example 8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52</cp:revision>
  <dcterms:created xsi:type="dcterms:W3CDTF">2013-04-26T14:43:13Z</dcterms:created>
  <dcterms:modified xsi:type="dcterms:W3CDTF">2017-08-02T16:49:16Z</dcterms:modified>
</cp:coreProperties>
</file>