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2" r:id="rId4"/>
    <p:sldId id="265" r:id="rId5"/>
    <p:sldId id="264" r:id="rId6"/>
    <p:sldId id="266" r:id="rId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03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28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68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51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496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50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396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Estimating with Percent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Develop a clear understanding of percent.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Develop skills for reasoning and calculating with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01095"/>
          </a:xfrm>
        </p:spPr>
        <p:txBody>
          <a:bodyPr>
            <a:spAutoFit/>
          </a:bodyPr>
          <a:lstStyle/>
          <a:p>
            <a:pPr marL="0" eaLnBrk="1" hangingPunct="1">
              <a:spcBef>
                <a:spcPts val="600"/>
              </a:spcBef>
              <a:buNone/>
            </a:pPr>
            <a:r>
              <a:rPr lang="en-US" dirty="0" smtClean="0"/>
              <a:t>Choose the correct answer by reasoning and calculating mentally. What is </a:t>
            </a:r>
            <a:r>
              <a:rPr lang="en-US" dirty="0" smtClean="0">
                <a:solidFill>
                  <a:srgbClr val="0000FF"/>
                </a:solidFill>
              </a:rPr>
              <a:t>40%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0000FF"/>
                </a:solidFill>
              </a:rPr>
              <a:t>620</a:t>
            </a:r>
            <a:r>
              <a:rPr lang="en-US" dirty="0" smtClean="0"/>
              <a:t>?</a:t>
            </a:r>
          </a:p>
          <a:p>
            <a:pPr marL="0" eaLnBrk="1" hangingPunct="1">
              <a:spcBef>
                <a:spcPts val="600"/>
              </a:spcBef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2.48</a:t>
            </a:r>
            <a:r>
              <a:rPr lang="en-US" dirty="0" smtClean="0"/>
              <a:t>	</a:t>
            </a: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24.8</a:t>
            </a:r>
            <a:r>
              <a:rPr lang="en-US" dirty="0" smtClean="0"/>
              <a:t>	</a:t>
            </a:r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248</a:t>
            </a:r>
            <a:r>
              <a:rPr lang="en-US" dirty="0" smtClean="0"/>
              <a:t>	</a:t>
            </a:r>
            <a:r>
              <a:rPr lang="en-US" b="1" dirty="0" smtClean="0"/>
              <a:t>d.	</a:t>
            </a:r>
            <a:r>
              <a:rPr lang="en-US" dirty="0" smtClean="0">
                <a:solidFill>
                  <a:srgbClr val="0000FF"/>
                </a:solidFill>
              </a:rPr>
              <a:t>480</a:t>
            </a:r>
          </a:p>
          <a:p>
            <a:pPr marL="0" eaLnBrk="1" hangingPunct="1">
              <a:spcBef>
                <a:spcPts val="600"/>
              </a:spcBef>
              <a:buNone/>
            </a:pPr>
            <a:r>
              <a:rPr lang="en-US" b="1" dirty="0" smtClean="0"/>
              <a:t>Solution</a:t>
            </a:r>
          </a:p>
          <a:p>
            <a:pPr marL="0" eaLnBrk="1" hangingPunct="1">
              <a:spcBef>
                <a:spcPts val="600"/>
              </a:spcBef>
              <a:buNone/>
            </a:pPr>
            <a:r>
              <a:rPr lang="en-US" dirty="0" smtClean="0"/>
              <a:t>You might reason and approximate as follows:</a:t>
            </a:r>
          </a:p>
          <a:p>
            <a:pPr marL="457200" eaLnBrk="1" hangingPunct="1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0000FF"/>
                </a:solidFill>
              </a:rPr>
              <a:t>40%</a:t>
            </a:r>
            <a:r>
              <a:rPr lang="en-US" dirty="0" smtClean="0"/>
              <a:t> is close but slightly less than 50%, and 50% of </a:t>
            </a:r>
            <a:r>
              <a:rPr lang="en-US" dirty="0" smtClean="0">
                <a:solidFill>
                  <a:srgbClr val="000099"/>
                </a:solidFill>
              </a:rPr>
              <a:t>620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0099"/>
                </a:solidFill>
              </a:rPr>
              <a:t>310</a:t>
            </a:r>
            <a:r>
              <a:rPr lang="en-US" dirty="0" smtClean="0"/>
              <a:t>. The only choice close to but slightly less than </a:t>
            </a:r>
            <a:r>
              <a:rPr lang="en-US" dirty="0" smtClean="0">
                <a:solidFill>
                  <a:srgbClr val="000099"/>
                </a:solidFill>
              </a:rPr>
              <a:t>310</a:t>
            </a:r>
            <a:r>
              <a:rPr lang="en-US" dirty="0" smtClean="0"/>
              <a:t> is choice </a:t>
            </a:r>
            <a:r>
              <a:rPr lang="en-US" b="1" dirty="0" smtClean="0">
                <a:solidFill>
                  <a:srgbClr val="FF0000"/>
                </a:solidFill>
              </a:rPr>
              <a:t>c. </a:t>
            </a:r>
            <a:r>
              <a:rPr lang="en-US" dirty="0" smtClean="0">
                <a:solidFill>
                  <a:srgbClr val="FF0000"/>
                </a:solidFill>
              </a:rPr>
              <a:t>248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77547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Or, you might reason and calculate as follows:</a:t>
            </a:r>
          </a:p>
          <a:p>
            <a:pPr marL="457200" eaLnBrk="1" hangingPunct="1">
              <a:spcBef>
                <a:spcPts val="1800"/>
              </a:spcBef>
              <a:buNone/>
            </a:pPr>
            <a:r>
              <a:rPr lang="en-US" dirty="0" smtClean="0"/>
              <a:t>10% of </a:t>
            </a:r>
            <a:r>
              <a:rPr lang="en-US" dirty="0" smtClean="0">
                <a:solidFill>
                  <a:srgbClr val="0000FF"/>
                </a:solidFill>
              </a:rPr>
              <a:t>620</a:t>
            </a:r>
            <a:r>
              <a:rPr lang="en-US" dirty="0" smtClean="0"/>
              <a:t> is 62. Therefore, since 40% is 4 times 10%, 40% of </a:t>
            </a:r>
            <a:r>
              <a:rPr lang="en-US" dirty="0" smtClean="0">
                <a:solidFill>
                  <a:srgbClr val="0000FF"/>
                </a:solidFill>
              </a:rPr>
              <a:t>620</a:t>
            </a:r>
            <a:r>
              <a:rPr lang="en-US" dirty="0" smtClean="0"/>
              <a:t> is 4 times 62 (or </a:t>
            </a:r>
            <a:r>
              <a:rPr lang="en-US" dirty="0" smtClean="0">
                <a:solidFill>
                  <a:srgbClr val="FF0000"/>
                </a:solidFill>
              </a:rPr>
              <a:t>248</a:t>
            </a:r>
            <a:r>
              <a:rPr lang="en-US" dirty="0" smtClean="0"/>
              <a:t>).</a:t>
            </a:r>
          </a:p>
          <a:p>
            <a:pPr marL="0" eaLnBrk="1" hangingPunct="1">
              <a:spcBef>
                <a:spcPts val="1800"/>
              </a:spcBef>
              <a:buNone/>
            </a:pPr>
            <a:r>
              <a:rPr lang="en-US" dirty="0" smtClean="0"/>
              <a:t>In either case, the correct choice is </a:t>
            </a:r>
            <a:r>
              <a:rPr lang="en-US" b="1" dirty="0" smtClean="0">
                <a:solidFill>
                  <a:srgbClr val="FF0000"/>
                </a:solidFill>
              </a:rPr>
              <a:t>c. </a:t>
            </a:r>
            <a:r>
              <a:rPr lang="en-US" dirty="0" smtClean="0">
                <a:solidFill>
                  <a:srgbClr val="FF0000"/>
                </a:solidFill>
              </a:rPr>
              <a:t>248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70208"/>
          </a:xfrm>
        </p:spPr>
        <p:txBody>
          <a:bodyPr>
            <a:spAutoFit/>
          </a:bodyPr>
          <a:lstStyle/>
          <a:p>
            <a:pPr marL="0" eaLnBrk="1" hangingPunct="1">
              <a:spcBef>
                <a:spcPts val="600"/>
              </a:spcBef>
              <a:buNone/>
            </a:pPr>
            <a:r>
              <a:rPr lang="en-US" dirty="0" smtClean="0"/>
              <a:t>Choose the correct answer by reasoning and calculating mentally. Find </a:t>
            </a:r>
            <a:r>
              <a:rPr lang="en-US" dirty="0" smtClean="0">
                <a:solidFill>
                  <a:srgbClr val="0000FF"/>
                </a:solidFill>
              </a:rPr>
              <a:t>110%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0000FF"/>
                </a:solidFill>
              </a:rPr>
              <a:t>8000</a:t>
            </a:r>
            <a:r>
              <a:rPr lang="en-US" dirty="0" smtClean="0"/>
              <a:t>.</a:t>
            </a:r>
          </a:p>
          <a:p>
            <a:pPr marL="0" eaLnBrk="1" hangingPunct="1">
              <a:spcBef>
                <a:spcPts val="600"/>
              </a:spcBef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880</a:t>
            </a:r>
            <a:r>
              <a:rPr lang="en-US" dirty="0" smtClean="0"/>
              <a:t>	</a:t>
            </a: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8800</a:t>
            </a:r>
            <a:r>
              <a:rPr lang="en-US" dirty="0" smtClean="0"/>
              <a:t>	</a:t>
            </a:r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88,000</a:t>
            </a:r>
            <a:r>
              <a:rPr lang="en-US" dirty="0" smtClean="0"/>
              <a:t>	</a:t>
            </a:r>
            <a:r>
              <a:rPr lang="en-US" b="1" dirty="0" smtClean="0"/>
              <a:t>d.	</a:t>
            </a:r>
            <a:r>
              <a:rPr lang="en-US" dirty="0" smtClean="0">
                <a:solidFill>
                  <a:srgbClr val="0000FF"/>
                </a:solidFill>
              </a:rPr>
              <a:t>80,000</a:t>
            </a:r>
          </a:p>
          <a:p>
            <a:pPr marL="0" eaLnBrk="1" hangingPunct="1">
              <a:spcBef>
                <a:spcPts val="600"/>
              </a:spcBef>
              <a:buNone/>
            </a:pPr>
            <a:r>
              <a:rPr lang="en-US" b="1" dirty="0" smtClean="0"/>
              <a:t>Solution</a:t>
            </a:r>
          </a:p>
          <a:p>
            <a:pPr marL="0" eaLnBrk="1" hangingPunct="1">
              <a:spcBef>
                <a:spcPts val="600"/>
              </a:spcBef>
              <a:buNone/>
            </a:pPr>
            <a:r>
              <a:rPr lang="en-US" dirty="0" smtClean="0"/>
              <a:t>You might reason as follows:</a:t>
            </a:r>
          </a:p>
          <a:p>
            <a:pPr marL="457200" eaLnBrk="1" hangingPunct="1">
              <a:spcBef>
                <a:spcPts val="1800"/>
              </a:spcBef>
              <a:buNone/>
            </a:pPr>
            <a:r>
              <a:rPr lang="en-US" dirty="0" smtClean="0"/>
              <a:t>Since </a:t>
            </a:r>
            <a:r>
              <a:rPr lang="en-US" dirty="0" smtClean="0">
                <a:solidFill>
                  <a:srgbClr val="000099"/>
                </a:solidFill>
              </a:rPr>
              <a:t>110% = 100% + 10%, </a:t>
            </a:r>
            <a:r>
              <a:rPr lang="en-US" dirty="0" smtClean="0"/>
              <a:t>the answer will be 100% of 8000 plus 10% of 8000, or </a:t>
            </a:r>
            <a:r>
              <a:rPr lang="en-US" dirty="0" smtClean="0">
                <a:solidFill>
                  <a:srgbClr val="000099"/>
                </a:solidFill>
              </a:rPr>
              <a:t>8000 + 800 = </a:t>
            </a:r>
            <a:r>
              <a:rPr lang="en-US" dirty="0" smtClean="0">
                <a:solidFill>
                  <a:srgbClr val="FF0000"/>
                </a:solidFill>
              </a:rPr>
              <a:t>8800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77547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Or, you might reason more simply as follows:</a:t>
            </a:r>
          </a:p>
          <a:p>
            <a:pPr marL="457200" eaLnBrk="1" hangingPunct="1">
              <a:spcBef>
                <a:spcPts val="1800"/>
              </a:spcBef>
              <a:buNone/>
            </a:pPr>
            <a:r>
              <a:rPr lang="en-US" dirty="0" smtClean="0"/>
              <a:t>110% is close to 100%, and 100% of 8000 is 8000. The only choice close to 8000 is choice </a:t>
            </a:r>
            <a:r>
              <a:rPr lang="en-US" b="1" dirty="0" smtClean="0">
                <a:solidFill>
                  <a:srgbClr val="FF0000"/>
                </a:solidFill>
              </a:rPr>
              <a:t>b. </a:t>
            </a:r>
            <a:r>
              <a:rPr lang="en-US" dirty="0" smtClean="0">
                <a:solidFill>
                  <a:srgbClr val="FF0000"/>
                </a:solidFill>
              </a:rPr>
              <a:t>8800</a:t>
            </a:r>
            <a:r>
              <a:rPr lang="en-US" dirty="0" smtClean="0"/>
              <a:t>. </a:t>
            </a:r>
          </a:p>
          <a:p>
            <a:pPr marL="0" eaLnBrk="1" hangingPunct="1">
              <a:spcBef>
                <a:spcPts val="1800"/>
              </a:spcBef>
              <a:buNone/>
            </a:pPr>
            <a:r>
              <a:rPr lang="en-US" dirty="0" smtClean="0"/>
              <a:t>In either case, the correct choice is </a:t>
            </a:r>
            <a:r>
              <a:rPr lang="en-US" b="1" dirty="0" smtClean="0">
                <a:solidFill>
                  <a:srgbClr val="FF0000"/>
                </a:solidFill>
              </a:rPr>
              <a:t>b. </a:t>
            </a:r>
            <a:r>
              <a:rPr lang="en-US" dirty="0" smtClean="0">
                <a:solidFill>
                  <a:srgbClr val="FF0000"/>
                </a:solidFill>
              </a:rPr>
              <a:t>8800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178</Words>
  <Application>Microsoft Office PowerPoint</Application>
  <PresentationFormat>On-screen Show (4:3)</PresentationFormat>
  <Paragraphs>30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Courier New</vt:lpstr>
      <vt:lpstr>Arial</vt:lpstr>
      <vt:lpstr>Office Theme</vt:lpstr>
      <vt:lpstr>Section 6.3</vt:lpstr>
      <vt:lpstr>Objectives</vt:lpstr>
      <vt:lpstr>Example 1</vt:lpstr>
      <vt:lpstr>Example 1 (cont.)</vt:lpstr>
      <vt:lpstr>Example 2</vt:lpstr>
      <vt:lpstr>Example 2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31</cp:revision>
  <dcterms:created xsi:type="dcterms:W3CDTF">2013-04-26T14:43:13Z</dcterms:created>
  <dcterms:modified xsi:type="dcterms:W3CDTF">2017-08-02T16:50:32Z</dcterms:modified>
</cp:coreProperties>
</file>