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8"/>
  </p:notesMasterIdLst>
  <p:handoutMasterIdLst>
    <p:handoutMasterId r:id="rId39"/>
  </p:handoutMasterIdLst>
  <p:sldIdLst>
    <p:sldId id="256" r:id="rId2"/>
    <p:sldId id="258" r:id="rId3"/>
    <p:sldId id="259" r:id="rId4"/>
    <p:sldId id="293" r:id="rId5"/>
    <p:sldId id="294" r:id="rId6"/>
    <p:sldId id="295" r:id="rId7"/>
    <p:sldId id="261" r:id="rId8"/>
    <p:sldId id="262" r:id="rId9"/>
    <p:sldId id="296" r:id="rId10"/>
    <p:sldId id="297" r:id="rId11"/>
    <p:sldId id="298" r:id="rId12"/>
    <p:sldId id="264" r:id="rId13"/>
    <p:sldId id="299" r:id="rId14"/>
    <p:sldId id="300" r:id="rId15"/>
    <p:sldId id="301" r:id="rId16"/>
    <p:sldId id="270" r:id="rId17"/>
    <p:sldId id="302" r:id="rId18"/>
    <p:sldId id="271" r:id="rId19"/>
    <p:sldId id="275" r:id="rId20"/>
    <p:sldId id="303" r:id="rId21"/>
    <p:sldId id="276" r:id="rId22"/>
    <p:sldId id="304" r:id="rId23"/>
    <p:sldId id="305" r:id="rId24"/>
    <p:sldId id="282" r:id="rId25"/>
    <p:sldId id="306" r:id="rId26"/>
    <p:sldId id="283" r:id="rId27"/>
    <p:sldId id="307" r:id="rId28"/>
    <p:sldId id="284" r:id="rId29"/>
    <p:sldId id="308" r:id="rId30"/>
    <p:sldId id="309" r:id="rId31"/>
    <p:sldId id="289" r:id="rId32"/>
    <p:sldId id="290" r:id="rId33"/>
    <p:sldId id="291" r:id="rId34"/>
    <p:sldId id="292" r:id="rId35"/>
    <p:sldId id="310" r:id="rId36"/>
    <p:sldId id="311" r:id="rId37"/>
  </p:sldIdLst>
  <p:sldSz cx="9144000" cy="6858000" type="screen4x3"/>
  <p:notesSz cx="6858000" cy="9144000"/>
  <p:embeddedFontLst>
    <p:embeddedFont>
      <p:font typeface="Calibri" panose="020F0502020204030204" pitchFamily="34" charset="0"/>
      <p:regular r:id="rId40"/>
      <p:bold r:id="rId41"/>
      <p:italic r:id="rId42"/>
      <p:boldItalic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00"/>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3.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font" Target="fonts/font2.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 Id="rId9"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831750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3392726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9423627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26</a:t>
            </a:fld>
            <a:endParaRPr lang="en-US" dirty="0"/>
          </a:p>
        </p:txBody>
      </p:sp>
    </p:spTree>
    <p:extLst>
      <p:ext uri="{BB962C8B-B14F-4D97-AF65-F5344CB8AC3E}">
        <p14:creationId xmlns:p14="http://schemas.microsoft.com/office/powerpoint/2010/main" val="21659751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27</a:t>
            </a:fld>
            <a:endParaRPr lang="en-US" dirty="0"/>
          </a:p>
        </p:txBody>
      </p:sp>
    </p:spTree>
    <p:extLst>
      <p:ext uri="{BB962C8B-B14F-4D97-AF65-F5344CB8AC3E}">
        <p14:creationId xmlns:p14="http://schemas.microsoft.com/office/powerpoint/2010/main" val="2875439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28</a:t>
            </a:fld>
            <a:endParaRPr lang="en-US" dirty="0"/>
          </a:p>
        </p:txBody>
      </p:sp>
    </p:spTree>
    <p:extLst>
      <p:ext uri="{BB962C8B-B14F-4D97-AF65-F5344CB8AC3E}">
        <p14:creationId xmlns:p14="http://schemas.microsoft.com/office/powerpoint/2010/main" val="17864844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32</a:t>
            </a:fld>
            <a:endParaRPr lang="en-US" dirty="0"/>
          </a:p>
        </p:txBody>
      </p:sp>
    </p:spTree>
    <p:extLst>
      <p:ext uri="{BB962C8B-B14F-4D97-AF65-F5344CB8AC3E}">
        <p14:creationId xmlns:p14="http://schemas.microsoft.com/office/powerpoint/2010/main" val="4025774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33</a:t>
            </a:fld>
            <a:endParaRPr lang="en-US" dirty="0"/>
          </a:p>
        </p:txBody>
      </p:sp>
    </p:spTree>
    <p:extLst>
      <p:ext uri="{BB962C8B-B14F-4D97-AF65-F5344CB8AC3E}">
        <p14:creationId xmlns:p14="http://schemas.microsoft.com/office/powerpoint/2010/main" val="1101762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34</a:t>
            </a:fld>
            <a:endParaRPr lang="en-US" dirty="0"/>
          </a:p>
        </p:txBody>
      </p:sp>
    </p:spTree>
    <p:extLst>
      <p:ext uri="{BB962C8B-B14F-4D97-AF65-F5344CB8AC3E}">
        <p14:creationId xmlns:p14="http://schemas.microsoft.com/office/powerpoint/2010/main" val="360754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218958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9</a:t>
            </a:fld>
            <a:endParaRPr lang="en-US" dirty="0"/>
          </a:p>
        </p:txBody>
      </p:sp>
    </p:spTree>
    <p:extLst>
      <p:ext uri="{BB962C8B-B14F-4D97-AF65-F5344CB8AC3E}">
        <p14:creationId xmlns:p14="http://schemas.microsoft.com/office/powerpoint/2010/main" val="3522553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2491364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547229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16</a:t>
            </a:fld>
            <a:endParaRPr lang="en-US" dirty="0"/>
          </a:p>
        </p:txBody>
      </p:sp>
    </p:spTree>
    <p:extLst>
      <p:ext uri="{BB962C8B-B14F-4D97-AF65-F5344CB8AC3E}">
        <p14:creationId xmlns:p14="http://schemas.microsoft.com/office/powerpoint/2010/main" val="22361671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18</a:t>
            </a:fld>
            <a:endParaRPr lang="en-US" dirty="0"/>
          </a:p>
        </p:txBody>
      </p:sp>
    </p:spTree>
    <p:extLst>
      <p:ext uri="{BB962C8B-B14F-4D97-AF65-F5344CB8AC3E}">
        <p14:creationId xmlns:p14="http://schemas.microsoft.com/office/powerpoint/2010/main" val="2724136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19</a:t>
            </a:fld>
            <a:endParaRPr lang="en-US" dirty="0"/>
          </a:p>
        </p:txBody>
      </p:sp>
    </p:spTree>
    <p:extLst>
      <p:ext uri="{BB962C8B-B14F-4D97-AF65-F5344CB8AC3E}">
        <p14:creationId xmlns:p14="http://schemas.microsoft.com/office/powerpoint/2010/main" val="1756413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21</a:t>
            </a:fld>
            <a:endParaRPr lang="en-US" dirty="0"/>
          </a:p>
        </p:txBody>
      </p:sp>
    </p:spTree>
    <p:extLst>
      <p:ext uri="{BB962C8B-B14F-4D97-AF65-F5344CB8AC3E}">
        <p14:creationId xmlns:p14="http://schemas.microsoft.com/office/powerpoint/2010/main" val="13964599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18" Type="http://schemas.openxmlformats.org/officeDocument/2006/relationships/image" Target="../media/image16.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17"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4.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5" Type="http://schemas.openxmlformats.org/officeDocument/2006/relationships/oleObject" Target="../embeddings/oleObject14.bin"/><Relationship Id="rId10" Type="http://schemas.openxmlformats.org/officeDocument/2006/relationships/image" Target="../media/image12.wmf"/><Relationship Id="rId19" Type="http://schemas.openxmlformats.org/officeDocument/2006/relationships/oleObject" Target="../embeddings/oleObject16.bin"/><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9.wmf"/><Relationship Id="rId5" Type="http://schemas.openxmlformats.org/officeDocument/2006/relationships/oleObject" Target="../embeddings/oleObject18.bin"/><Relationship Id="rId4" Type="http://schemas.openxmlformats.org/officeDocument/2006/relationships/image" Target="../media/image18.w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18" Type="http://schemas.openxmlformats.org/officeDocument/2006/relationships/oleObject" Target="../embeddings/oleObject26.bin"/><Relationship Id="rId3" Type="http://schemas.openxmlformats.org/officeDocument/2006/relationships/notesSlide" Target="../notesSlides/notesSlide7.xml"/><Relationship Id="rId21" Type="http://schemas.openxmlformats.org/officeDocument/2006/relationships/image" Target="../media/image28.wmf"/><Relationship Id="rId7" Type="http://schemas.openxmlformats.org/officeDocument/2006/relationships/image" Target="../media/image21.wmf"/><Relationship Id="rId12" Type="http://schemas.openxmlformats.org/officeDocument/2006/relationships/oleObject" Target="../embeddings/oleObject23.bin"/><Relationship Id="rId17" Type="http://schemas.openxmlformats.org/officeDocument/2006/relationships/image" Target="../media/image26.wmf"/><Relationship Id="rId2" Type="http://schemas.openxmlformats.org/officeDocument/2006/relationships/slideLayout" Target="../slideLayouts/slideLayout2.xml"/><Relationship Id="rId16" Type="http://schemas.openxmlformats.org/officeDocument/2006/relationships/oleObject" Target="../embeddings/oleObject25.bin"/><Relationship Id="rId20" Type="http://schemas.openxmlformats.org/officeDocument/2006/relationships/oleObject" Target="../embeddings/oleObject27.bin"/><Relationship Id="rId1" Type="http://schemas.openxmlformats.org/officeDocument/2006/relationships/vmlDrawing" Target="../drawings/vmlDrawing6.v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23" Type="http://schemas.openxmlformats.org/officeDocument/2006/relationships/image" Target="../media/image29.wmf"/><Relationship Id="rId10" Type="http://schemas.openxmlformats.org/officeDocument/2006/relationships/oleObject" Target="../embeddings/oleObject22.bin"/><Relationship Id="rId19" Type="http://schemas.openxmlformats.org/officeDocument/2006/relationships/image" Target="../media/image27.wmf"/><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 Id="rId22" Type="http://schemas.openxmlformats.org/officeDocument/2006/relationships/oleObject" Target="../embeddings/oleObject28.bin"/></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0.bin"/><Relationship Id="rId5" Type="http://schemas.openxmlformats.org/officeDocument/2006/relationships/image" Target="../media/image30.wmf"/><Relationship Id="rId4" Type="http://schemas.openxmlformats.org/officeDocument/2006/relationships/oleObject" Target="../embeddings/oleObject29.bin"/></Relationships>
</file>

<file path=ppt/slides/_rels/slide22.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3.wmf"/><Relationship Id="rId5" Type="http://schemas.openxmlformats.org/officeDocument/2006/relationships/oleObject" Target="../embeddings/oleObject32.bin"/><Relationship Id="rId4" Type="http://schemas.openxmlformats.org/officeDocument/2006/relationships/image" Target="../media/image32.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6.wmf"/><Relationship Id="rId5" Type="http://schemas.openxmlformats.org/officeDocument/2006/relationships/oleObject" Target="../embeddings/oleObject35.bin"/><Relationship Id="rId4" Type="http://schemas.openxmlformats.org/officeDocument/2006/relationships/image" Target="../media/image35.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7.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8.w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39.bin"/><Relationship Id="rId5" Type="http://schemas.openxmlformats.org/officeDocument/2006/relationships/image" Target="../media/image39.wmf"/><Relationship Id="rId4" Type="http://schemas.openxmlformats.org/officeDocument/2006/relationships/oleObject" Target="../embeddings/oleObject38.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5.wmf"/><Relationship Id="rId3" Type="http://schemas.openxmlformats.org/officeDocument/2006/relationships/notesSlide" Target="../notesSlides/notesSlide12.xml"/><Relationship Id="rId7" Type="http://schemas.openxmlformats.org/officeDocument/2006/relationships/image" Target="../media/image42.wmf"/><Relationship Id="rId12"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41.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3.wmf"/><Relationship Id="rId14" Type="http://schemas.openxmlformats.org/officeDocument/2006/relationships/oleObject" Target="../embeddings/oleObject45.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notesSlide" Target="../notesSlides/notesSlide14.xml"/><Relationship Id="rId7" Type="http://schemas.openxmlformats.org/officeDocument/2006/relationships/image" Target="../media/image48.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7.bin"/><Relationship Id="rId5" Type="http://schemas.openxmlformats.org/officeDocument/2006/relationships/image" Target="../media/image47.wmf"/><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51.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50.bin"/><Relationship Id="rId5" Type="http://schemas.openxmlformats.org/officeDocument/2006/relationships/image" Target="../media/image50.wmf"/><Relationship Id="rId4" Type="http://schemas.openxmlformats.org/officeDocument/2006/relationships/oleObject" Target="../embeddings/oleObject49.bin"/></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6.4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Applications: Discount, Sales Tax, Commission, Profit, and Tipping</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(cont.)</a:t>
            </a:r>
            <a:endParaRPr lang="en-US" dirty="0"/>
          </a:p>
        </p:txBody>
      </p:sp>
      <p:sp>
        <p:nvSpPr>
          <p:cNvPr id="3" name="Content Placeholder 2"/>
          <p:cNvSpPr>
            <a:spLocks noGrp="1"/>
          </p:cNvSpPr>
          <p:nvPr>
            <p:ph idx="1"/>
          </p:nvPr>
        </p:nvSpPr>
        <p:spPr/>
        <p:txBody>
          <a:bodyPr/>
          <a:lstStyle/>
          <a:p>
            <a:pPr>
              <a:tabLst>
                <a:tab pos="457200" algn="l"/>
              </a:tabLst>
            </a:pPr>
            <a:r>
              <a:rPr lang="en-US" b="1" dirty="0" smtClean="0"/>
              <a:t>a.	</a:t>
            </a:r>
            <a:r>
              <a:rPr lang="en-US" dirty="0" smtClean="0"/>
              <a:t>Find the discount: 20% of 1200 is _______.</a:t>
            </a:r>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tabLst>
                <a:tab pos="457200" algn="l"/>
              </a:tabLst>
            </a:pPr>
            <a:r>
              <a:rPr lang="en-US" dirty="0" smtClean="0"/>
              <a:t>	The discount is </a:t>
            </a:r>
            <a:r>
              <a:rPr lang="en-US" dirty="0" smtClean="0">
                <a:solidFill>
                  <a:srgbClr val="FF0000"/>
                </a:solidFill>
              </a:rPr>
              <a:t>$240</a:t>
            </a:r>
            <a:r>
              <a:rPr lang="en-US" b="1" dirty="0" smtClean="0"/>
              <a:t>.</a:t>
            </a:r>
            <a:endParaRPr lang="en-US" dirty="0"/>
          </a:p>
        </p:txBody>
      </p:sp>
      <p:graphicFrame>
        <p:nvGraphicFramePr>
          <p:cNvPr id="4" name="Object 3"/>
          <p:cNvGraphicFramePr>
            <a:graphicFrameLocks noChangeAspect="1"/>
          </p:cNvGraphicFramePr>
          <p:nvPr/>
        </p:nvGraphicFramePr>
        <p:xfrm>
          <a:off x="1676400" y="2362200"/>
          <a:ext cx="2070100" cy="292100"/>
        </p:xfrm>
        <a:graphic>
          <a:graphicData uri="http://schemas.openxmlformats.org/presentationml/2006/ole">
            <mc:AlternateContent xmlns:mc="http://schemas.openxmlformats.org/markup-compatibility/2006">
              <mc:Choice xmlns:v="urn:schemas-microsoft-com:vml" Requires="v">
                <p:oleObj spid="_x0000_s38922" name="Equation" r:id="rId3" imgW="2070000" imgH="291960" progId="Equation.DSMT4">
                  <p:embed/>
                </p:oleObj>
              </mc:Choice>
              <mc:Fallback>
                <p:oleObj name="Equation" r:id="rId3" imgW="2070000" imgH="2919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2362200"/>
                        <a:ext cx="2070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4648200" y="2362200"/>
          <a:ext cx="850900" cy="698500"/>
        </p:xfrm>
        <a:graphic>
          <a:graphicData uri="http://schemas.openxmlformats.org/presentationml/2006/ole">
            <mc:AlternateContent xmlns:mc="http://schemas.openxmlformats.org/markup-compatibility/2006">
              <mc:Choice xmlns:v="urn:schemas-microsoft-com:vml" Requires="v">
                <p:oleObj spid="_x0000_s38923" name="Equation" r:id="rId5" imgW="850680" imgH="698400" progId="Equation.DSMT4">
                  <p:embed/>
                </p:oleObj>
              </mc:Choice>
              <mc:Fallback>
                <p:oleObj name="Equation" r:id="rId5" imgW="850680" imgH="6984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8200" y="2362200"/>
                        <a:ext cx="850900" cy="69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916" name="Object 4"/>
          <p:cNvGraphicFramePr>
            <a:graphicFrameLocks noChangeAspect="1"/>
          </p:cNvGraphicFramePr>
          <p:nvPr/>
        </p:nvGraphicFramePr>
        <p:xfrm>
          <a:off x="4762500" y="3200400"/>
          <a:ext cx="736600" cy="228600"/>
        </p:xfrm>
        <a:graphic>
          <a:graphicData uri="http://schemas.openxmlformats.org/presentationml/2006/ole">
            <mc:AlternateContent xmlns:mc="http://schemas.openxmlformats.org/markup-compatibility/2006">
              <mc:Choice xmlns:v="urn:schemas-microsoft-com:vml" Requires="v">
                <p:oleObj spid="_x0000_s38924" name="Equation" r:id="rId7" imgW="736560" imgH="228600" progId="Equation.DSMT4">
                  <p:embed/>
                </p:oleObj>
              </mc:Choice>
              <mc:Fallback>
                <p:oleObj name="Equation" r:id="rId7" imgW="736560" imgH="2286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62500" y="3200400"/>
                        <a:ext cx="7366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5638800" y="2286000"/>
            <a:ext cx="1920240" cy="784830"/>
          </a:xfrm>
          <a:prstGeom prst="rect">
            <a:avLst/>
          </a:prstGeom>
        </p:spPr>
        <p:txBody>
          <a:bodyPr>
            <a:spAutoFit/>
          </a:bodyPr>
          <a:lstStyle/>
          <a:p>
            <a:r>
              <a:rPr lang="en-US" sz="2000" dirty="0" smtClean="0">
                <a:solidFill>
                  <a:srgbClr val="008080"/>
                </a:solidFill>
              </a:rPr>
              <a:t>Original price</a:t>
            </a:r>
          </a:p>
          <a:p>
            <a:pPr>
              <a:spcBef>
                <a:spcPts val="600"/>
              </a:spcBef>
            </a:pPr>
            <a:r>
              <a:rPr lang="en-US" sz="2000" dirty="0" smtClean="0">
                <a:solidFill>
                  <a:srgbClr val="008080"/>
                </a:solidFill>
              </a:rPr>
              <a:t>Rate of Discount</a:t>
            </a:r>
          </a:p>
        </p:txBody>
      </p:sp>
      <p:graphicFrame>
        <p:nvGraphicFramePr>
          <p:cNvPr id="38917" name="Object 5"/>
          <p:cNvGraphicFramePr>
            <a:graphicFrameLocks noChangeAspect="1"/>
          </p:cNvGraphicFramePr>
          <p:nvPr/>
        </p:nvGraphicFramePr>
        <p:xfrm>
          <a:off x="2628900" y="2971800"/>
          <a:ext cx="1117600" cy="292100"/>
        </p:xfrm>
        <a:graphic>
          <a:graphicData uri="http://schemas.openxmlformats.org/presentationml/2006/ole">
            <mc:AlternateContent xmlns:mc="http://schemas.openxmlformats.org/markup-compatibility/2006">
              <mc:Choice xmlns:v="urn:schemas-microsoft-com:vml" Requires="v">
                <p:oleObj spid="_x0000_s38925" name="Equation" r:id="rId9" imgW="1117440" imgH="291960" progId="Equation.DSMT4">
                  <p:embed/>
                </p:oleObj>
              </mc:Choice>
              <mc:Fallback>
                <p:oleObj name="Equation" r:id="rId9" imgW="111744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28900" y="29718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5638800" y="3124200"/>
            <a:ext cx="1097095" cy="400110"/>
          </a:xfrm>
          <a:prstGeom prst="rect">
            <a:avLst/>
          </a:prstGeom>
        </p:spPr>
        <p:txBody>
          <a:bodyPr wrap="none">
            <a:spAutoFit/>
          </a:bodyPr>
          <a:lstStyle/>
          <a:p>
            <a:pPr>
              <a:spcBef>
                <a:spcPts val="1200"/>
              </a:spcBef>
            </a:pPr>
            <a:r>
              <a:rPr lang="en-US" sz="2000" dirty="0" smtClean="0">
                <a:solidFill>
                  <a:srgbClr val="008080"/>
                </a:solidFill>
              </a:rPr>
              <a:t>Discount</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891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pPr>
              <a:tabLst>
                <a:tab pos="457200" algn="l"/>
              </a:tabLst>
            </a:pPr>
            <a:r>
              <a:rPr lang="en-US" b="1" dirty="0" smtClean="0"/>
              <a:t>b.	</a:t>
            </a:r>
            <a:r>
              <a:rPr lang="en-US" dirty="0" smtClean="0"/>
              <a:t>Find the sale price. The problem does not say 	specifically how to find the sale price. We know 	from experience, however, the meaning of the word 	“discount” and that a discount is subtracted from 	the original price.</a:t>
            </a:r>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tabLst>
                <a:tab pos="457200" algn="l"/>
              </a:tabLst>
            </a:pPr>
            <a:r>
              <a:rPr lang="en-US" dirty="0" smtClean="0"/>
              <a:t>	The sale price is </a:t>
            </a:r>
            <a:r>
              <a:rPr lang="en-US" dirty="0" smtClean="0">
                <a:solidFill>
                  <a:srgbClr val="FF0000"/>
                </a:solidFill>
              </a:rPr>
              <a:t>$960.00</a:t>
            </a:r>
            <a:r>
              <a:rPr lang="en-US" b="1" dirty="0" smtClean="0"/>
              <a:t>.</a:t>
            </a:r>
            <a:endParaRPr lang="en-US" dirty="0"/>
          </a:p>
        </p:txBody>
      </p:sp>
      <p:graphicFrame>
        <p:nvGraphicFramePr>
          <p:cNvPr id="4" name="Object 3"/>
          <p:cNvGraphicFramePr>
            <a:graphicFrameLocks noChangeAspect="1"/>
          </p:cNvGraphicFramePr>
          <p:nvPr/>
        </p:nvGraphicFramePr>
        <p:xfrm>
          <a:off x="2590800" y="3810000"/>
          <a:ext cx="1498600" cy="1016000"/>
        </p:xfrm>
        <a:graphic>
          <a:graphicData uri="http://schemas.openxmlformats.org/presentationml/2006/ole">
            <mc:AlternateContent xmlns:mc="http://schemas.openxmlformats.org/markup-compatibility/2006">
              <mc:Choice xmlns:v="urn:schemas-microsoft-com:vml" Requires="v">
                <p:oleObj spid="_x0000_s39942" name="Equation" r:id="rId3" imgW="1498320" imgH="1015920" progId="Equation.DSMT4">
                  <p:embed/>
                </p:oleObj>
              </mc:Choice>
              <mc:Fallback>
                <p:oleObj name="Equation" r:id="rId3" imgW="1498320" imgH="10159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3810000"/>
                        <a:ext cx="14986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086100" y="4953000"/>
          <a:ext cx="1003300" cy="292100"/>
        </p:xfrm>
        <a:graphic>
          <a:graphicData uri="http://schemas.openxmlformats.org/presentationml/2006/ole">
            <mc:AlternateContent xmlns:mc="http://schemas.openxmlformats.org/markup-compatibility/2006">
              <mc:Choice xmlns:v="urn:schemas-microsoft-com:vml" Requires="v">
                <p:oleObj spid="_x0000_s39943" name="Equation" r:id="rId5" imgW="1002960" imgH="291960" progId="Equation.DSMT4">
                  <p:embed/>
                </p:oleObj>
              </mc:Choice>
              <mc:Fallback>
                <p:oleObj name="Equation" r:id="rId5" imgW="1002960" imgH="2919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86100" y="4953000"/>
                        <a:ext cx="1003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4419600" y="3810000"/>
            <a:ext cx="1752600" cy="938719"/>
          </a:xfrm>
          <a:prstGeom prst="rect">
            <a:avLst/>
          </a:prstGeom>
        </p:spPr>
        <p:txBody>
          <a:bodyPr wrap="square">
            <a:spAutoFit/>
          </a:bodyPr>
          <a:lstStyle/>
          <a:p>
            <a:r>
              <a:rPr lang="en-US" sz="2000" dirty="0" smtClean="0">
                <a:solidFill>
                  <a:srgbClr val="008080"/>
                </a:solidFill>
              </a:rPr>
              <a:t>Original price</a:t>
            </a:r>
          </a:p>
          <a:p>
            <a:pPr>
              <a:lnSpc>
                <a:spcPct val="150000"/>
              </a:lnSpc>
              <a:spcBef>
                <a:spcPts val="600"/>
              </a:spcBef>
            </a:pPr>
            <a:r>
              <a:rPr lang="en-US" sz="2000" dirty="0" smtClean="0">
                <a:solidFill>
                  <a:srgbClr val="008080"/>
                </a:solidFill>
              </a:rPr>
              <a:t>Discount</a:t>
            </a:r>
          </a:p>
        </p:txBody>
      </p:sp>
      <p:sp>
        <p:nvSpPr>
          <p:cNvPr id="7" name="Rectangle 6"/>
          <p:cNvSpPr/>
          <p:nvPr/>
        </p:nvSpPr>
        <p:spPr>
          <a:xfrm>
            <a:off x="4419600" y="4876800"/>
            <a:ext cx="1192955" cy="400110"/>
          </a:xfrm>
          <a:prstGeom prst="rect">
            <a:avLst/>
          </a:prstGeom>
        </p:spPr>
        <p:txBody>
          <a:bodyPr wrap="none">
            <a:spAutoFit/>
          </a:bodyPr>
          <a:lstStyle/>
          <a:p>
            <a:r>
              <a:rPr lang="en-US" sz="2000" dirty="0" smtClean="0">
                <a:solidFill>
                  <a:srgbClr val="008080"/>
                </a:solidFill>
              </a:rPr>
              <a:t>Sale price</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588675"/>
          </a:xfrm>
        </p:spPr>
        <p:txBody>
          <a:bodyPr>
            <a:spAutoFit/>
          </a:bodyPr>
          <a:lstStyle/>
          <a:p>
            <a:pPr indent="-457200">
              <a:spcBef>
                <a:spcPts val="576"/>
              </a:spcBef>
              <a:tabLst>
                <a:tab pos="1260475" algn="l"/>
              </a:tabLst>
            </a:pPr>
            <a:r>
              <a:rPr lang="en-US" dirty="0" smtClean="0"/>
              <a:t>If sales tax is calculated at            of the original price, </a:t>
            </a:r>
          </a:p>
          <a:p>
            <a:pPr indent="-457200">
              <a:spcBef>
                <a:spcPts val="1800"/>
              </a:spcBef>
              <a:tabLst>
                <a:tab pos="1260475" algn="l"/>
              </a:tabLst>
            </a:pPr>
            <a:r>
              <a:rPr lang="en-US" dirty="0" smtClean="0"/>
              <a:t>what is the final cost of the refrigerator in Example 1? </a:t>
            </a:r>
          </a:p>
          <a:p>
            <a:pPr marL="0" indent="-457200" eaLnBrk="1" hangingPunct="1">
              <a:spcBef>
                <a:spcPts val="576"/>
              </a:spcBef>
              <a:buNone/>
              <a:tabLst>
                <a:tab pos="1260475" algn="l"/>
              </a:tabLst>
            </a:pPr>
            <a:r>
              <a:rPr lang="en-US" b="1" dirty="0" smtClean="0"/>
              <a:t>Solution</a:t>
            </a:r>
          </a:p>
          <a:p>
            <a:pPr>
              <a:tabLst>
                <a:tab pos="1260475" algn="l"/>
              </a:tabLst>
            </a:pPr>
            <a:r>
              <a:rPr lang="en-US" b="1" dirty="0" smtClean="0"/>
              <a:t>Step 1:	</a:t>
            </a:r>
            <a:r>
              <a:rPr lang="en-US" dirty="0" smtClean="0"/>
              <a:t>Read the problem carefully.</a:t>
            </a:r>
          </a:p>
          <a:p>
            <a:pPr>
              <a:tabLst>
                <a:tab pos="1260475" algn="l"/>
              </a:tabLst>
            </a:pPr>
            <a:r>
              <a:rPr lang="en-US" b="1" dirty="0" smtClean="0"/>
              <a:t>Step 2:	</a:t>
            </a:r>
            <a:r>
              <a:rPr lang="en-US" dirty="0" smtClean="0"/>
              <a:t>Make a plan. The plan is to find the tax on the 	answer from Example 1 and then add the tax 	to the sale price to find the final cost.</a:t>
            </a:r>
          </a:p>
        </p:txBody>
      </p:sp>
      <p:graphicFrame>
        <p:nvGraphicFramePr>
          <p:cNvPr id="5" name="Object 4"/>
          <p:cNvGraphicFramePr>
            <a:graphicFrameLocks noChangeAspect="1"/>
          </p:cNvGraphicFramePr>
          <p:nvPr/>
        </p:nvGraphicFramePr>
        <p:xfrm>
          <a:off x="4389010" y="1143000"/>
          <a:ext cx="749300" cy="838200"/>
        </p:xfrm>
        <a:graphic>
          <a:graphicData uri="http://schemas.openxmlformats.org/presentationml/2006/ole">
            <mc:AlternateContent xmlns:mc="http://schemas.openxmlformats.org/markup-compatibility/2006">
              <mc:Choice xmlns:v="urn:schemas-microsoft-com:vml" Requires="v">
                <p:oleObj spid="_x0000_s2052" name="Equation" r:id="rId4" imgW="749160" imgH="838080" progId="Equation.DSMT4">
                  <p:embed/>
                </p:oleObj>
              </mc:Choice>
              <mc:Fallback>
                <p:oleObj name="Equation" r:id="rId4" imgW="74916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9010" y="1143000"/>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tabLst>
                <a:tab pos="1260475" algn="l"/>
              </a:tabLst>
            </a:pPr>
            <a:r>
              <a:rPr lang="en-US" b="1" dirty="0" smtClean="0"/>
              <a:t>Step 3:	</a:t>
            </a:r>
            <a:r>
              <a:rPr lang="en-US" dirty="0" smtClean="0"/>
              <a:t>Carry out the plan as shown by multiplying 	and then adding.</a:t>
            </a:r>
          </a:p>
          <a:p>
            <a:pPr>
              <a:tabLst>
                <a:tab pos="1260475" algn="l"/>
              </a:tabLst>
            </a:pPr>
            <a:r>
              <a:rPr lang="en-US" b="1" dirty="0" smtClean="0"/>
              <a:t>Step 4:	</a:t>
            </a:r>
            <a:r>
              <a:rPr lang="en-US" dirty="0" smtClean="0"/>
              <a:t>Check to see that the answer is reasonable.</a:t>
            </a:r>
          </a:p>
          <a:p>
            <a:pPr>
              <a:spcBef>
                <a:spcPts val="0"/>
              </a:spcBef>
              <a:tabLst>
                <a:tab pos="1260475" algn="l"/>
              </a:tabLst>
            </a:pPr>
            <a:r>
              <a:rPr lang="en-US" dirty="0" smtClean="0"/>
              <a:t>	(For example, “Is the total of the sale price 	plus the tax still less than the original price?” 	This would certainly indicate an error.)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(cont.)</a:t>
            </a:r>
            <a:endParaRPr lang="en-US" dirty="0"/>
          </a:p>
        </p:txBody>
      </p:sp>
      <p:sp>
        <p:nvSpPr>
          <p:cNvPr id="3" name="Content Placeholder 2"/>
          <p:cNvSpPr>
            <a:spLocks noGrp="1"/>
          </p:cNvSpPr>
          <p:nvPr>
            <p:ph idx="1"/>
          </p:nvPr>
        </p:nvSpPr>
        <p:spPr/>
        <p:txBody>
          <a:bodyPr/>
          <a:lstStyle/>
          <a:p>
            <a:pPr>
              <a:tabLst>
                <a:tab pos="457200" algn="l"/>
              </a:tabLst>
            </a:pPr>
            <a:r>
              <a:rPr lang="en-US" b="1" dirty="0" smtClean="0"/>
              <a:t>a.	</a:t>
            </a:r>
            <a:r>
              <a:rPr lang="en-US" dirty="0" smtClean="0"/>
              <a:t>Find the amount of the sales tax</a:t>
            </a:r>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lnSpc>
                <a:spcPct val="150000"/>
              </a:lnSpc>
              <a:tabLst>
                <a:tab pos="457200" algn="l"/>
              </a:tabLst>
            </a:pPr>
            <a:endParaRPr lang="en-US" dirty="0" smtClean="0"/>
          </a:p>
          <a:p>
            <a:pPr>
              <a:tabLst>
                <a:tab pos="457200" algn="l"/>
              </a:tabLst>
            </a:pPr>
            <a:r>
              <a:rPr lang="en-US" dirty="0" smtClean="0"/>
              <a:t>	The sales tax is </a:t>
            </a:r>
            <a:r>
              <a:rPr lang="en-US" dirty="0" smtClean="0">
                <a:solidFill>
                  <a:srgbClr val="FF0000"/>
                </a:solidFill>
              </a:rPr>
              <a:t>$69.60</a:t>
            </a:r>
            <a:r>
              <a:rPr lang="en-US" b="1" dirty="0" smtClean="0"/>
              <a:t>.</a:t>
            </a:r>
            <a:endParaRPr lang="en-US" dirty="0"/>
          </a:p>
        </p:txBody>
      </p:sp>
      <p:graphicFrame>
        <p:nvGraphicFramePr>
          <p:cNvPr id="4" name="Object 3"/>
          <p:cNvGraphicFramePr>
            <a:graphicFrameLocks noChangeAspect="1"/>
          </p:cNvGraphicFramePr>
          <p:nvPr/>
        </p:nvGraphicFramePr>
        <p:xfrm>
          <a:off x="990600" y="1905000"/>
          <a:ext cx="3619500" cy="927100"/>
        </p:xfrm>
        <a:graphic>
          <a:graphicData uri="http://schemas.openxmlformats.org/presentationml/2006/ole">
            <mc:AlternateContent xmlns:mc="http://schemas.openxmlformats.org/markup-compatibility/2006">
              <mc:Choice xmlns:v="urn:schemas-microsoft-com:vml" Requires="v">
                <p:oleObj spid="_x0000_s42004" name="Equation" r:id="rId3" imgW="3619440" imgH="927000" progId="Equation.DSMT4">
                  <p:embed/>
                </p:oleObj>
              </mc:Choice>
              <mc:Fallback>
                <p:oleObj name="Equation" r:id="rId3" imgW="3619440" imgH="927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905000"/>
                        <a:ext cx="36195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87" name="Object 3"/>
          <p:cNvGraphicFramePr>
            <a:graphicFrameLocks noChangeAspect="1"/>
          </p:cNvGraphicFramePr>
          <p:nvPr/>
        </p:nvGraphicFramePr>
        <p:xfrm>
          <a:off x="1066800" y="2971800"/>
          <a:ext cx="4178300" cy="838200"/>
        </p:xfrm>
        <a:graphic>
          <a:graphicData uri="http://schemas.openxmlformats.org/presentationml/2006/ole">
            <mc:AlternateContent xmlns:mc="http://schemas.openxmlformats.org/markup-compatibility/2006">
              <mc:Choice xmlns:v="urn:schemas-microsoft-com:vml" Requires="v">
                <p:oleObj spid="_x0000_s42005" name="Equation" r:id="rId5" imgW="4178160" imgH="838080" progId="Equation.DSMT4">
                  <p:embed/>
                </p:oleObj>
              </mc:Choice>
              <mc:Fallback>
                <p:oleObj name="Equation" r:id="rId5" imgW="41781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2971800"/>
                        <a:ext cx="4178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181100" y="4038600"/>
          <a:ext cx="2247900" cy="292100"/>
        </p:xfrm>
        <a:graphic>
          <a:graphicData uri="http://schemas.openxmlformats.org/presentationml/2006/ole">
            <mc:AlternateContent xmlns:mc="http://schemas.openxmlformats.org/markup-compatibility/2006">
              <mc:Choice xmlns:v="urn:schemas-microsoft-com:vml" Requires="v">
                <p:oleObj spid="_x0000_s42006" name="Equation" r:id="rId7" imgW="2247840" imgH="291960" progId="Equation.DSMT4">
                  <p:embed/>
                </p:oleObj>
              </mc:Choice>
              <mc:Fallback>
                <p:oleObj name="Equation" r:id="rId7" imgW="224784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81100" y="4038600"/>
                        <a:ext cx="2247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5715000" y="3276600"/>
          <a:ext cx="1092200" cy="723900"/>
        </p:xfrm>
        <a:graphic>
          <a:graphicData uri="http://schemas.openxmlformats.org/presentationml/2006/ole">
            <mc:AlternateContent xmlns:mc="http://schemas.openxmlformats.org/markup-compatibility/2006">
              <mc:Choice xmlns:v="urn:schemas-microsoft-com:vml" Requires="v">
                <p:oleObj spid="_x0000_s42007" name="Equation" r:id="rId9" imgW="1091880" imgH="723600" progId="Equation.DSMT4">
                  <p:embed/>
                </p:oleObj>
              </mc:Choice>
              <mc:Fallback>
                <p:oleObj name="Equation" r:id="rId9" imgW="1091880" imgH="7236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15000" y="3276600"/>
                        <a:ext cx="1092200" cy="723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0" name="Object 6"/>
          <p:cNvGraphicFramePr>
            <a:graphicFrameLocks noChangeAspect="1"/>
          </p:cNvGraphicFramePr>
          <p:nvPr/>
        </p:nvGraphicFramePr>
        <p:xfrm>
          <a:off x="6261100" y="4038600"/>
          <a:ext cx="546100" cy="228600"/>
        </p:xfrm>
        <a:graphic>
          <a:graphicData uri="http://schemas.openxmlformats.org/presentationml/2006/ole">
            <mc:AlternateContent xmlns:mc="http://schemas.openxmlformats.org/markup-compatibility/2006">
              <mc:Choice xmlns:v="urn:schemas-microsoft-com:vml" Requires="v">
                <p:oleObj spid="_x0000_s42008" name="Equation" r:id="rId11" imgW="545760" imgH="228600" progId="Equation.DSMT4">
                  <p:embed/>
                </p:oleObj>
              </mc:Choice>
              <mc:Fallback>
                <p:oleObj name="Equation" r:id="rId11" imgW="545760" imgH="2286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261100" y="4038600"/>
                        <a:ext cx="5461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nvGraphicFramePr>
        <p:xfrm>
          <a:off x="6089650" y="4359275"/>
          <a:ext cx="571500" cy="228600"/>
        </p:xfrm>
        <a:graphic>
          <a:graphicData uri="http://schemas.openxmlformats.org/presentationml/2006/ole">
            <mc:AlternateContent xmlns:mc="http://schemas.openxmlformats.org/markup-compatibility/2006">
              <mc:Choice xmlns:v="urn:schemas-microsoft-com:vml" Requires="v">
                <p:oleObj spid="_x0000_s42009" name="Equation" r:id="rId13" imgW="571320" imgH="228600" progId="Equation.DSMT4">
                  <p:embed/>
                </p:oleObj>
              </mc:Choice>
              <mc:Fallback>
                <p:oleObj name="Equation" r:id="rId13" imgW="571320" imgH="2286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89650" y="4359275"/>
                        <a:ext cx="5715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nvGraphicFramePr>
        <p:xfrm>
          <a:off x="5962650" y="4710113"/>
          <a:ext cx="584200" cy="317500"/>
        </p:xfrm>
        <a:graphic>
          <a:graphicData uri="http://schemas.openxmlformats.org/presentationml/2006/ole">
            <mc:AlternateContent xmlns:mc="http://schemas.openxmlformats.org/markup-compatibility/2006">
              <mc:Choice xmlns:v="urn:schemas-microsoft-com:vml" Requires="v">
                <p:oleObj spid="_x0000_s42010" name="Equation" r:id="rId15" imgW="583920" imgH="317160" progId="Equation.DSMT4">
                  <p:embed/>
                </p:oleObj>
              </mc:Choice>
              <mc:Fallback>
                <p:oleObj name="Equation" r:id="rId15" imgW="583920" imgH="3171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62650" y="4710113"/>
                        <a:ext cx="5842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3" name="Object 9"/>
          <p:cNvGraphicFramePr>
            <a:graphicFrameLocks noChangeAspect="1"/>
          </p:cNvGraphicFramePr>
          <p:nvPr/>
        </p:nvGraphicFramePr>
        <p:xfrm>
          <a:off x="5943600" y="5124510"/>
          <a:ext cx="863600" cy="228600"/>
        </p:xfrm>
        <a:graphic>
          <a:graphicData uri="http://schemas.openxmlformats.org/presentationml/2006/ole">
            <mc:AlternateContent xmlns:mc="http://schemas.openxmlformats.org/markup-compatibility/2006">
              <mc:Choice xmlns:v="urn:schemas-microsoft-com:vml" Requires="v">
                <p:oleObj spid="_x0000_s42011" name="Equation" r:id="rId17" imgW="863280" imgH="228600" progId="Equation.DSMT4">
                  <p:embed/>
                </p:oleObj>
              </mc:Choice>
              <mc:Fallback>
                <p:oleObj name="Equation" r:id="rId17" imgW="863280" imgH="22860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943600" y="5124510"/>
                        <a:ext cx="8636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p:cNvSpPr/>
          <p:nvPr/>
        </p:nvSpPr>
        <p:spPr>
          <a:xfrm>
            <a:off x="6934200" y="3200400"/>
            <a:ext cx="1447800" cy="784830"/>
          </a:xfrm>
          <a:prstGeom prst="rect">
            <a:avLst/>
          </a:prstGeom>
        </p:spPr>
        <p:txBody>
          <a:bodyPr wrap="square">
            <a:spAutoFit/>
          </a:bodyPr>
          <a:lstStyle/>
          <a:p>
            <a:r>
              <a:rPr lang="en-US" sz="2000" dirty="0" smtClean="0">
                <a:solidFill>
                  <a:srgbClr val="008080"/>
                </a:solidFill>
              </a:rPr>
              <a:t>Sale price</a:t>
            </a:r>
          </a:p>
          <a:p>
            <a:pPr>
              <a:spcBef>
                <a:spcPts val="600"/>
              </a:spcBef>
            </a:pPr>
            <a:r>
              <a:rPr lang="en-US" sz="2000" dirty="0" smtClean="0">
                <a:solidFill>
                  <a:srgbClr val="008080"/>
                </a:solidFill>
              </a:rPr>
              <a:t>Tax rate</a:t>
            </a:r>
            <a:endParaRPr lang="en-US" sz="2000" dirty="0">
              <a:solidFill>
                <a:srgbClr val="008080"/>
              </a:solidFill>
            </a:endParaRPr>
          </a:p>
        </p:txBody>
      </p:sp>
      <p:sp>
        <p:nvSpPr>
          <p:cNvPr id="13" name="Rectangle 12"/>
          <p:cNvSpPr/>
          <p:nvPr/>
        </p:nvSpPr>
        <p:spPr>
          <a:xfrm>
            <a:off x="6934200" y="5029200"/>
            <a:ext cx="1088055" cy="400110"/>
          </a:xfrm>
          <a:prstGeom prst="rect">
            <a:avLst/>
          </a:prstGeom>
        </p:spPr>
        <p:txBody>
          <a:bodyPr wrap="none">
            <a:spAutoFit/>
          </a:bodyPr>
          <a:lstStyle/>
          <a:p>
            <a:r>
              <a:rPr lang="en-US" sz="2000" dirty="0" smtClean="0">
                <a:solidFill>
                  <a:srgbClr val="008080"/>
                </a:solidFill>
              </a:rPr>
              <a:t>Sales tax</a:t>
            </a:r>
            <a:endParaRPr lang="en-US" sz="2000" dirty="0">
              <a:solidFill>
                <a:srgbClr val="008080"/>
              </a:solidFill>
            </a:endParaRPr>
          </a:p>
        </p:txBody>
      </p:sp>
      <p:graphicFrame>
        <p:nvGraphicFramePr>
          <p:cNvPr id="41994" name="Object 10"/>
          <p:cNvGraphicFramePr>
            <a:graphicFrameLocks noChangeAspect="1"/>
          </p:cNvGraphicFramePr>
          <p:nvPr/>
        </p:nvGraphicFramePr>
        <p:xfrm>
          <a:off x="2044700" y="4584700"/>
          <a:ext cx="1384300" cy="292100"/>
        </p:xfrm>
        <a:graphic>
          <a:graphicData uri="http://schemas.openxmlformats.org/presentationml/2006/ole">
            <mc:AlternateContent xmlns:mc="http://schemas.openxmlformats.org/markup-compatibility/2006">
              <mc:Choice xmlns:v="urn:schemas-microsoft-com:vml" Requires="v">
                <p:oleObj spid="_x0000_s42012" name="Equation" r:id="rId19" imgW="1384200" imgH="291960" progId="Equation.DSMT4">
                  <p:embed/>
                </p:oleObj>
              </mc:Choice>
              <mc:Fallback>
                <p:oleObj name="Equation" r:id="rId19" imgW="1384200" imgH="2919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44700" y="45847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99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99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199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199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2 (cont.)</a:t>
            </a:r>
            <a:endParaRPr lang="en-US" dirty="0"/>
          </a:p>
        </p:txBody>
      </p:sp>
      <p:sp>
        <p:nvSpPr>
          <p:cNvPr id="3" name="Content Placeholder 2"/>
          <p:cNvSpPr>
            <a:spLocks noGrp="1"/>
          </p:cNvSpPr>
          <p:nvPr>
            <p:ph idx="1"/>
          </p:nvPr>
        </p:nvSpPr>
        <p:spPr/>
        <p:txBody>
          <a:bodyPr/>
          <a:lstStyle/>
          <a:p>
            <a:pPr>
              <a:tabLst>
                <a:tab pos="457200" algn="l"/>
              </a:tabLst>
            </a:pPr>
            <a:r>
              <a:rPr lang="en-US" b="1" dirty="0" smtClean="0"/>
              <a:t>b.	</a:t>
            </a:r>
            <a:r>
              <a:rPr lang="en-US" dirty="0" smtClean="0"/>
              <a:t>From experience, we know to add tax to the sale 	price to find the final cost.</a:t>
            </a:r>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tabLst>
                <a:tab pos="457200" algn="l"/>
              </a:tabLst>
            </a:pPr>
            <a:r>
              <a:rPr lang="en-US" dirty="0" smtClean="0"/>
              <a:t>	The final cost of the refrigerator is </a:t>
            </a:r>
            <a:r>
              <a:rPr lang="en-US" dirty="0" smtClean="0">
                <a:solidFill>
                  <a:srgbClr val="FF0000"/>
                </a:solidFill>
              </a:rPr>
              <a:t>$1029.60</a:t>
            </a:r>
            <a:r>
              <a:rPr lang="en-US" b="1" dirty="0" smtClean="0"/>
              <a:t>.</a:t>
            </a:r>
            <a:endParaRPr lang="en-US" dirty="0"/>
          </a:p>
        </p:txBody>
      </p:sp>
      <p:graphicFrame>
        <p:nvGraphicFramePr>
          <p:cNvPr id="4" name="Object 3"/>
          <p:cNvGraphicFramePr>
            <a:graphicFrameLocks noChangeAspect="1"/>
          </p:cNvGraphicFramePr>
          <p:nvPr/>
        </p:nvGraphicFramePr>
        <p:xfrm>
          <a:off x="2209800" y="2438400"/>
          <a:ext cx="1333500" cy="1016000"/>
        </p:xfrm>
        <a:graphic>
          <a:graphicData uri="http://schemas.openxmlformats.org/presentationml/2006/ole">
            <mc:AlternateContent xmlns:mc="http://schemas.openxmlformats.org/markup-compatibility/2006">
              <mc:Choice xmlns:v="urn:schemas-microsoft-com:vml" Requires="v">
                <p:oleObj spid="_x0000_s43014" name="Equation" r:id="rId3" imgW="1333440" imgH="1015920" progId="Equation.DSMT4">
                  <p:embed/>
                </p:oleObj>
              </mc:Choice>
              <mc:Fallback>
                <p:oleObj name="Equation" r:id="rId3" imgW="1333440" imgH="10159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2438400"/>
                        <a:ext cx="13335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11" name="Object 3"/>
          <p:cNvGraphicFramePr>
            <a:graphicFrameLocks noChangeAspect="1"/>
          </p:cNvGraphicFramePr>
          <p:nvPr/>
        </p:nvGraphicFramePr>
        <p:xfrm>
          <a:off x="2184400" y="3581400"/>
          <a:ext cx="1358900" cy="368300"/>
        </p:xfrm>
        <a:graphic>
          <a:graphicData uri="http://schemas.openxmlformats.org/presentationml/2006/ole">
            <mc:AlternateContent xmlns:mc="http://schemas.openxmlformats.org/markup-compatibility/2006">
              <mc:Choice xmlns:v="urn:schemas-microsoft-com:vml" Requires="v">
                <p:oleObj spid="_x0000_s43015" name="Equation" r:id="rId5" imgW="1358640" imgH="368280" progId="Equation.DSMT4">
                  <p:embed/>
                </p:oleObj>
              </mc:Choice>
              <mc:Fallback>
                <p:oleObj name="Equation" r:id="rId5" imgW="135864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84400" y="3581400"/>
                        <a:ext cx="13589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3886200" y="2438400"/>
            <a:ext cx="1524000" cy="1015663"/>
          </a:xfrm>
          <a:prstGeom prst="rect">
            <a:avLst/>
          </a:prstGeom>
        </p:spPr>
        <p:txBody>
          <a:bodyPr wrap="square">
            <a:spAutoFit/>
          </a:bodyPr>
          <a:lstStyle/>
          <a:p>
            <a:r>
              <a:rPr lang="en-US" sz="2000" dirty="0" smtClean="0">
                <a:solidFill>
                  <a:srgbClr val="008080"/>
                </a:solidFill>
              </a:rPr>
              <a:t>Sale price</a:t>
            </a:r>
          </a:p>
          <a:p>
            <a:pPr>
              <a:lnSpc>
                <a:spcPct val="200000"/>
              </a:lnSpc>
            </a:pPr>
            <a:r>
              <a:rPr lang="en-US" sz="2000" dirty="0" smtClean="0">
                <a:solidFill>
                  <a:srgbClr val="008080"/>
                </a:solidFill>
              </a:rPr>
              <a:t>Sales tax</a:t>
            </a:r>
          </a:p>
        </p:txBody>
      </p:sp>
      <p:sp>
        <p:nvSpPr>
          <p:cNvPr id="8" name="Rectangle 7"/>
          <p:cNvSpPr/>
          <p:nvPr/>
        </p:nvSpPr>
        <p:spPr>
          <a:xfrm>
            <a:off x="3886200" y="3562290"/>
            <a:ext cx="1163908" cy="400110"/>
          </a:xfrm>
          <a:prstGeom prst="rect">
            <a:avLst/>
          </a:prstGeom>
        </p:spPr>
        <p:txBody>
          <a:bodyPr wrap="none">
            <a:spAutoFit/>
          </a:bodyPr>
          <a:lstStyle/>
          <a:p>
            <a:r>
              <a:rPr lang="en-US" sz="2000" dirty="0" smtClean="0">
                <a:solidFill>
                  <a:srgbClr val="008080"/>
                </a:solidFill>
              </a:rPr>
              <a:t>Final cost</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30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a:tabLst>
                <a:tab pos="1260475" algn="l"/>
              </a:tabLst>
            </a:pPr>
            <a:r>
              <a:rPr lang="en-US" dirty="0" smtClean="0"/>
              <a:t>Large fluffy towels were on sale at a discount of </a:t>
            </a:r>
            <a:r>
              <a:rPr lang="en-US" dirty="0" smtClean="0">
                <a:solidFill>
                  <a:srgbClr val="0000FF"/>
                </a:solidFill>
              </a:rPr>
              <a:t>30%</a:t>
            </a:r>
            <a:r>
              <a:rPr lang="en-US" dirty="0" smtClean="0"/>
              <a:t>. If the sale price was </a:t>
            </a:r>
            <a:r>
              <a:rPr lang="en-US" dirty="0" smtClean="0">
                <a:solidFill>
                  <a:srgbClr val="0000FF"/>
                </a:solidFill>
              </a:rPr>
              <a:t>$8.40</a:t>
            </a:r>
            <a:r>
              <a:rPr lang="en-US" dirty="0" smtClean="0"/>
              <a:t>, what was the original price?</a:t>
            </a:r>
          </a:p>
          <a:p>
            <a:pPr>
              <a:tabLst>
                <a:tab pos="1260475" algn="l"/>
              </a:tabLst>
            </a:pPr>
            <a:r>
              <a:rPr lang="en-US" b="1" dirty="0" smtClean="0"/>
              <a:t>Solution</a:t>
            </a:r>
          </a:p>
          <a:p>
            <a:pPr>
              <a:tabLst>
                <a:tab pos="1260475" algn="l"/>
              </a:tabLst>
            </a:pPr>
            <a:r>
              <a:rPr lang="en-US" b="1" dirty="0" smtClean="0"/>
              <a:t>Step 1:	</a:t>
            </a:r>
            <a:r>
              <a:rPr lang="en-US" dirty="0" smtClean="0"/>
              <a:t>Read the problem carefully. Read it two or 	three times until you understand the nature of 	the problem and all the terms. This problem 	involves critical thinking before any 	calculation.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3 (cont.)</a:t>
            </a:r>
            <a:endParaRPr lang="en-US" dirty="0"/>
          </a:p>
        </p:txBody>
      </p:sp>
      <p:sp>
        <p:nvSpPr>
          <p:cNvPr id="3" name="Content Placeholder 2"/>
          <p:cNvSpPr>
            <a:spLocks noGrp="1"/>
          </p:cNvSpPr>
          <p:nvPr>
            <p:ph idx="1"/>
          </p:nvPr>
        </p:nvSpPr>
        <p:spPr/>
        <p:txBody>
          <a:bodyPr>
            <a:noAutofit/>
          </a:bodyPr>
          <a:lstStyle/>
          <a:p>
            <a:pPr marL="1149350" indent="-1149350">
              <a:lnSpc>
                <a:spcPts val="3100"/>
              </a:lnSpc>
            </a:pPr>
            <a:r>
              <a:rPr lang="en-US" b="1" dirty="0" smtClean="0"/>
              <a:t>Step 2:	</a:t>
            </a:r>
            <a:r>
              <a:rPr lang="en-US" dirty="0" smtClean="0"/>
              <a:t>Make a plan. First realize that we are </a:t>
            </a:r>
            <a:r>
              <a:rPr lang="en-US" b="1" dirty="0" smtClean="0"/>
              <a:t>not</a:t>
            </a:r>
            <a:r>
              <a:rPr lang="en-US" dirty="0" smtClean="0"/>
              <a:t> trying to find the discount. We already know the sale price. We need to realize that the sale price is 70% of the original price. (100% − 30% = 70%)</a:t>
            </a:r>
          </a:p>
          <a:p>
            <a:pPr marL="1149350" indent="-1149350">
              <a:lnSpc>
                <a:spcPts val="3100"/>
              </a:lnSpc>
            </a:pPr>
            <a:r>
              <a:rPr lang="en-US" dirty="0" smtClean="0"/>
              <a:t>	Therefore, the plan is to set up a percent problem and solve the related equation.</a:t>
            </a:r>
          </a:p>
          <a:p>
            <a:pPr marL="1149350" indent="-1149350">
              <a:lnSpc>
                <a:spcPts val="3100"/>
              </a:lnSpc>
            </a:pPr>
            <a:r>
              <a:rPr lang="en-US" dirty="0" smtClean="0"/>
              <a:t>	(</a:t>
            </a:r>
            <a:r>
              <a:rPr lang="en-US" b="1" dirty="0" smtClean="0"/>
              <a:t>Note:</a:t>
            </a:r>
            <a:r>
              <a:rPr lang="en-US" dirty="0" smtClean="0"/>
              <a:t> Do </a:t>
            </a:r>
            <a:r>
              <a:rPr lang="en-US" b="1" dirty="0" smtClean="0"/>
              <a:t>not</a:t>
            </a:r>
            <a:r>
              <a:rPr lang="en-US" dirty="0" smtClean="0"/>
              <a:t> take 30% of $8.40. The sale price of $8.40 is </a:t>
            </a:r>
            <a:r>
              <a:rPr lang="en-US" b="1" dirty="0" smtClean="0"/>
              <a:t>not </a:t>
            </a:r>
            <a:r>
              <a:rPr lang="en-US" dirty="0" smtClean="0"/>
              <a:t>30% of the original price.)</a:t>
            </a:r>
          </a:p>
          <a:p>
            <a:pPr marL="1149350" indent="-1149350">
              <a:lnSpc>
                <a:spcPts val="3100"/>
              </a:lnSpc>
            </a:pPr>
            <a:r>
              <a:rPr lang="en-US" b="1" dirty="0" smtClean="0"/>
              <a:t>Step 3:	</a:t>
            </a:r>
            <a:r>
              <a:rPr lang="en-US" dirty="0" smtClean="0"/>
              <a:t>Carry out the plan as shown by setting up the equation 0.70 </a:t>
            </a:r>
            <a:r>
              <a:rPr lang="en-US" i="1" dirty="0" smtClean="0"/>
              <a:t>B </a:t>
            </a:r>
            <a:r>
              <a:rPr lang="en-US" dirty="0" smtClean="0"/>
              <a:t>= 8.40 and then solving the equation.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9" name="Object 11"/>
          <p:cNvGraphicFramePr>
            <a:graphicFrameLocks noChangeAspect="1"/>
          </p:cNvGraphicFramePr>
          <p:nvPr/>
        </p:nvGraphicFramePr>
        <p:xfrm>
          <a:off x="2712720" y="3977640"/>
          <a:ext cx="2082800" cy="838200"/>
        </p:xfrm>
        <a:graphic>
          <a:graphicData uri="http://schemas.openxmlformats.org/presentationml/2006/ole">
            <mc:AlternateContent xmlns:mc="http://schemas.openxmlformats.org/markup-compatibility/2006">
              <mc:Choice xmlns:v="urn:schemas-microsoft-com:vml" Requires="v">
                <p:oleObj spid="_x0000_s7192" name="Equation" r:id="rId4" imgW="2082600" imgH="838080" progId="Equation.DSMT4">
                  <p:embed/>
                </p:oleObj>
              </mc:Choice>
              <mc:Fallback>
                <p:oleObj name="Equation" r:id="rId4" imgW="2082600" imgH="83808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12720" y="3977640"/>
                        <a:ext cx="208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rtlCol="0">
            <a:normAutofit/>
          </a:bodyPr>
          <a:lstStyle/>
          <a:p>
            <a:pPr>
              <a:defRPr/>
            </a:pPr>
            <a:r>
              <a:rPr lang="en-US" dirty="0" smtClean="0">
                <a:solidFill>
                  <a:schemeClr val="accent1"/>
                </a:solidFill>
              </a:rPr>
              <a:t>Example 3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573560"/>
          </a:xfrm>
        </p:spPr>
        <p:txBody>
          <a:bodyPr>
            <a:spAutoFit/>
          </a:bodyPr>
          <a:lstStyle/>
          <a:p>
            <a:pPr>
              <a:tabLst>
                <a:tab pos="1149350" algn="l"/>
              </a:tabLst>
            </a:pPr>
            <a:r>
              <a:rPr lang="en-US" b="1" dirty="0" smtClean="0"/>
              <a:t>Step 4:	</a:t>
            </a:r>
            <a:r>
              <a:rPr lang="en-US" dirty="0" smtClean="0"/>
              <a:t>Check to see that the answer makes sense.</a:t>
            </a:r>
          </a:p>
          <a:p>
            <a:pPr>
              <a:tabLst>
                <a:tab pos="1149350" algn="l"/>
              </a:tabLst>
            </a:pPr>
            <a:r>
              <a:rPr lang="en-US" dirty="0" smtClean="0"/>
              <a:t>	(For example, “Is the original price more than 	$8.40?”)</a:t>
            </a:r>
          </a:p>
          <a:p>
            <a:pPr>
              <a:tabLst>
                <a:tab pos="1149350" algn="l"/>
              </a:tabLst>
            </a:pPr>
            <a:r>
              <a:rPr lang="en-US" dirty="0" smtClean="0"/>
              <a:t>	70% of _____ is $8.40</a:t>
            </a:r>
          </a:p>
          <a:p>
            <a:pPr>
              <a:tabLst>
                <a:tab pos="1149350" algn="l"/>
              </a:tabLst>
            </a:pPr>
            <a:endParaRPr lang="en-US" dirty="0" smtClean="0"/>
          </a:p>
          <a:p>
            <a:pPr>
              <a:tabLst>
                <a:tab pos="1149350" algn="l"/>
              </a:tabLst>
            </a:pPr>
            <a:endParaRPr lang="en-US" dirty="0" smtClean="0"/>
          </a:p>
          <a:p>
            <a:pPr>
              <a:tabLst>
                <a:tab pos="1149350" algn="l"/>
              </a:tabLst>
            </a:pPr>
            <a:endParaRPr lang="en-US" dirty="0" smtClean="0"/>
          </a:p>
          <a:p>
            <a:pPr>
              <a:tabLst>
                <a:tab pos="1149350" algn="l"/>
              </a:tabLst>
            </a:pPr>
            <a:endParaRPr lang="en-US" dirty="0" smtClean="0"/>
          </a:p>
          <a:p>
            <a:pPr>
              <a:tabLst>
                <a:tab pos="1149350" algn="l"/>
              </a:tabLst>
            </a:pPr>
            <a:r>
              <a:rPr lang="en-US" dirty="0" smtClean="0"/>
              <a:t>The original price of the towels was </a:t>
            </a:r>
            <a:r>
              <a:rPr lang="en-US" dirty="0" smtClean="0">
                <a:solidFill>
                  <a:srgbClr val="FF0000"/>
                </a:solidFill>
              </a:rPr>
              <a:t>$12.00 </a:t>
            </a:r>
            <a:r>
              <a:rPr lang="en-US" dirty="0" smtClean="0"/>
              <a:t>each.</a:t>
            </a:r>
          </a:p>
        </p:txBody>
      </p:sp>
      <p:cxnSp>
        <p:nvCxnSpPr>
          <p:cNvPr id="8" name="Straight Connector 7"/>
          <p:cNvCxnSpPr/>
          <p:nvPr/>
        </p:nvCxnSpPr>
        <p:spPr>
          <a:xfrm flipV="1">
            <a:off x="2971800" y="4572000"/>
            <a:ext cx="73152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2743200" y="4114800"/>
            <a:ext cx="73152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 name="Object 9"/>
          <p:cNvGraphicFramePr>
            <a:graphicFrameLocks noChangeAspect="1"/>
          </p:cNvGraphicFramePr>
          <p:nvPr/>
        </p:nvGraphicFramePr>
        <p:xfrm>
          <a:off x="5943600" y="3124200"/>
          <a:ext cx="1168400" cy="431800"/>
        </p:xfrm>
        <a:graphic>
          <a:graphicData uri="http://schemas.openxmlformats.org/presentationml/2006/ole">
            <mc:AlternateContent xmlns:mc="http://schemas.openxmlformats.org/markup-compatibility/2006">
              <mc:Choice xmlns:v="urn:schemas-microsoft-com:vml" Requires="v">
                <p:oleObj spid="_x0000_s7193" name="Equation" r:id="rId6" imgW="1168200" imgH="431640" progId="Equation.DSMT4">
                  <p:embed/>
                </p:oleObj>
              </mc:Choice>
              <mc:Fallback>
                <p:oleObj name="Equation" r:id="rId6" imgW="1168200" imgH="4316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43600" y="3124200"/>
                        <a:ext cx="1168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nvGraphicFramePr>
        <p:xfrm>
          <a:off x="6832600" y="2833688"/>
          <a:ext cx="152400" cy="215900"/>
        </p:xfrm>
        <a:graphic>
          <a:graphicData uri="http://schemas.openxmlformats.org/presentationml/2006/ole">
            <mc:AlternateContent xmlns:mc="http://schemas.openxmlformats.org/markup-compatibility/2006">
              <mc:Choice xmlns:v="urn:schemas-microsoft-com:vml" Requires="v">
                <p:oleObj spid="_x0000_s7194" name="Equation" r:id="rId8" imgW="152280" imgH="215640" progId="Equation.DSMT4">
                  <p:embed/>
                </p:oleObj>
              </mc:Choice>
              <mc:Fallback>
                <p:oleObj name="Equation" r:id="rId8" imgW="152280" imgH="2156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32600" y="2833688"/>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6"/>
          <p:cNvGraphicFramePr>
            <a:graphicFrameLocks noChangeAspect="1"/>
          </p:cNvGraphicFramePr>
          <p:nvPr/>
        </p:nvGraphicFramePr>
        <p:xfrm>
          <a:off x="6565900" y="3657600"/>
          <a:ext cx="292100" cy="317500"/>
        </p:xfrm>
        <a:graphic>
          <a:graphicData uri="http://schemas.openxmlformats.org/presentationml/2006/ole">
            <mc:AlternateContent xmlns:mc="http://schemas.openxmlformats.org/markup-compatibility/2006">
              <mc:Choice xmlns:v="urn:schemas-microsoft-com:vml" Requires="v">
                <p:oleObj spid="_x0000_s7195" name="Equation" r:id="rId10" imgW="291960" imgH="317160" progId="Equation.DSMT4">
                  <p:embed/>
                </p:oleObj>
              </mc:Choice>
              <mc:Fallback>
                <p:oleObj name="Equation" r:id="rId10" imgW="291960" imgH="3171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65900" y="3657600"/>
                        <a:ext cx="2921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5" name="Object 7"/>
          <p:cNvGraphicFramePr>
            <a:graphicFrameLocks noChangeAspect="1"/>
          </p:cNvGraphicFramePr>
          <p:nvPr/>
        </p:nvGraphicFramePr>
        <p:xfrm>
          <a:off x="6601690" y="4038600"/>
          <a:ext cx="406400" cy="228600"/>
        </p:xfrm>
        <a:graphic>
          <a:graphicData uri="http://schemas.openxmlformats.org/presentationml/2006/ole">
            <mc:AlternateContent xmlns:mc="http://schemas.openxmlformats.org/markup-compatibility/2006">
              <mc:Choice xmlns:v="urn:schemas-microsoft-com:vml" Requires="v">
                <p:oleObj spid="_x0000_s7196" name="Equation" r:id="rId12" imgW="406080" imgH="228600" progId="Equation.DSMT4">
                  <p:embed/>
                </p:oleObj>
              </mc:Choice>
              <mc:Fallback>
                <p:oleObj name="Equation" r:id="rId12" imgW="406080" imgH="2286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01690" y="4038600"/>
                        <a:ext cx="4064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8"/>
          <p:cNvGraphicFramePr>
            <a:graphicFrameLocks noChangeAspect="1"/>
          </p:cNvGraphicFramePr>
          <p:nvPr/>
        </p:nvGraphicFramePr>
        <p:xfrm>
          <a:off x="6608620" y="4375150"/>
          <a:ext cx="406400" cy="317500"/>
        </p:xfrm>
        <a:graphic>
          <a:graphicData uri="http://schemas.openxmlformats.org/presentationml/2006/ole">
            <mc:AlternateContent xmlns:mc="http://schemas.openxmlformats.org/markup-compatibility/2006">
              <mc:Choice xmlns:v="urn:schemas-microsoft-com:vml" Requires="v">
                <p:oleObj spid="_x0000_s7197" name="Equation" r:id="rId14" imgW="406080" imgH="317160" progId="Equation.DSMT4">
                  <p:embed/>
                </p:oleObj>
              </mc:Choice>
              <mc:Fallback>
                <p:oleObj name="Equation" r:id="rId14" imgW="406080" imgH="3171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608620" y="4375150"/>
                        <a:ext cx="4064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7" name="Object 9"/>
          <p:cNvGraphicFramePr>
            <a:graphicFrameLocks noChangeAspect="1"/>
          </p:cNvGraphicFramePr>
          <p:nvPr/>
        </p:nvGraphicFramePr>
        <p:xfrm>
          <a:off x="6858000" y="4762500"/>
          <a:ext cx="165100" cy="228600"/>
        </p:xfrm>
        <a:graphic>
          <a:graphicData uri="http://schemas.openxmlformats.org/presentationml/2006/ole">
            <mc:AlternateContent xmlns:mc="http://schemas.openxmlformats.org/markup-compatibility/2006">
              <mc:Choice xmlns:v="urn:schemas-microsoft-com:vml" Requires="v">
                <p:oleObj spid="_x0000_s7198" name="Equation" r:id="rId16" imgW="164880" imgH="228600" progId="Equation.DSMT4">
                  <p:embed/>
                </p:oleObj>
              </mc:Choice>
              <mc:Fallback>
                <p:oleObj name="Equation" r:id="rId16" imgW="164880" imgH="22860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858000" y="4762500"/>
                        <a:ext cx="1651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Arc 15"/>
          <p:cNvSpPr/>
          <p:nvPr/>
        </p:nvSpPr>
        <p:spPr>
          <a:xfrm rot="5400000">
            <a:off x="6120306" y="3272028"/>
            <a:ext cx="320040" cy="329184"/>
          </a:xfrm>
          <a:prstGeom prst="arc">
            <a:avLst>
              <a:gd name="adj1" fmla="val 16173507"/>
              <a:gd name="adj2" fmla="val 5562893"/>
            </a:avLst>
          </a:prstGeom>
          <a:ln w="12700">
            <a:solidFill>
              <a:srgbClr val="008080"/>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Arc 16"/>
          <p:cNvSpPr/>
          <p:nvPr/>
        </p:nvSpPr>
        <p:spPr>
          <a:xfrm rot="5400000">
            <a:off x="6729906" y="3272028"/>
            <a:ext cx="320040" cy="329184"/>
          </a:xfrm>
          <a:prstGeom prst="arc">
            <a:avLst>
              <a:gd name="adj1" fmla="val 16173507"/>
              <a:gd name="adj2" fmla="val 5562893"/>
            </a:avLst>
          </a:prstGeom>
          <a:ln w="12700">
            <a:solidFill>
              <a:srgbClr val="008080"/>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7178" name="Object 10"/>
          <p:cNvGraphicFramePr>
            <a:graphicFrameLocks noChangeAspect="1"/>
          </p:cNvGraphicFramePr>
          <p:nvPr/>
        </p:nvGraphicFramePr>
        <p:xfrm>
          <a:off x="3550920" y="4953000"/>
          <a:ext cx="1524000" cy="368300"/>
        </p:xfrm>
        <a:graphic>
          <a:graphicData uri="http://schemas.openxmlformats.org/presentationml/2006/ole">
            <mc:AlternateContent xmlns:mc="http://schemas.openxmlformats.org/markup-compatibility/2006">
              <mc:Choice xmlns:v="urn:schemas-microsoft-com:vml" Requires="v">
                <p:oleObj spid="_x0000_s7199" name="Equation" r:id="rId18" imgW="1523880" imgH="368280" progId="Equation.DSMT4">
                  <p:embed/>
                </p:oleObj>
              </mc:Choice>
              <mc:Fallback>
                <p:oleObj name="Equation" r:id="rId18" imgW="1523880" imgH="3682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50920" y="4953000"/>
                        <a:ext cx="1524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2773680" y="3502660"/>
          <a:ext cx="1955800" cy="292100"/>
        </p:xfrm>
        <a:graphic>
          <a:graphicData uri="http://schemas.openxmlformats.org/presentationml/2006/ole">
            <mc:AlternateContent xmlns:mc="http://schemas.openxmlformats.org/markup-compatibility/2006">
              <mc:Choice xmlns:v="urn:schemas-microsoft-com:vml" Requires="v">
                <p:oleObj spid="_x0000_s7200" name="Equation" r:id="rId20" imgW="1955520" imgH="291960" progId="Equation.DSMT4">
                  <p:embed/>
                </p:oleObj>
              </mc:Choice>
              <mc:Fallback>
                <p:oleObj name="Equation" r:id="rId20" imgW="1955520" imgH="291960" progId="Equation.DSMT4">
                  <p:embed/>
                  <p:pic>
                    <p:nvPicPr>
                      <p:cNvPr id="0" name="Picture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773680" y="3502660"/>
                        <a:ext cx="195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6949440" y="2834640"/>
          <a:ext cx="215900" cy="215900"/>
        </p:xfrm>
        <a:graphic>
          <a:graphicData uri="http://schemas.openxmlformats.org/presentationml/2006/ole">
            <mc:AlternateContent xmlns:mc="http://schemas.openxmlformats.org/markup-compatibility/2006">
              <mc:Choice xmlns:v="urn:schemas-microsoft-com:vml" Requires="v">
                <p:oleObj spid="_x0000_s7201" name="Equation" r:id="rId22" imgW="215640" imgH="215640" progId="Equation.DSMT4">
                  <p:embed/>
                </p:oleObj>
              </mc:Choice>
              <mc:Fallback>
                <p:oleObj name="Equation" r:id="rId22" imgW="215640" imgH="215640" progId="Equation.DSMT4">
                  <p:embed/>
                  <p:pic>
                    <p:nvPicPr>
                      <p:cNvPr id="0" name="Picture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949440" y="2834640"/>
                        <a:ext cx="2159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17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717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717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17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18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717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717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1536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797963"/>
          </a:xfrm>
        </p:spPr>
        <p:txBody>
          <a:bodyPr>
            <a:spAutoFit/>
          </a:bodyPr>
          <a:lstStyle/>
          <a:p>
            <a:pPr>
              <a:tabLst>
                <a:tab pos="1149350" algn="l"/>
              </a:tabLst>
            </a:pPr>
            <a:r>
              <a:rPr lang="en-US" dirty="0" smtClean="0"/>
              <a:t>Susan earns a salary of </a:t>
            </a:r>
            <a:r>
              <a:rPr lang="en-US" dirty="0" smtClean="0">
                <a:solidFill>
                  <a:srgbClr val="0000FF"/>
                </a:solidFill>
              </a:rPr>
              <a:t>$1100 </a:t>
            </a:r>
            <a:r>
              <a:rPr lang="en-US" dirty="0" smtClean="0"/>
              <a:t>a month plus a commission of </a:t>
            </a:r>
            <a:r>
              <a:rPr lang="en-US" dirty="0" smtClean="0">
                <a:solidFill>
                  <a:srgbClr val="0000FF"/>
                </a:solidFill>
              </a:rPr>
              <a:t>8%</a:t>
            </a:r>
            <a:r>
              <a:rPr lang="en-US" dirty="0" smtClean="0"/>
              <a:t> on whatever she sells after she has sold </a:t>
            </a:r>
            <a:r>
              <a:rPr lang="en-US" dirty="0" smtClean="0">
                <a:solidFill>
                  <a:srgbClr val="0000FF"/>
                </a:solidFill>
              </a:rPr>
              <a:t>$8500 </a:t>
            </a:r>
            <a:r>
              <a:rPr lang="en-US" dirty="0" smtClean="0"/>
              <a:t>in merchandise. Her coworker sold </a:t>
            </a:r>
            <a:r>
              <a:rPr lang="en-US" dirty="0" smtClean="0">
                <a:solidFill>
                  <a:srgbClr val="0000FF"/>
                </a:solidFill>
              </a:rPr>
              <a:t>$15,000</a:t>
            </a:r>
            <a:r>
              <a:rPr lang="en-US" dirty="0" smtClean="0"/>
              <a:t> in merchandise that month. What did Susan earn the month she sold </a:t>
            </a:r>
            <a:r>
              <a:rPr lang="en-US" dirty="0" smtClean="0">
                <a:solidFill>
                  <a:srgbClr val="0000FF"/>
                </a:solidFill>
              </a:rPr>
              <a:t>$22,500 </a:t>
            </a:r>
            <a:r>
              <a:rPr lang="en-US" dirty="0" smtClean="0"/>
              <a:t>in merchandise?</a:t>
            </a:r>
          </a:p>
          <a:p>
            <a:pPr>
              <a:tabLst>
                <a:tab pos="1149350" algn="l"/>
              </a:tabLst>
            </a:pPr>
            <a:r>
              <a:rPr lang="en-US" b="1" dirty="0" smtClean="0"/>
              <a:t>Solution</a:t>
            </a:r>
          </a:p>
          <a:p>
            <a:pPr>
              <a:tabLst>
                <a:tab pos="1149350" algn="l"/>
              </a:tabLst>
            </a:pPr>
            <a:r>
              <a:rPr lang="en-US" b="1" dirty="0" smtClean="0"/>
              <a:t>Step 1:	</a:t>
            </a:r>
            <a:r>
              <a:rPr lang="en-US" dirty="0" smtClean="0"/>
              <a:t>Read the problem carefully. Do you understand 	all the terms?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457200" indent="-457200" eaLnBrk="1" hangingPunct="1">
              <a:buFont typeface="Courier New" pitchFamily="49" charset="0"/>
              <a:buChar char="o"/>
            </a:pPr>
            <a:r>
              <a:rPr lang="en-US" i="0" dirty="0" smtClean="0">
                <a:solidFill>
                  <a:schemeClr val="tx1"/>
                </a:solidFill>
              </a:rPr>
              <a:t>Become familiar with the problem solving process.</a:t>
            </a:r>
          </a:p>
          <a:p>
            <a:pPr marL="457200" indent="-457200" eaLnBrk="1" hangingPunct="1">
              <a:buFont typeface="Courier New" pitchFamily="49" charset="0"/>
              <a:buChar char="o"/>
            </a:pPr>
            <a:r>
              <a:rPr lang="en-US" i="0" dirty="0" smtClean="0">
                <a:solidFill>
                  <a:schemeClr val="tx1"/>
                </a:solidFill>
              </a:rPr>
              <a:t>Learn the meaning of the terms </a:t>
            </a:r>
            <a:r>
              <a:rPr lang="en-US" b="1" i="0" dirty="0" smtClean="0">
                <a:solidFill>
                  <a:schemeClr val="tx1"/>
                </a:solidFill>
              </a:rPr>
              <a:t>discount</a:t>
            </a:r>
            <a:r>
              <a:rPr lang="en-US" i="0" dirty="0" smtClean="0">
                <a:solidFill>
                  <a:schemeClr val="tx1"/>
                </a:solidFill>
              </a:rPr>
              <a:t> and </a:t>
            </a:r>
            <a:r>
              <a:rPr lang="en-US" b="1" i="0" dirty="0" smtClean="0">
                <a:solidFill>
                  <a:schemeClr val="tx1"/>
                </a:solidFill>
              </a:rPr>
              <a:t>sales tax</a:t>
            </a:r>
            <a:r>
              <a:rPr lang="en-US" i="0" dirty="0" smtClean="0">
                <a:solidFill>
                  <a:schemeClr val="tx1"/>
                </a:solidFill>
              </a:rPr>
              <a:t>, and be able to calculate these values.</a:t>
            </a:r>
          </a:p>
          <a:p>
            <a:pPr marL="457200" indent="-457200" eaLnBrk="1" hangingPunct="1">
              <a:buFont typeface="Courier New" pitchFamily="49" charset="0"/>
              <a:buChar char="o"/>
            </a:pPr>
            <a:r>
              <a:rPr lang="en-US" i="0" dirty="0" smtClean="0">
                <a:solidFill>
                  <a:schemeClr val="tx1"/>
                </a:solidFill>
              </a:rPr>
              <a:t>Understand the concept of </a:t>
            </a:r>
            <a:r>
              <a:rPr lang="en-US" b="1" i="0" dirty="0" smtClean="0">
                <a:solidFill>
                  <a:schemeClr val="tx1"/>
                </a:solidFill>
              </a:rPr>
              <a:t>commission</a:t>
            </a:r>
            <a:r>
              <a:rPr lang="en-US" i="0" dirty="0" smtClean="0">
                <a:solidFill>
                  <a:schemeClr val="tx1"/>
                </a:solidFill>
              </a:rPr>
              <a:t>, </a:t>
            </a:r>
            <a:r>
              <a:rPr lang="en-US" b="1" i="0" dirty="0" smtClean="0">
                <a:solidFill>
                  <a:schemeClr val="tx1"/>
                </a:solidFill>
              </a:rPr>
              <a:t>profit</a:t>
            </a:r>
            <a:r>
              <a:rPr lang="en-US" i="0" dirty="0" smtClean="0">
                <a:solidFill>
                  <a:schemeClr val="tx1"/>
                </a:solidFill>
              </a:rPr>
              <a:t>, and </a:t>
            </a:r>
            <a:r>
              <a:rPr lang="en-US" b="1" i="0" dirty="0" smtClean="0">
                <a:solidFill>
                  <a:schemeClr val="tx1"/>
                </a:solidFill>
              </a:rPr>
              <a:t>percent of profit </a:t>
            </a:r>
            <a:r>
              <a:rPr lang="en-US" i="0" dirty="0" smtClean="0">
                <a:solidFill>
                  <a:schemeClr val="tx1"/>
                </a:solidFill>
              </a:rPr>
              <a:t>and be able to solve problems related to these concepts. </a:t>
            </a:r>
          </a:p>
          <a:p>
            <a:pPr marL="457200" indent="-457200" eaLnBrk="1" hangingPunct="1">
              <a:buFont typeface="Courier New" pitchFamily="49" charset="0"/>
              <a:buChar char="o"/>
            </a:pPr>
            <a:r>
              <a:rPr lang="en-US" i="0" dirty="0" smtClean="0">
                <a:solidFill>
                  <a:schemeClr val="tx1"/>
                </a:solidFill>
              </a:rPr>
              <a:t>Know how to calculate a </a:t>
            </a:r>
            <a:r>
              <a:rPr lang="en-US" b="1" i="0" dirty="0" smtClean="0">
                <a:solidFill>
                  <a:schemeClr val="tx1"/>
                </a:solidFill>
              </a:rPr>
              <a:t>tip</a:t>
            </a:r>
            <a:r>
              <a:rPr lang="en-US" i="0" dirty="0" smtClean="0">
                <a:solidFill>
                  <a:schemeClr val="tx1"/>
                </a:solidFill>
              </a:rPr>
              <a:t> for a service. </a:t>
            </a:r>
          </a:p>
          <a:p>
            <a:pPr marL="457200" indent="-457200" eaLnBrk="1" hangingPunct="1">
              <a:buFont typeface="Courier New" pitchFamily="49" charset="0"/>
              <a:buChar char="o"/>
            </a:pPr>
            <a:endParaRPr lang="en-US" i="0" dirty="0" smtClean="0">
              <a:solidFill>
                <a:schemeClr val="tx1"/>
              </a:solidFill>
            </a:endParaRP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4 (cont.)</a:t>
            </a:r>
            <a:endParaRPr lang="en-US" dirty="0"/>
          </a:p>
        </p:txBody>
      </p:sp>
      <p:sp>
        <p:nvSpPr>
          <p:cNvPr id="3" name="Content Placeholder 2"/>
          <p:cNvSpPr>
            <a:spLocks noGrp="1"/>
          </p:cNvSpPr>
          <p:nvPr>
            <p:ph idx="1"/>
          </p:nvPr>
        </p:nvSpPr>
        <p:spPr>
          <a:xfrm>
            <a:off x="457200" y="1280160"/>
            <a:ext cx="8229600" cy="4659737"/>
          </a:xfrm>
        </p:spPr>
        <p:txBody>
          <a:bodyPr>
            <a:spAutoFit/>
          </a:bodyPr>
          <a:lstStyle/>
          <a:p>
            <a:pPr marL="1149350" indent="-1149350"/>
            <a:r>
              <a:rPr lang="en-US" b="1" dirty="0" smtClean="0"/>
              <a:t>Step 2:	</a:t>
            </a:r>
            <a:r>
              <a:rPr lang="en-US" dirty="0" smtClean="0"/>
              <a:t>Make a plan. Find the commission and add it to the salary. Remember, the commission is made only on the amount over $8500.</a:t>
            </a:r>
          </a:p>
          <a:p>
            <a:pPr marL="1149350" indent="-1149350"/>
            <a:r>
              <a:rPr lang="en-US" b="1" dirty="0" smtClean="0"/>
              <a:t>Step 3:	</a:t>
            </a:r>
            <a:r>
              <a:rPr lang="en-US" dirty="0" smtClean="0"/>
              <a:t>Carry out the plan as shown by finding the base for the commission. Multiply this base by 8% and add the result to $1100.</a:t>
            </a:r>
          </a:p>
          <a:p>
            <a:pPr marL="1149350" indent="-1149350"/>
            <a:r>
              <a:rPr lang="en-US" b="1" dirty="0" smtClean="0"/>
              <a:t>Step 4:	</a:t>
            </a:r>
            <a:r>
              <a:rPr lang="en-US" dirty="0" smtClean="0"/>
              <a:t>Make sure that the answer is reasonable.</a:t>
            </a:r>
          </a:p>
          <a:p>
            <a:pPr marL="1149350" indent="-1149350"/>
            <a:r>
              <a:rPr lang="en-US" dirty="0" smtClean="0"/>
              <a:t>	(For example, “Is the income about right for someone who makes a salary of $1100 a month?” Is the income over $1100?)</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4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a:tabLst>
                <a:tab pos="457200" algn="l"/>
              </a:tabLst>
            </a:pPr>
            <a:r>
              <a:rPr lang="en-US" b="1" dirty="0" smtClean="0"/>
              <a:t>a.	</a:t>
            </a:r>
            <a:r>
              <a:rPr lang="en-US" dirty="0" smtClean="0"/>
              <a:t>First, find the base for her commission. Since the 	commission is based on what she sells over </a:t>
            </a:r>
            <a:r>
              <a:rPr lang="en-US" dirty="0" smtClean="0">
                <a:solidFill>
                  <a:srgbClr val="0000FF"/>
                </a:solidFill>
              </a:rPr>
              <a:t>$8500</a:t>
            </a:r>
            <a:r>
              <a:rPr lang="en-US" dirty="0" smtClean="0"/>
              <a:t>, 	we subtract </a:t>
            </a:r>
            <a:r>
              <a:rPr lang="en-US" dirty="0" smtClean="0">
                <a:solidFill>
                  <a:srgbClr val="0000FF"/>
                </a:solidFill>
              </a:rPr>
              <a:t>$8500 </a:t>
            </a:r>
            <a:r>
              <a:rPr lang="en-US" dirty="0" smtClean="0"/>
              <a:t>from her sales.</a:t>
            </a:r>
          </a:p>
          <a:p>
            <a:pPr>
              <a:tabLst>
                <a:tab pos="457200" algn="l"/>
              </a:tabLst>
            </a:pPr>
            <a:endParaRPr lang="en-US" dirty="0" smtClean="0"/>
          </a:p>
          <a:p>
            <a:pPr>
              <a:tabLst>
                <a:tab pos="457200" algn="l"/>
              </a:tabLst>
            </a:pPr>
            <a:endParaRPr lang="en-US" dirty="0" smtClean="0"/>
          </a:p>
          <a:p>
            <a:pPr>
              <a:tabLst>
                <a:tab pos="457200" algn="l"/>
              </a:tabLst>
            </a:pPr>
            <a:endParaRPr lang="en-US" dirty="0" smtClean="0"/>
          </a:p>
        </p:txBody>
      </p:sp>
      <p:sp>
        <p:nvSpPr>
          <p:cNvPr id="7" name="TextBox 6"/>
          <p:cNvSpPr txBox="1"/>
          <p:nvPr/>
        </p:nvSpPr>
        <p:spPr>
          <a:xfrm>
            <a:off x="3124200" y="2895600"/>
            <a:ext cx="1905000" cy="400110"/>
          </a:xfrm>
          <a:prstGeom prst="rect">
            <a:avLst/>
          </a:prstGeom>
          <a:noFill/>
        </p:spPr>
        <p:txBody>
          <a:bodyPr wrap="square" rtlCol="0">
            <a:spAutoFit/>
          </a:bodyPr>
          <a:lstStyle/>
          <a:p>
            <a:r>
              <a:rPr lang="en-US" sz="2000" dirty="0" smtClean="0">
                <a:solidFill>
                  <a:srgbClr val="006666"/>
                </a:solidFill>
                <a:latin typeface="+mn-lt"/>
              </a:rPr>
              <a:t>Total sales</a:t>
            </a:r>
            <a:endParaRPr lang="en-US" sz="2000" dirty="0">
              <a:solidFill>
                <a:srgbClr val="006666"/>
              </a:solidFill>
              <a:latin typeface="+mn-lt"/>
            </a:endParaRPr>
          </a:p>
        </p:txBody>
      </p:sp>
      <p:sp>
        <p:nvSpPr>
          <p:cNvPr id="8" name="TextBox 7"/>
          <p:cNvSpPr txBox="1"/>
          <p:nvPr/>
        </p:nvSpPr>
        <p:spPr>
          <a:xfrm>
            <a:off x="3124200" y="3429000"/>
            <a:ext cx="5410200" cy="400110"/>
          </a:xfrm>
          <a:prstGeom prst="rect">
            <a:avLst/>
          </a:prstGeom>
          <a:noFill/>
        </p:spPr>
        <p:txBody>
          <a:bodyPr wrap="square" rtlCol="0">
            <a:spAutoFit/>
          </a:bodyPr>
          <a:lstStyle/>
          <a:p>
            <a:r>
              <a:rPr lang="en-US" sz="2000" dirty="0" smtClean="0">
                <a:solidFill>
                  <a:srgbClr val="006666"/>
                </a:solidFill>
                <a:latin typeface="+mn-lt"/>
              </a:rPr>
              <a:t>Amount on which she does not earn a commission</a:t>
            </a:r>
            <a:endParaRPr lang="en-US" sz="2000" dirty="0">
              <a:solidFill>
                <a:srgbClr val="006666"/>
              </a:solidFill>
              <a:latin typeface="+mn-lt"/>
            </a:endParaRPr>
          </a:p>
        </p:txBody>
      </p:sp>
      <p:sp>
        <p:nvSpPr>
          <p:cNvPr id="9" name="TextBox 8"/>
          <p:cNvSpPr txBox="1"/>
          <p:nvPr/>
        </p:nvSpPr>
        <p:spPr>
          <a:xfrm>
            <a:off x="3124200" y="3943290"/>
            <a:ext cx="3048000" cy="400110"/>
          </a:xfrm>
          <a:prstGeom prst="rect">
            <a:avLst/>
          </a:prstGeom>
          <a:noFill/>
        </p:spPr>
        <p:txBody>
          <a:bodyPr wrap="square" rtlCol="0">
            <a:spAutoFit/>
          </a:bodyPr>
          <a:lstStyle/>
          <a:p>
            <a:r>
              <a:rPr lang="en-US" sz="2000" dirty="0" smtClean="0">
                <a:solidFill>
                  <a:srgbClr val="006666"/>
                </a:solidFill>
                <a:latin typeface="+mn-lt"/>
              </a:rPr>
              <a:t>Base for commission</a:t>
            </a:r>
            <a:endParaRPr lang="en-US" sz="2000" dirty="0">
              <a:solidFill>
                <a:srgbClr val="006666"/>
              </a:solidFill>
              <a:latin typeface="+mn-lt"/>
            </a:endParaRPr>
          </a:p>
        </p:txBody>
      </p:sp>
      <p:graphicFrame>
        <p:nvGraphicFramePr>
          <p:cNvPr id="10" name="Object 9"/>
          <p:cNvGraphicFramePr>
            <a:graphicFrameLocks noChangeAspect="1"/>
          </p:cNvGraphicFramePr>
          <p:nvPr/>
        </p:nvGraphicFramePr>
        <p:xfrm>
          <a:off x="1600200" y="2895600"/>
          <a:ext cx="1371600" cy="1016000"/>
        </p:xfrm>
        <a:graphic>
          <a:graphicData uri="http://schemas.openxmlformats.org/presentationml/2006/ole">
            <mc:AlternateContent xmlns:mc="http://schemas.openxmlformats.org/markup-compatibility/2006">
              <mc:Choice xmlns:v="urn:schemas-microsoft-com:vml" Requires="v">
                <p:oleObj spid="_x0000_s23557" name="Equation" r:id="rId4" imgW="1371600" imgH="1015920" progId="Equation.DSMT4">
                  <p:embed/>
                </p:oleObj>
              </mc:Choice>
              <mc:Fallback>
                <p:oleObj name="Equation" r:id="rId4" imgW="1371600" imgH="1015920" progId="Equation.DSMT4">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2895600"/>
                        <a:ext cx="13716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54" name="Object 2"/>
          <p:cNvGraphicFramePr>
            <a:graphicFrameLocks noChangeAspect="1"/>
          </p:cNvGraphicFramePr>
          <p:nvPr/>
        </p:nvGraphicFramePr>
        <p:xfrm>
          <a:off x="1739900" y="3962400"/>
          <a:ext cx="1231900" cy="368300"/>
        </p:xfrm>
        <a:graphic>
          <a:graphicData uri="http://schemas.openxmlformats.org/presentationml/2006/ole">
            <mc:AlternateContent xmlns:mc="http://schemas.openxmlformats.org/markup-compatibility/2006">
              <mc:Choice xmlns:v="urn:schemas-microsoft-com:vml" Requires="v">
                <p:oleObj spid="_x0000_s23558" name="Equation" r:id="rId6" imgW="1231560" imgH="368280" progId="Equation.DSMT4">
                  <p:embed/>
                </p:oleObj>
              </mc:Choice>
              <mc:Fallback>
                <p:oleObj name="Equation" r:id="rId6" imgW="1231560" imgH="368280" progId="Equation.DSMT4">
                  <p:embed/>
                  <p:pic>
                    <p:nvPicPr>
                      <p:cNvPr id="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9900" y="3962400"/>
                        <a:ext cx="12319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4 (cont.)</a:t>
            </a:r>
            <a:endParaRPr lang="en-US" dirty="0"/>
          </a:p>
        </p:txBody>
      </p:sp>
      <p:sp>
        <p:nvSpPr>
          <p:cNvPr id="3" name="Content Placeholder 2"/>
          <p:cNvSpPr>
            <a:spLocks noGrp="1"/>
          </p:cNvSpPr>
          <p:nvPr>
            <p:ph idx="1"/>
          </p:nvPr>
        </p:nvSpPr>
        <p:spPr/>
        <p:txBody>
          <a:bodyPr/>
          <a:lstStyle/>
          <a:p>
            <a:pPr>
              <a:tabLst>
                <a:tab pos="457200" algn="l"/>
              </a:tabLst>
            </a:pPr>
            <a:r>
              <a:rPr lang="en-US" b="1" dirty="0" smtClean="0"/>
              <a:t>b.	</a:t>
            </a:r>
            <a:r>
              <a:rPr lang="en-US" dirty="0" smtClean="0"/>
              <a:t>Now find the amount of the commission by finding 	</a:t>
            </a:r>
            <a:r>
              <a:rPr lang="en-US" dirty="0" smtClean="0">
                <a:solidFill>
                  <a:srgbClr val="0000FF"/>
                </a:solidFill>
              </a:rPr>
              <a:t>8% </a:t>
            </a:r>
            <a:r>
              <a:rPr lang="en-US" dirty="0" smtClean="0"/>
              <a:t>of the base.</a:t>
            </a:r>
            <a:endParaRPr lang="en-US" dirty="0"/>
          </a:p>
        </p:txBody>
      </p:sp>
      <p:graphicFrame>
        <p:nvGraphicFramePr>
          <p:cNvPr id="4" name="Object 3"/>
          <p:cNvGraphicFramePr>
            <a:graphicFrameLocks noChangeAspect="1"/>
          </p:cNvGraphicFramePr>
          <p:nvPr/>
        </p:nvGraphicFramePr>
        <p:xfrm>
          <a:off x="2286000" y="2514600"/>
          <a:ext cx="2641600" cy="368300"/>
        </p:xfrm>
        <a:graphic>
          <a:graphicData uri="http://schemas.openxmlformats.org/presentationml/2006/ole">
            <mc:AlternateContent xmlns:mc="http://schemas.openxmlformats.org/markup-compatibility/2006">
              <mc:Choice xmlns:v="urn:schemas-microsoft-com:vml" Requires="v">
                <p:oleObj spid="_x0000_s44040" name="Equation" r:id="rId3" imgW="2641320" imgH="368280" progId="Equation.DSMT4">
                  <p:embed/>
                </p:oleObj>
              </mc:Choice>
              <mc:Fallback>
                <p:oleObj name="Equation" r:id="rId3" imgW="2641320" imgH="3682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514600"/>
                        <a:ext cx="26416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a:xfrm>
            <a:off x="4114800" y="3886200"/>
            <a:ext cx="2597506" cy="400110"/>
          </a:xfrm>
          <a:prstGeom prst="rect">
            <a:avLst/>
          </a:prstGeom>
        </p:spPr>
        <p:txBody>
          <a:bodyPr wrap="none">
            <a:spAutoFit/>
          </a:bodyPr>
          <a:lstStyle/>
          <a:p>
            <a:r>
              <a:rPr lang="en-US" sz="2000" dirty="0" smtClean="0">
                <a:solidFill>
                  <a:srgbClr val="008080"/>
                </a:solidFill>
              </a:rPr>
              <a:t>Amount of commission</a:t>
            </a:r>
            <a:endParaRPr lang="en-US" sz="2000" dirty="0">
              <a:solidFill>
                <a:srgbClr val="008080"/>
              </a:solidFill>
            </a:endParaRPr>
          </a:p>
        </p:txBody>
      </p:sp>
      <p:graphicFrame>
        <p:nvGraphicFramePr>
          <p:cNvPr id="44035" name="Object 3"/>
          <p:cNvGraphicFramePr>
            <a:graphicFrameLocks noChangeAspect="1"/>
          </p:cNvGraphicFramePr>
          <p:nvPr/>
        </p:nvGraphicFramePr>
        <p:xfrm>
          <a:off x="2286000" y="3905310"/>
          <a:ext cx="1473200" cy="368300"/>
        </p:xfrm>
        <a:graphic>
          <a:graphicData uri="http://schemas.openxmlformats.org/presentationml/2006/ole">
            <mc:AlternateContent xmlns:mc="http://schemas.openxmlformats.org/markup-compatibility/2006">
              <mc:Choice xmlns:v="urn:schemas-microsoft-com:vml" Requires="v">
                <p:oleObj spid="_x0000_s44041" name="Equation" r:id="rId5" imgW="1473120" imgH="368280" progId="Equation.DSMT4">
                  <p:embed/>
                </p:oleObj>
              </mc:Choice>
              <mc:Fallback>
                <p:oleObj name="Equation" r:id="rId5" imgW="147312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905310"/>
                        <a:ext cx="1473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2286000" y="3200400"/>
          <a:ext cx="2374900" cy="330200"/>
        </p:xfrm>
        <a:graphic>
          <a:graphicData uri="http://schemas.openxmlformats.org/presentationml/2006/ole">
            <mc:AlternateContent xmlns:mc="http://schemas.openxmlformats.org/markup-compatibility/2006">
              <mc:Choice xmlns:v="urn:schemas-microsoft-com:vml" Requires="v">
                <p:oleObj spid="_x0000_s44042" name="Equation" r:id="rId7" imgW="2374560" imgH="330120" progId="Equation.DSMT4">
                  <p:embed/>
                </p:oleObj>
              </mc:Choice>
              <mc:Fallback>
                <p:oleObj name="Equation" r:id="rId7" imgW="2374560" imgH="3301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3200400"/>
                        <a:ext cx="2374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4 (cont.)</a:t>
            </a:r>
            <a:endParaRPr lang="en-US" dirty="0"/>
          </a:p>
        </p:txBody>
      </p:sp>
      <p:sp>
        <p:nvSpPr>
          <p:cNvPr id="3" name="Content Placeholder 2"/>
          <p:cNvSpPr>
            <a:spLocks noGrp="1"/>
          </p:cNvSpPr>
          <p:nvPr>
            <p:ph idx="1"/>
          </p:nvPr>
        </p:nvSpPr>
        <p:spPr/>
        <p:txBody>
          <a:bodyPr/>
          <a:lstStyle/>
          <a:p>
            <a:pPr>
              <a:tabLst>
                <a:tab pos="457200" algn="l"/>
              </a:tabLst>
            </a:pPr>
            <a:r>
              <a:rPr lang="en-US" b="1" dirty="0" smtClean="0"/>
              <a:t>c.	</a:t>
            </a:r>
            <a:r>
              <a:rPr lang="en-US" dirty="0" smtClean="0"/>
              <a:t>Now add the amount of the commission to her 	salary to find her income for the month.</a:t>
            </a:r>
          </a:p>
          <a:p>
            <a:pPr>
              <a:tabLst>
                <a:tab pos="457200" algn="l"/>
              </a:tabLst>
            </a:pPr>
            <a:endParaRPr lang="en-US" dirty="0" smtClean="0"/>
          </a:p>
          <a:p>
            <a:pPr>
              <a:tabLst>
                <a:tab pos="457200" algn="l"/>
              </a:tabLst>
            </a:pPr>
            <a:endParaRPr lang="en-US" dirty="0" smtClean="0"/>
          </a:p>
          <a:p>
            <a:pPr>
              <a:tabLst>
                <a:tab pos="457200" algn="l"/>
              </a:tabLst>
            </a:pPr>
            <a:endParaRPr lang="en-US" dirty="0" smtClean="0"/>
          </a:p>
          <a:p>
            <a:pPr>
              <a:lnSpc>
                <a:spcPct val="150000"/>
              </a:lnSpc>
              <a:tabLst>
                <a:tab pos="457200" algn="l"/>
              </a:tabLst>
            </a:pPr>
            <a:endParaRPr lang="en-US" dirty="0" smtClean="0"/>
          </a:p>
          <a:p>
            <a:pPr>
              <a:tabLst>
                <a:tab pos="457200" algn="l"/>
              </a:tabLst>
            </a:pPr>
            <a:r>
              <a:rPr lang="en-US" dirty="0" smtClean="0"/>
              <a:t>	She earned </a:t>
            </a:r>
            <a:r>
              <a:rPr lang="en-US" dirty="0" smtClean="0">
                <a:solidFill>
                  <a:srgbClr val="FF0000"/>
                </a:solidFill>
              </a:rPr>
              <a:t>$2220 </a:t>
            </a:r>
            <a:r>
              <a:rPr lang="en-US" dirty="0" smtClean="0"/>
              <a:t>for the month.</a:t>
            </a:r>
            <a:endParaRPr lang="en-US" dirty="0"/>
          </a:p>
        </p:txBody>
      </p:sp>
      <p:graphicFrame>
        <p:nvGraphicFramePr>
          <p:cNvPr id="4" name="Object 3"/>
          <p:cNvGraphicFramePr>
            <a:graphicFrameLocks noChangeAspect="1"/>
          </p:cNvGraphicFramePr>
          <p:nvPr/>
        </p:nvGraphicFramePr>
        <p:xfrm>
          <a:off x="2514600" y="2667000"/>
          <a:ext cx="1676400" cy="1016000"/>
        </p:xfrm>
        <a:graphic>
          <a:graphicData uri="http://schemas.openxmlformats.org/presentationml/2006/ole">
            <mc:AlternateContent xmlns:mc="http://schemas.openxmlformats.org/markup-compatibility/2006">
              <mc:Choice xmlns:v="urn:schemas-microsoft-com:vml" Requires="v">
                <p:oleObj spid="_x0000_s45062" name="Equation" r:id="rId3" imgW="1676160" imgH="1015920" progId="Equation.DSMT4">
                  <p:embed/>
                </p:oleObj>
              </mc:Choice>
              <mc:Fallback>
                <p:oleObj name="Equation" r:id="rId3" imgW="1676160" imgH="10159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667000"/>
                        <a:ext cx="16764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5059" name="Object 3"/>
          <p:cNvGraphicFramePr>
            <a:graphicFrameLocks noChangeAspect="1"/>
          </p:cNvGraphicFramePr>
          <p:nvPr/>
        </p:nvGraphicFramePr>
        <p:xfrm>
          <a:off x="2832100" y="3810000"/>
          <a:ext cx="1358900" cy="368300"/>
        </p:xfrm>
        <a:graphic>
          <a:graphicData uri="http://schemas.openxmlformats.org/presentationml/2006/ole">
            <mc:AlternateContent xmlns:mc="http://schemas.openxmlformats.org/markup-compatibility/2006">
              <mc:Choice xmlns:v="urn:schemas-microsoft-com:vml" Requires="v">
                <p:oleObj spid="_x0000_s45063" name="Equation" r:id="rId5" imgW="1358640" imgH="368280" progId="Equation.DSMT4">
                  <p:embed/>
                </p:oleObj>
              </mc:Choice>
              <mc:Fallback>
                <p:oleObj name="Equation" r:id="rId5" imgW="135864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32100" y="3810000"/>
                        <a:ext cx="13589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p:cNvSpPr/>
          <p:nvPr/>
        </p:nvSpPr>
        <p:spPr>
          <a:xfrm>
            <a:off x="4343400" y="2641937"/>
            <a:ext cx="2667000" cy="1015663"/>
          </a:xfrm>
          <a:prstGeom prst="rect">
            <a:avLst/>
          </a:prstGeom>
        </p:spPr>
        <p:txBody>
          <a:bodyPr wrap="square">
            <a:spAutoFit/>
          </a:bodyPr>
          <a:lstStyle/>
          <a:p>
            <a:r>
              <a:rPr lang="en-US" sz="2000" dirty="0" smtClean="0">
                <a:solidFill>
                  <a:srgbClr val="008080"/>
                </a:solidFill>
              </a:rPr>
              <a:t>Salary</a:t>
            </a:r>
          </a:p>
          <a:p>
            <a:pPr>
              <a:lnSpc>
                <a:spcPct val="200000"/>
              </a:lnSpc>
            </a:pPr>
            <a:r>
              <a:rPr lang="en-US" sz="2000" dirty="0" smtClean="0">
                <a:solidFill>
                  <a:srgbClr val="008080"/>
                </a:solidFill>
              </a:rPr>
              <a:t>Commission</a:t>
            </a:r>
          </a:p>
        </p:txBody>
      </p:sp>
      <p:sp>
        <p:nvSpPr>
          <p:cNvPr id="7" name="Rectangle 6"/>
          <p:cNvSpPr/>
          <p:nvPr/>
        </p:nvSpPr>
        <p:spPr>
          <a:xfrm>
            <a:off x="4343400" y="3810000"/>
            <a:ext cx="2471895" cy="400110"/>
          </a:xfrm>
          <a:prstGeom prst="rect">
            <a:avLst/>
          </a:prstGeom>
        </p:spPr>
        <p:txBody>
          <a:bodyPr wrap="none">
            <a:spAutoFit/>
          </a:bodyPr>
          <a:lstStyle/>
          <a:p>
            <a:r>
              <a:rPr lang="en-US" sz="2000" dirty="0" smtClean="0">
                <a:solidFill>
                  <a:srgbClr val="008080"/>
                </a:solidFill>
              </a:rPr>
              <a:t>Income for the month</a:t>
            </a:r>
            <a:endParaRPr lang="en-US" sz="2000"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50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Profit and Percent of Profit</a:t>
            </a:r>
            <a:endParaRPr lang="en-US" dirty="0"/>
          </a:p>
        </p:txBody>
      </p:sp>
      <p:sp>
        <p:nvSpPr>
          <p:cNvPr id="4" name="Content Placeholder 2"/>
          <p:cNvSpPr>
            <a:spLocks noGrp="1"/>
          </p:cNvSpPr>
          <p:nvPr>
            <p:ph idx="1"/>
          </p:nvPr>
        </p:nvSpPr>
        <p:spPr>
          <a:xfrm>
            <a:off x="457200" y="1280160"/>
            <a:ext cx="8229600" cy="4616648"/>
          </a:xfrm>
          <a:solidFill>
            <a:srgbClr val="FFFFCC"/>
          </a:solidFill>
          <a:ln w="28575">
            <a:solidFill>
              <a:srgbClr val="000000"/>
            </a:solidFill>
          </a:ln>
        </p:spPr>
        <p:txBody>
          <a:bodyPr>
            <a:spAutoFit/>
          </a:bodyPr>
          <a:lstStyle/>
          <a:p>
            <a:pPr algn="ctr">
              <a:buNone/>
              <a:tabLst>
                <a:tab pos="457200" algn="l"/>
                <a:tab pos="1149350" algn="l"/>
                <a:tab pos="2854325" algn="l"/>
              </a:tabLst>
            </a:pPr>
            <a:r>
              <a:rPr lang="en-US" b="1" i="0" dirty="0" smtClean="0">
                <a:solidFill>
                  <a:srgbClr val="000000"/>
                </a:solidFill>
              </a:rPr>
              <a:t>Terms Related to Profit</a:t>
            </a:r>
          </a:p>
          <a:p>
            <a:pPr>
              <a:buNone/>
              <a:tabLst>
                <a:tab pos="457200" algn="l"/>
                <a:tab pos="1149350" algn="l"/>
                <a:tab pos="2854325" algn="l"/>
              </a:tabLst>
            </a:pPr>
            <a:r>
              <a:rPr lang="en-US" b="1" i="0" dirty="0" smtClean="0">
                <a:solidFill>
                  <a:srgbClr val="C00000"/>
                </a:solidFill>
              </a:rPr>
              <a:t>Profit</a:t>
            </a:r>
            <a:r>
              <a:rPr lang="en-US" i="0" dirty="0" smtClean="0">
                <a:solidFill>
                  <a:srgbClr val="C00000"/>
                </a:solidFill>
              </a:rPr>
              <a:t>:	</a:t>
            </a:r>
            <a:r>
              <a:rPr lang="en-US" i="0" dirty="0" smtClean="0">
                <a:solidFill>
                  <a:srgbClr val="000000"/>
                </a:solidFill>
              </a:rPr>
              <a:t>The difference between selling price and cost.</a:t>
            </a:r>
          </a:p>
          <a:p>
            <a:pPr>
              <a:buNone/>
              <a:tabLst>
                <a:tab pos="457200" algn="l"/>
                <a:tab pos="1149350" algn="l"/>
                <a:tab pos="2854325" algn="l"/>
              </a:tabLst>
            </a:pPr>
            <a:r>
              <a:rPr lang="en-US" i="0" dirty="0" smtClean="0">
                <a:solidFill>
                  <a:srgbClr val="000000"/>
                </a:solidFill>
              </a:rPr>
              <a:t>		Profit = Selling Price – Cost</a:t>
            </a:r>
          </a:p>
          <a:p>
            <a:pPr>
              <a:buNone/>
              <a:tabLst>
                <a:tab pos="457200" algn="l"/>
                <a:tab pos="1149350" algn="l"/>
                <a:tab pos="2854325" algn="l"/>
              </a:tabLst>
            </a:pPr>
            <a:r>
              <a:rPr lang="en-US" b="1" i="0" dirty="0" smtClean="0">
                <a:solidFill>
                  <a:srgbClr val="C00000"/>
                </a:solidFill>
              </a:rPr>
              <a:t>Percent of Profit</a:t>
            </a:r>
            <a:r>
              <a:rPr lang="en-US" i="0" dirty="0" smtClean="0">
                <a:solidFill>
                  <a:srgbClr val="C00000"/>
                </a:solidFill>
              </a:rPr>
              <a:t>:	</a:t>
            </a:r>
            <a:r>
              <a:rPr lang="en-US" i="0" dirty="0" smtClean="0">
                <a:solidFill>
                  <a:srgbClr val="000000"/>
                </a:solidFill>
              </a:rPr>
              <a:t>There are two types; both are ratios 			with </a:t>
            </a:r>
            <a:r>
              <a:rPr lang="en-US" b="1" i="0" dirty="0" smtClean="0">
                <a:solidFill>
                  <a:srgbClr val="000000"/>
                </a:solidFill>
              </a:rPr>
              <a:t>profit in the numerator</a:t>
            </a:r>
            <a:r>
              <a:rPr lang="en-US" i="0" dirty="0" smtClean="0">
                <a:solidFill>
                  <a:srgbClr val="000000"/>
                </a:solidFill>
              </a:rPr>
              <a:t>.</a:t>
            </a:r>
          </a:p>
          <a:p>
            <a:pPr>
              <a:spcBef>
                <a:spcPts val="0"/>
              </a:spcBef>
              <a:buNone/>
              <a:tabLst>
                <a:tab pos="457200" algn="l"/>
                <a:tab pos="1149350" algn="l"/>
                <a:tab pos="2854325" algn="l"/>
              </a:tabLst>
            </a:pPr>
            <a:r>
              <a:rPr lang="en-US" b="1" i="0" dirty="0" smtClean="0">
                <a:solidFill>
                  <a:srgbClr val="000000"/>
                </a:solidFill>
              </a:rPr>
              <a:t>1</a:t>
            </a:r>
            <a:r>
              <a:rPr lang="en-US" i="0" dirty="0" smtClean="0">
                <a:solidFill>
                  <a:srgbClr val="000000"/>
                </a:solidFill>
              </a:rPr>
              <a:t>.	Percent of profit </a:t>
            </a:r>
            <a:r>
              <a:rPr lang="en-US" b="1" i="0" dirty="0" smtClean="0">
                <a:solidFill>
                  <a:srgbClr val="000000"/>
                </a:solidFill>
              </a:rPr>
              <a:t>based on cost </a:t>
            </a:r>
            <a:r>
              <a:rPr lang="en-US" i="0" dirty="0" smtClean="0">
                <a:solidFill>
                  <a:srgbClr val="000000"/>
                </a:solidFill>
              </a:rPr>
              <a:t>is the ratio of profit 	to cost:</a:t>
            </a:r>
          </a:p>
          <a:p>
            <a:pPr>
              <a:lnSpc>
                <a:spcPct val="250000"/>
              </a:lnSpc>
              <a:buNone/>
              <a:tabLst>
                <a:tab pos="457200" algn="l"/>
                <a:tab pos="1149350" algn="l"/>
                <a:tab pos="2854325" algn="l"/>
              </a:tabLst>
            </a:pPr>
            <a:endParaRPr lang="en-US" i="0" dirty="0">
              <a:solidFill>
                <a:srgbClr val="000000"/>
              </a:solidFill>
            </a:endParaRPr>
          </a:p>
        </p:txBody>
      </p:sp>
      <p:graphicFrame>
        <p:nvGraphicFramePr>
          <p:cNvPr id="5" name="Object 4"/>
          <p:cNvGraphicFramePr>
            <a:graphicFrameLocks noChangeAspect="1"/>
          </p:cNvGraphicFramePr>
          <p:nvPr/>
        </p:nvGraphicFramePr>
        <p:xfrm>
          <a:off x="2120900" y="4495800"/>
          <a:ext cx="4902200" cy="1231900"/>
        </p:xfrm>
        <a:graphic>
          <a:graphicData uri="http://schemas.openxmlformats.org/presentationml/2006/ole">
            <mc:AlternateContent xmlns:mc="http://schemas.openxmlformats.org/markup-compatibility/2006">
              <mc:Choice xmlns:v="urn:schemas-microsoft-com:vml" Requires="v">
                <p:oleObj spid="_x0000_s11268" name="Equation" r:id="rId3" imgW="4902120" imgH="1231560" progId="Equation.DSMT4">
                  <p:embed/>
                </p:oleObj>
              </mc:Choice>
              <mc:Fallback>
                <p:oleObj name="Equation" r:id="rId3" imgW="4902120" imgH="1231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0900" y="4495800"/>
                        <a:ext cx="4902200" cy="123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Profit and Percent of Profit (cont.)</a:t>
            </a:r>
            <a:endParaRPr lang="en-US" dirty="0"/>
          </a:p>
        </p:txBody>
      </p:sp>
      <p:sp>
        <p:nvSpPr>
          <p:cNvPr id="4" name="Content Placeholder 2"/>
          <p:cNvSpPr>
            <a:spLocks noGrp="1"/>
          </p:cNvSpPr>
          <p:nvPr>
            <p:ph idx="1"/>
          </p:nvPr>
        </p:nvSpPr>
        <p:spPr>
          <a:xfrm>
            <a:off x="457200" y="1280160"/>
            <a:ext cx="8229600" cy="3237809"/>
          </a:xfrm>
          <a:solidFill>
            <a:srgbClr val="FFFFCC"/>
          </a:solidFill>
          <a:ln w="28575">
            <a:solidFill>
              <a:srgbClr val="000000"/>
            </a:solidFill>
          </a:ln>
        </p:spPr>
        <p:txBody>
          <a:bodyPr>
            <a:spAutoFit/>
          </a:bodyPr>
          <a:lstStyle/>
          <a:p>
            <a:pPr algn="ctr">
              <a:buNone/>
              <a:tabLst>
                <a:tab pos="457200" algn="l"/>
              </a:tabLst>
            </a:pPr>
            <a:r>
              <a:rPr lang="en-US" b="1" i="0" dirty="0" smtClean="0">
                <a:solidFill>
                  <a:srgbClr val="000000"/>
                </a:solidFill>
              </a:rPr>
              <a:t>Terms Related to Profit (cont.)</a:t>
            </a:r>
          </a:p>
          <a:p>
            <a:pPr>
              <a:buNone/>
              <a:tabLst>
                <a:tab pos="457200" algn="l"/>
              </a:tabLst>
            </a:pPr>
            <a:r>
              <a:rPr lang="en-US" b="1" i="0" dirty="0" smtClean="0">
                <a:solidFill>
                  <a:srgbClr val="000000"/>
                </a:solidFill>
              </a:rPr>
              <a:t>2</a:t>
            </a:r>
            <a:r>
              <a:rPr lang="en-US" i="0" dirty="0" smtClean="0">
                <a:solidFill>
                  <a:srgbClr val="000000"/>
                </a:solidFill>
              </a:rPr>
              <a:t>.	Percent of profit </a:t>
            </a:r>
            <a:r>
              <a:rPr lang="en-US" b="1" i="0" dirty="0" smtClean="0">
                <a:solidFill>
                  <a:srgbClr val="000000"/>
                </a:solidFill>
              </a:rPr>
              <a:t>based on selling price </a:t>
            </a:r>
            <a:r>
              <a:rPr lang="en-US" i="0" dirty="0" smtClean="0">
                <a:solidFill>
                  <a:srgbClr val="000000"/>
                </a:solidFill>
              </a:rPr>
              <a:t>is the ratio 	of profit to selling price:</a:t>
            </a:r>
          </a:p>
          <a:p>
            <a:pPr>
              <a:lnSpc>
                <a:spcPct val="150000"/>
              </a:lnSpc>
              <a:buNone/>
              <a:tabLst>
                <a:tab pos="457200" algn="l"/>
              </a:tabLst>
            </a:pPr>
            <a:endParaRPr lang="en-US" i="0" dirty="0" smtClean="0">
              <a:solidFill>
                <a:srgbClr val="000000"/>
              </a:solidFill>
            </a:endParaRPr>
          </a:p>
          <a:p>
            <a:pPr>
              <a:buNone/>
              <a:tabLst>
                <a:tab pos="457200" algn="l"/>
              </a:tabLst>
            </a:pPr>
            <a:endParaRPr lang="en-US" dirty="0" smtClean="0">
              <a:solidFill>
                <a:srgbClr val="000000"/>
              </a:solidFill>
            </a:endParaRPr>
          </a:p>
          <a:p>
            <a:pPr>
              <a:buNone/>
              <a:tabLst>
                <a:tab pos="457200" algn="l"/>
              </a:tabLst>
            </a:pPr>
            <a:endParaRPr lang="en-US" i="0" dirty="0">
              <a:solidFill>
                <a:srgbClr val="000000"/>
              </a:solidFill>
            </a:endParaRPr>
          </a:p>
        </p:txBody>
      </p:sp>
      <p:graphicFrame>
        <p:nvGraphicFramePr>
          <p:cNvPr id="13315" name="Object 3"/>
          <p:cNvGraphicFramePr>
            <a:graphicFrameLocks noChangeAspect="1"/>
          </p:cNvGraphicFramePr>
          <p:nvPr/>
        </p:nvGraphicFramePr>
        <p:xfrm>
          <a:off x="1143000" y="2895600"/>
          <a:ext cx="6946900" cy="1409700"/>
        </p:xfrm>
        <a:graphic>
          <a:graphicData uri="http://schemas.openxmlformats.org/presentationml/2006/ole">
            <mc:AlternateContent xmlns:mc="http://schemas.openxmlformats.org/markup-compatibility/2006">
              <mc:Choice xmlns:v="urn:schemas-microsoft-com:vml" Requires="v">
                <p:oleObj spid="_x0000_s46085" name="Equation" r:id="rId3" imgW="6946560" imgH="1409400" progId="Equation.DSMT4">
                  <p:embed/>
                </p:oleObj>
              </mc:Choice>
              <mc:Fallback>
                <p:oleObj name="Equation" r:id="rId3" imgW="6946560" imgH="14094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895600"/>
                        <a:ext cx="6946900" cy="1409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493264"/>
          </a:xfrm>
        </p:spPr>
        <p:txBody>
          <a:bodyPr>
            <a:spAutoFit/>
          </a:bodyPr>
          <a:lstStyle/>
          <a:p>
            <a:pPr eaLnBrk="1" hangingPunct="1">
              <a:spcBef>
                <a:spcPts val="576"/>
              </a:spcBef>
              <a:buNone/>
              <a:tabLst>
                <a:tab pos="457200" algn="l"/>
              </a:tabLst>
            </a:pPr>
            <a:r>
              <a:rPr lang="en-US" dirty="0" smtClean="0"/>
              <a:t>A retail store markets calculators that cost the store </a:t>
            </a:r>
            <a:r>
              <a:rPr lang="en-US" dirty="0" smtClean="0">
                <a:solidFill>
                  <a:srgbClr val="0000FF"/>
                </a:solidFill>
              </a:rPr>
              <a:t>$45 </a:t>
            </a:r>
            <a:r>
              <a:rPr lang="en-US" dirty="0" smtClean="0"/>
              <a:t>each and are sold to customers for </a:t>
            </a:r>
            <a:r>
              <a:rPr lang="en-US" dirty="0" smtClean="0">
                <a:solidFill>
                  <a:srgbClr val="0000FF"/>
                </a:solidFill>
              </a:rPr>
              <a:t>$60 </a:t>
            </a:r>
            <a:r>
              <a:rPr lang="en-US" dirty="0" smtClean="0"/>
              <a:t>each.</a:t>
            </a:r>
          </a:p>
          <a:p>
            <a:pPr eaLnBrk="1" hangingPunct="1">
              <a:spcBef>
                <a:spcPts val="576"/>
              </a:spcBef>
              <a:buNone/>
              <a:tabLst>
                <a:tab pos="457200" algn="l"/>
              </a:tabLst>
            </a:pPr>
            <a:r>
              <a:rPr lang="en-US" b="1" dirty="0" smtClean="0"/>
              <a:t>a.	</a:t>
            </a:r>
            <a:r>
              <a:rPr lang="en-US" dirty="0" smtClean="0"/>
              <a:t>What is the profit on each calculator?</a:t>
            </a:r>
          </a:p>
          <a:p>
            <a:pPr eaLnBrk="1" hangingPunct="1">
              <a:spcBef>
                <a:spcPts val="576"/>
              </a:spcBef>
              <a:buNone/>
              <a:tabLst>
                <a:tab pos="457200" algn="l"/>
              </a:tabLst>
            </a:pPr>
            <a:r>
              <a:rPr lang="en-US" b="1" dirty="0" smtClean="0"/>
              <a:t>b.	</a:t>
            </a:r>
            <a:r>
              <a:rPr lang="en-US" dirty="0" smtClean="0"/>
              <a:t>What is the percent of profit based on cost?</a:t>
            </a:r>
          </a:p>
          <a:p>
            <a:pPr marL="514350" indent="-514350" eaLnBrk="1" hangingPunct="1">
              <a:spcBef>
                <a:spcPts val="576"/>
              </a:spcBef>
              <a:tabLst>
                <a:tab pos="457200" algn="l"/>
              </a:tabLst>
            </a:pPr>
            <a:r>
              <a:rPr lang="en-US" b="1" dirty="0" smtClean="0"/>
              <a:t>c.</a:t>
            </a:r>
            <a:r>
              <a:rPr lang="en-US" dirty="0" smtClean="0"/>
              <a:t>	What is the percent of profit based on selling price?</a:t>
            </a:r>
          </a:p>
          <a:p>
            <a:pPr marL="514350" indent="-514350" eaLnBrk="1" hangingPunct="1">
              <a:spcBef>
                <a:spcPts val="576"/>
              </a:spcBef>
              <a:buAutoNum type="alphaLcPeriod" startAt="3"/>
              <a:tabLst>
                <a:tab pos="457200" algn="l"/>
              </a:tabLst>
            </a:pPr>
            <a:endParaRPr lang="en-US" dirty="0" smtClean="0"/>
          </a:p>
          <a:p>
            <a:pPr eaLnBrk="1" hangingPunct="1">
              <a:spcBef>
                <a:spcPts val="576"/>
              </a:spcBef>
              <a:buNone/>
              <a:tabLst>
                <a:tab pos="457200" algn="l"/>
              </a:tabLst>
            </a:pPr>
            <a:endParaRPr lang="en-US"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570208"/>
          </a:xfrm>
        </p:spPr>
        <p:txBody>
          <a:bodyPr>
            <a:spAutoFit/>
          </a:bodyPr>
          <a:lstStyle/>
          <a:p>
            <a:pPr eaLnBrk="1" hangingPunct="1">
              <a:spcBef>
                <a:spcPts val="576"/>
              </a:spcBef>
              <a:buNone/>
              <a:tabLst>
                <a:tab pos="457200" algn="l"/>
              </a:tabLst>
            </a:pPr>
            <a:r>
              <a:rPr lang="en-US" b="1" dirty="0" smtClean="0"/>
              <a:t>Solutions</a:t>
            </a:r>
          </a:p>
          <a:p>
            <a:pPr eaLnBrk="1" hangingPunct="1">
              <a:spcBef>
                <a:spcPts val="576"/>
              </a:spcBef>
              <a:buNone/>
              <a:tabLst>
                <a:tab pos="457200" algn="l"/>
              </a:tabLst>
            </a:pPr>
            <a:r>
              <a:rPr lang="en-US" b="1" dirty="0" smtClean="0"/>
              <a:t>a.	</a:t>
            </a:r>
            <a:r>
              <a:rPr lang="en-US" dirty="0" smtClean="0"/>
              <a:t>First find the profit.</a:t>
            </a:r>
          </a:p>
          <a:p>
            <a:pPr eaLnBrk="1" hangingPunct="1">
              <a:spcBef>
                <a:spcPts val="576"/>
              </a:spcBef>
              <a:buNone/>
              <a:tabLst>
                <a:tab pos="457200" algn="l"/>
              </a:tabLst>
            </a:pPr>
            <a:endParaRPr lang="en-US" dirty="0" smtClean="0"/>
          </a:p>
          <a:p>
            <a:pPr eaLnBrk="1" hangingPunct="1">
              <a:spcBef>
                <a:spcPts val="576"/>
              </a:spcBef>
              <a:buNone/>
              <a:tabLst>
                <a:tab pos="457200" algn="l"/>
              </a:tabLst>
            </a:pPr>
            <a:endParaRPr lang="en-US" dirty="0" smtClean="0"/>
          </a:p>
          <a:p>
            <a:pPr eaLnBrk="1" hangingPunct="1">
              <a:spcBef>
                <a:spcPts val="576"/>
              </a:spcBef>
              <a:buNone/>
              <a:tabLst>
                <a:tab pos="457200" algn="l"/>
              </a:tabLst>
            </a:pPr>
            <a:endParaRPr lang="en-US" dirty="0" smtClean="0"/>
          </a:p>
          <a:p>
            <a:pPr eaLnBrk="1" hangingPunct="1">
              <a:spcBef>
                <a:spcPts val="576"/>
              </a:spcBef>
              <a:buNone/>
              <a:tabLst>
                <a:tab pos="457200" algn="l"/>
              </a:tabLst>
            </a:pPr>
            <a:endParaRPr lang="en-US" dirty="0" smtClean="0"/>
          </a:p>
          <a:p>
            <a:pPr>
              <a:spcBef>
                <a:spcPts val="576"/>
              </a:spcBef>
              <a:tabLst>
                <a:tab pos="457200" algn="l"/>
              </a:tabLst>
            </a:pPr>
            <a:r>
              <a:rPr lang="en-US" dirty="0" smtClean="0"/>
              <a:t>	The profit is </a:t>
            </a:r>
            <a:r>
              <a:rPr lang="en-US" dirty="0" smtClean="0">
                <a:solidFill>
                  <a:srgbClr val="FF0000"/>
                </a:solidFill>
              </a:rPr>
              <a:t>$15 </a:t>
            </a:r>
            <a:r>
              <a:rPr lang="en-US" dirty="0" smtClean="0"/>
              <a:t>per calculator.</a:t>
            </a:r>
          </a:p>
        </p:txBody>
      </p:sp>
      <p:sp>
        <p:nvSpPr>
          <p:cNvPr id="7" name="TextBox 6"/>
          <p:cNvSpPr txBox="1"/>
          <p:nvPr/>
        </p:nvSpPr>
        <p:spPr>
          <a:xfrm>
            <a:off x="4343400" y="2590800"/>
            <a:ext cx="1905000" cy="400110"/>
          </a:xfrm>
          <a:prstGeom prst="rect">
            <a:avLst/>
          </a:prstGeom>
          <a:noFill/>
        </p:spPr>
        <p:txBody>
          <a:bodyPr wrap="square" rtlCol="0">
            <a:spAutoFit/>
          </a:bodyPr>
          <a:lstStyle/>
          <a:p>
            <a:r>
              <a:rPr lang="en-US" sz="2000" dirty="0" smtClean="0">
                <a:solidFill>
                  <a:srgbClr val="008080"/>
                </a:solidFill>
                <a:latin typeface="+mn-lt"/>
              </a:rPr>
              <a:t>Selling price</a:t>
            </a:r>
            <a:endParaRPr lang="en-US" sz="2000" dirty="0">
              <a:solidFill>
                <a:srgbClr val="008080"/>
              </a:solidFill>
              <a:latin typeface="+mn-lt"/>
            </a:endParaRPr>
          </a:p>
        </p:txBody>
      </p:sp>
      <p:sp>
        <p:nvSpPr>
          <p:cNvPr id="8" name="TextBox 7"/>
          <p:cNvSpPr txBox="1"/>
          <p:nvPr/>
        </p:nvSpPr>
        <p:spPr>
          <a:xfrm>
            <a:off x="4343400" y="3110700"/>
            <a:ext cx="990600" cy="400110"/>
          </a:xfrm>
          <a:prstGeom prst="rect">
            <a:avLst/>
          </a:prstGeom>
          <a:noFill/>
        </p:spPr>
        <p:txBody>
          <a:bodyPr wrap="square" rtlCol="0">
            <a:spAutoFit/>
          </a:bodyPr>
          <a:lstStyle/>
          <a:p>
            <a:r>
              <a:rPr lang="en-US" sz="2000" dirty="0" smtClean="0">
                <a:solidFill>
                  <a:srgbClr val="008080"/>
                </a:solidFill>
                <a:latin typeface="+mn-lt"/>
              </a:rPr>
              <a:t>Cost</a:t>
            </a:r>
            <a:endParaRPr lang="en-US" sz="2000" dirty="0">
              <a:solidFill>
                <a:srgbClr val="008080"/>
              </a:solidFill>
              <a:latin typeface="+mn-lt"/>
            </a:endParaRPr>
          </a:p>
        </p:txBody>
      </p:sp>
      <p:sp>
        <p:nvSpPr>
          <p:cNvPr id="9" name="TextBox 8"/>
          <p:cNvSpPr txBox="1"/>
          <p:nvPr/>
        </p:nvSpPr>
        <p:spPr>
          <a:xfrm>
            <a:off x="4343400" y="3714690"/>
            <a:ext cx="838200" cy="400110"/>
          </a:xfrm>
          <a:prstGeom prst="rect">
            <a:avLst/>
          </a:prstGeom>
          <a:noFill/>
        </p:spPr>
        <p:txBody>
          <a:bodyPr wrap="square" rtlCol="0">
            <a:spAutoFit/>
          </a:bodyPr>
          <a:lstStyle/>
          <a:p>
            <a:r>
              <a:rPr lang="en-US" sz="2000" dirty="0" smtClean="0">
                <a:solidFill>
                  <a:srgbClr val="008080"/>
                </a:solidFill>
                <a:latin typeface="+mn-lt"/>
              </a:rPr>
              <a:t>Profit</a:t>
            </a:r>
            <a:endParaRPr lang="en-US" sz="2000" dirty="0">
              <a:solidFill>
                <a:srgbClr val="008080"/>
              </a:solidFill>
              <a:latin typeface="+mn-lt"/>
            </a:endParaRPr>
          </a:p>
        </p:txBody>
      </p:sp>
      <p:graphicFrame>
        <p:nvGraphicFramePr>
          <p:cNvPr id="10" name="Object 9"/>
          <p:cNvGraphicFramePr>
            <a:graphicFrameLocks noChangeAspect="1"/>
          </p:cNvGraphicFramePr>
          <p:nvPr/>
        </p:nvGraphicFramePr>
        <p:xfrm>
          <a:off x="2743200" y="2590800"/>
          <a:ext cx="1333500" cy="1016000"/>
        </p:xfrm>
        <a:graphic>
          <a:graphicData uri="http://schemas.openxmlformats.org/presentationml/2006/ole">
            <mc:AlternateContent xmlns:mc="http://schemas.openxmlformats.org/markup-compatibility/2006">
              <mc:Choice xmlns:v="urn:schemas-microsoft-com:vml" Requires="v">
                <p:oleObj spid="_x0000_s47110" name="Equation" r:id="rId4" imgW="1333440" imgH="1015920" progId="Equation.DSMT4">
                  <p:embed/>
                </p:oleObj>
              </mc:Choice>
              <mc:Fallback>
                <p:oleObj name="Equation" r:id="rId4" imgW="1333440" imgH="101592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43200" y="2590800"/>
                        <a:ext cx="13335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7107" name="Object 3"/>
          <p:cNvGraphicFramePr>
            <a:graphicFrameLocks noChangeAspect="1"/>
          </p:cNvGraphicFramePr>
          <p:nvPr/>
        </p:nvGraphicFramePr>
        <p:xfrm>
          <a:off x="3073400" y="3733800"/>
          <a:ext cx="1003300" cy="368300"/>
        </p:xfrm>
        <a:graphic>
          <a:graphicData uri="http://schemas.openxmlformats.org/presentationml/2006/ole">
            <mc:AlternateContent xmlns:mc="http://schemas.openxmlformats.org/markup-compatibility/2006">
              <mc:Choice xmlns:v="urn:schemas-microsoft-com:vml" Requires="v">
                <p:oleObj spid="_x0000_s47111" name="Equation" r:id="rId6" imgW="1002960" imgH="368280" progId="Equation.DSMT4">
                  <p:embed/>
                </p:oleObj>
              </mc:Choice>
              <mc:Fallback>
                <p:oleObj name="Equation" r:id="rId6" imgW="1002960" imgH="3682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73400" y="3733800"/>
                        <a:ext cx="1003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710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5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spcBef>
                <a:spcPts val="576"/>
              </a:spcBef>
              <a:buNone/>
              <a:tabLst>
                <a:tab pos="457200" algn="l"/>
              </a:tabLst>
            </a:pPr>
            <a:r>
              <a:rPr lang="en-US" dirty="0" smtClean="0"/>
              <a:t>For </a:t>
            </a:r>
            <a:r>
              <a:rPr lang="en-US" b="1" dirty="0" smtClean="0"/>
              <a:t>b.</a:t>
            </a:r>
            <a:r>
              <a:rPr lang="en-US" dirty="0" smtClean="0"/>
              <a:t> and </a:t>
            </a:r>
            <a:r>
              <a:rPr lang="en-US" b="1" dirty="0" smtClean="0"/>
              <a:t>c., </a:t>
            </a:r>
            <a:r>
              <a:rPr lang="en-US" dirty="0" smtClean="0"/>
              <a:t>use a ratio to find each percent of profit, and change the fraction to a percent.</a:t>
            </a:r>
          </a:p>
          <a:p>
            <a:pPr>
              <a:spcBef>
                <a:spcPts val="576"/>
              </a:spcBef>
              <a:tabLst>
                <a:tab pos="457200" algn="l"/>
              </a:tabLst>
            </a:pPr>
            <a:r>
              <a:rPr lang="en-US" b="1" dirty="0" smtClean="0"/>
              <a:t>b.	</a:t>
            </a:r>
            <a:r>
              <a:rPr lang="en-US" dirty="0" smtClean="0"/>
              <a:t>For profit based on cost, remember that cost is in 	the denominator.</a:t>
            </a:r>
          </a:p>
          <a:p>
            <a:pPr>
              <a:spcBef>
                <a:spcPts val="576"/>
              </a:spcBef>
              <a:tabLst>
                <a:tab pos="457200" algn="l"/>
              </a:tabLst>
            </a:pPr>
            <a:endParaRPr lang="en-US" dirty="0" smtClean="0"/>
          </a:p>
          <a:p>
            <a:pPr>
              <a:spcBef>
                <a:spcPts val="576"/>
              </a:spcBef>
              <a:tabLst>
                <a:tab pos="457200" algn="l"/>
              </a:tabLst>
            </a:pPr>
            <a:endParaRPr lang="en-US" dirty="0" smtClean="0"/>
          </a:p>
          <a:p>
            <a:pPr>
              <a:tabLst>
                <a:tab pos="457200" algn="l"/>
              </a:tabLst>
            </a:pPr>
            <a:r>
              <a:rPr lang="en-US" b="1" dirty="0" smtClean="0"/>
              <a:t>c.	</a:t>
            </a:r>
            <a:r>
              <a:rPr lang="en-US" dirty="0" smtClean="0"/>
              <a:t>For profit based on selling price, remember that 	selling price is in the denominator.</a:t>
            </a:r>
          </a:p>
        </p:txBody>
      </p:sp>
      <p:sp>
        <p:nvSpPr>
          <p:cNvPr id="12" name="TextBox 11"/>
          <p:cNvSpPr txBox="1"/>
          <p:nvPr/>
        </p:nvSpPr>
        <p:spPr>
          <a:xfrm>
            <a:off x="5334000" y="3429000"/>
            <a:ext cx="2286000" cy="400110"/>
          </a:xfrm>
          <a:prstGeom prst="rect">
            <a:avLst/>
          </a:prstGeom>
          <a:noFill/>
        </p:spPr>
        <p:txBody>
          <a:bodyPr wrap="square" rtlCol="0">
            <a:spAutoFit/>
          </a:bodyPr>
          <a:lstStyle/>
          <a:p>
            <a:r>
              <a:rPr lang="en-US" sz="2000" dirty="0" smtClean="0">
                <a:solidFill>
                  <a:srgbClr val="006666"/>
                </a:solidFill>
                <a:latin typeface="+mn-lt"/>
              </a:rPr>
              <a:t>Profit based on cost</a:t>
            </a:r>
            <a:endParaRPr lang="en-US" sz="2000" dirty="0">
              <a:solidFill>
                <a:srgbClr val="006666"/>
              </a:solidFill>
              <a:latin typeface="+mn-lt"/>
            </a:endParaRPr>
          </a:p>
        </p:txBody>
      </p:sp>
      <p:graphicFrame>
        <p:nvGraphicFramePr>
          <p:cNvPr id="14" name="Object 13"/>
          <p:cNvGraphicFramePr>
            <a:graphicFrameLocks noChangeAspect="1"/>
          </p:cNvGraphicFramePr>
          <p:nvPr/>
        </p:nvGraphicFramePr>
        <p:xfrm>
          <a:off x="1600200" y="3232150"/>
          <a:ext cx="1511300" cy="876300"/>
        </p:xfrm>
        <a:graphic>
          <a:graphicData uri="http://schemas.openxmlformats.org/presentationml/2006/ole">
            <mc:AlternateContent xmlns:mc="http://schemas.openxmlformats.org/markup-compatibility/2006">
              <mc:Choice xmlns:v="urn:schemas-microsoft-com:vml" Requires="v">
                <p:oleObj spid="_x0000_s12303" name="Equation" r:id="rId4" imgW="1511280" imgH="876240" progId="Equation.DSMT4">
                  <p:embed/>
                </p:oleObj>
              </mc:Choice>
              <mc:Fallback>
                <p:oleObj name="Equation" r:id="rId4" imgW="1511280" imgH="876240"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3232150"/>
                        <a:ext cx="1511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5334000" y="5314890"/>
            <a:ext cx="3200400" cy="400110"/>
          </a:xfrm>
          <a:prstGeom prst="rect">
            <a:avLst/>
          </a:prstGeom>
          <a:noFill/>
        </p:spPr>
        <p:txBody>
          <a:bodyPr wrap="square" rtlCol="0">
            <a:spAutoFit/>
          </a:bodyPr>
          <a:lstStyle/>
          <a:p>
            <a:r>
              <a:rPr lang="en-US" sz="2000" dirty="0" smtClean="0">
                <a:solidFill>
                  <a:srgbClr val="006666"/>
                </a:solidFill>
                <a:latin typeface="+mn-lt"/>
              </a:rPr>
              <a:t>Profit based on selling price</a:t>
            </a:r>
            <a:endParaRPr lang="en-US" sz="2000" dirty="0">
              <a:solidFill>
                <a:srgbClr val="006666"/>
              </a:solidFill>
              <a:latin typeface="+mn-lt"/>
            </a:endParaRPr>
          </a:p>
        </p:txBody>
      </p:sp>
      <p:graphicFrame>
        <p:nvGraphicFramePr>
          <p:cNvPr id="16" name="Object 3"/>
          <p:cNvGraphicFramePr>
            <a:graphicFrameLocks noChangeAspect="1"/>
          </p:cNvGraphicFramePr>
          <p:nvPr/>
        </p:nvGraphicFramePr>
        <p:xfrm>
          <a:off x="1219200" y="5080000"/>
          <a:ext cx="2425700" cy="901700"/>
        </p:xfrm>
        <a:graphic>
          <a:graphicData uri="http://schemas.openxmlformats.org/presentationml/2006/ole">
            <mc:AlternateContent xmlns:mc="http://schemas.openxmlformats.org/markup-compatibility/2006">
              <mc:Choice xmlns:v="urn:schemas-microsoft-com:vml" Requires="v">
                <p:oleObj spid="_x0000_s12304" name="Equation" r:id="rId6" imgW="2425680" imgH="901440" progId="Equation.DSMT4">
                  <p:embed/>
                </p:oleObj>
              </mc:Choice>
              <mc:Fallback>
                <p:oleObj name="Equation" r:id="rId6" imgW="2425680" imgH="901440" progId="Equation.DSMT4">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9200" y="5080000"/>
                        <a:ext cx="2425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3230880" y="3230563"/>
          <a:ext cx="520700" cy="838200"/>
        </p:xfrm>
        <a:graphic>
          <a:graphicData uri="http://schemas.openxmlformats.org/presentationml/2006/ole">
            <mc:AlternateContent xmlns:mc="http://schemas.openxmlformats.org/markup-compatibility/2006">
              <mc:Choice xmlns:v="urn:schemas-microsoft-com:vml" Requires="v">
                <p:oleObj spid="_x0000_s12305" name="Equation" r:id="rId8" imgW="520560" imgH="838080" progId="Equation.DSMT4">
                  <p:embed/>
                </p:oleObj>
              </mc:Choice>
              <mc:Fallback>
                <p:oleObj name="Equation" r:id="rId8" imgW="52056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30880" y="3230563"/>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874770" y="3230880"/>
          <a:ext cx="1181100" cy="838200"/>
        </p:xfrm>
        <a:graphic>
          <a:graphicData uri="http://schemas.openxmlformats.org/presentationml/2006/ole">
            <mc:AlternateContent xmlns:mc="http://schemas.openxmlformats.org/markup-compatibility/2006">
              <mc:Choice xmlns:v="urn:schemas-microsoft-com:vml" Requires="v">
                <p:oleObj spid="_x0000_s12306" name="Equation" r:id="rId10" imgW="1180800" imgH="838080" progId="Equation.DSMT4">
                  <p:embed/>
                </p:oleObj>
              </mc:Choice>
              <mc:Fallback>
                <p:oleObj name="Equation" r:id="rId10" imgW="118080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74770" y="323088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749040" y="5089525"/>
          <a:ext cx="546100" cy="838200"/>
        </p:xfrm>
        <a:graphic>
          <a:graphicData uri="http://schemas.openxmlformats.org/presentationml/2006/ole">
            <mc:AlternateContent xmlns:mc="http://schemas.openxmlformats.org/markup-compatibility/2006">
              <mc:Choice xmlns:v="urn:schemas-microsoft-com:vml" Requires="v">
                <p:oleObj spid="_x0000_s12307" name="Equation" r:id="rId12" imgW="545760" imgH="838080" progId="Equation.DSMT4">
                  <p:embed/>
                </p:oleObj>
              </mc:Choice>
              <mc:Fallback>
                <p:oleObj name="Equation" r:id="rId12" imgW="54576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749040" y="5089525"/>
                        <a:ext cx="546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386580" y="5349240"/>
          <a:ext cx="901700" cy="304800"/>
        </p:xfrm>
        <a:graphic>
          <a:graphicData uri="http://schemas.openxmlformats.org/presentationml/2006/ole">
            <mc:AlternateContent xmlns:mc="http://schemas.openxmlformats.org/markup-compatibility/2006">
              <mc:Choice xmlns:v="urn:schemas-microsoft-com:vml" Requires="v">
                <p:oleObj spid="_x0000_s12308" name="Equation" r:id="rId14" imgW="901440" imgH="304560" progId="Equation.DSMT4">
                  <p:embed/>
                </p:oleObj>
              </mc:Choice>
              <mc:Fallback>
                <p:oleObj name="Equation" r:id="rId14" imgW="901440" imgH="3045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86580" y="5349240"/>
                        <a:ext cx="901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Profit and Percent of Profit</a:t>
            </a:r>
            <a:endParaRPr lang="en-US" dirty="0"/>
          </a:p>
        </p:txBody>
      </p:sp>
      <p:sp>
        <p:nvSpPr>
          <p:cNvPr id="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r>
              <a:rPr lang="en-US" dirty="0" smtClean="0">
                <a:solidFill>
                  <a:srgbClr val="000000"/>
                </a:solidFill>
              </a:rPr>
              <a:t>Percent of profit </a:t>
            </a:r>
            <a:r>
              <a:rPr lang="en-US" b="1" dirty="0" smtClean="0">
                <a:solidFill>
                  <a:srgbClr val="C00000"/>
                </a:solidFill>
              </a:rPr>
              <a:t>based on cost </a:t>
            </a:r>
            <a:r>
              <a:rPr lang="en-US" dirty="0" smtClean="0">
                <a:solidFill>
                  <a:srgbClr val="000000"/>
                </a:solidFill>
              </a:rPr>
              <a:t>is always higher than percent of profit </a:t>
            </a:r>
            <a:r>
              <a:rPr lang="en-US" b="1" dirty="0" smtClean="0">
                <a:solidFill>
                  <a:srgbClr val="C00000"/>
                </a:solidFill>
              </a:rPr>
              <a:t>based on selling price </a:t>
            </a:r>
            <a:r>
              <a:rPr lang="en-US" dirty="0" smtClean="0">
                <a:solidFill>
                  <a:srgbClr val="000000"/>
                </a:solidFill>
              </a:rPr>
              <a:t>because the selling price is larger than the cost. The business community reports whichever percent serves it purpose better. Your responsibility as an investor or consumer is to know which percent is reported and what it means to you.</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The Problem-Solving Process</a:t>
            </a:r>
            <a:endParaRPr lang="en-US" dirty="0"/>
          </a:p>
        </p:txBody>
      </p:sp>
      <p:sp>
        <p:nvSpPr>
          <p:cNvPr id="4" name="Content Placeholder 2"/>
          <p:cNvSpPr>
            <a:spLocks noGrp="1"/>
          </p:cNvSpPr>
          <p:nvPr>
            <p:ph idx="1"/>
          </p:nvPr>
        </p:nvSpPr>
        <p:spPr>
          <a:xfrm>
            <a:off x="457200" y="1280160"/>
            <a:ext cx="8229600" cy="3539430"/>
          </a:xfrm>
          <a:solidFill>
            <a:srgbClr val="FFFFCC"/>
          </a:solidFill>
          <a:ln w="28575">
            <a:solidFill>
              <a:srgbClr val="000000"/>
            </a:solidFill>
          </a:ln>
        </p:spPr>
        <p:txBody>
          <a:bodyPr>
            <a:spAutoFit/>
          </a:bodyPr>
          <a:lstStyle/>
          <a:p>
            <a:pPr algn="ctr">
              <a:buNone/>
              <a:tabLst>
                <a:tab pos="457200" algn="l"/>
                <a:tab pos="914400" algn="l"/>
              </a:tabLst>
            </a:pPr>
            <a:r>
              <a:rPr lang="en-US" b="1" dirty="0" smtClean="0">
                <a:solidFill>
                  <a:srgbClr val="000000"/>
                </a:solidFill>
              </a:rPr>
              <a:t>Basic Steps for Solving Word Problems</a:t>
            </a:r>
          </a:p>
          <a:p>
            <a:pPr>
              <a:tabLst>
                <a:tab pos="457200" algn="l"/>
                <a:tab pos="914400" algn="l"/>
              </a:tabLst>
            </a:pPr>
            <a:r>
              <a:rPr lang="en-US" b="1" dirty="0" smtClean="0">
                <a:solidFill>
                  <a:srgbClr val="000000"/>
                </a:solidFill>
              </a:rPr>
              <a:t>1.</a:t>
            </a:r>
            <a:r>
              <a:rPr lang="en-US" dirty="0" smtClean="0">
                <a:solidFill>
                  <a:srgbClr val="000000"/>
                </a:solidFill>
              </a:rPr>
              <a:t>	Understand the problem. For example,</a:t>
            </a:r>
          </a:p>
          <a:p>
            <a:pPr>
              <a:tabLst>
                <a:tab pos="457200" algn="l"/>
                <a:tab pos="914400" algn="l"/>
              </a:tabLst>
            </a:pPr>
            <a:r>
              <a:rPr lang="en-US" dirty="0" smtClean="0">
                <a:solidFill>
                  <a:srgbClr val="000000"/>
                </a:solidFill>
              </a:rPr>
              <a:t>	</a:t>
            </a:r>
            <a:r>
              <a:rPr lang="en-US" b="1" dirty="0" smtClean="0">
                <a:solidFill>
                  <a:srgbClr val="000000"/>
                </a:solidFill>
              </a:rPr>
              <a:t>a.</a:t>
            </a:r>
            <a:r>
              <a:rPr lang="en-US" dirty="0" smtClean="0">
                <a:solidFill>
                  <a:srgbClr val="000000"/>
                </a:solidFill>
              </a:rPr>
              <a:t>	Read the problem.</a:t>
            </a:r>
          </a:p>
          <a:p>
            <a:pPr>
              <a:tabLst>
                <a:tab pos="457200" algn="l"/>
                <a:tab pos="914400" algn="l"/>
              </a:tabLst>
            </a:pPr>
            <a:r>
              <a:rPr lang="en-US" dirty="0" smtClean="0">
                <a:solidFill>
                  <a:srgbClr val="000000"/>
                </a:solidFill>
              </a:rPr>
              <a:t>	</a:t>
            </a:r>
            <a:r>
              <a:rPr lang="en-US" b="1" dirty="0" smtClean="0">
                <a:solidFill>
                  <a:srgbClr val="000000"/>
                </a:solidFill>
              </a:rPr>
              <a:t>b.</a:t>
            </a:r>
            <a:r>
              <a:rPr lang="en-US" dirty="0" smtClean="0">
                <a:solidFill>
                  <a:srgbClr val="000000"/>
                </a:solidFill>
              </a:rPr>
              <a:t>	Understand all the words.</a:t>
            </a:r>
          </a:p>
          <a:p>
            <a:pPr>
              <a:tabLst>
                <a:tab pos="457200" algn="l"/>
                <a:tab pos="914400" algn="l"/>
              </a:tabLst>
            </a:pPr>
            <a:r>
              <a:rPr lang="en-US" dirty="0" smtClean="0">
                <a:solidFill>
                  <a:srgbClr val="000000"/>
                </a:solidFill>
              </a:rPr>
              <a:t>	</a:t>
            </a:r>
            <a:r>
              <a:rPr lang="en-US" b="1" dirty="0" smtClean="0">
                <a:solidFill>
                  <a:srgbClr val="000000"/>
                </a:solidFill>
              </a:rPr>
              <a:t>c.</a:t>
            </a:r>
            <a:r>
              <a:rPr lang="en-US" dirty="0" smtClean="0">
                <a:solidFill>
                  <a:srgbClr val="000000"/>
                </a:solidFill>
              </a:rPr>
              <a:t>	If it helps, restate the problem in your own 			words.</a:t>
            </a:r>
          </a:p>
          <a:p>
            <a:pPr>
              <a:tabLst>
                <a:tab pos="457200" algn="l"/>
                <a:tab pos="914400" algn="l"/>
              </a:tabLst>
            </a:pPr>
            <a:r>
              <a:rPr lang="en-US" dirty="0" smtClean="0">
                <a:solidFill>
                  <a:srgbClr val="000000"/>
                </a:solidFill>
              </a:rPr>
              <a:t>	</a:t>
            </a:r>
            <a:r>
              <a:rPr lang="en-US" b="1" dirty="0" smtClean="0">
                <a:solidFill>
                  <a:srgbClr val="000000"/>
                </a:solidFill>
              </a:rPr>
              <a:t>d.</a:t>
            </a:r>
            <a:r>
              <a:rPr lang="en-US" dirty="0" smtClean="0">
                <a:solidFill>
                  <a:srgbClr val="000000"/>
                </a:solidFill>
              </a:rPr>
              <a:t>	Be sure that there is enough information.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Tipping</a:t>
            </a:r>
            <a:endParaRPr lang="en-US" dirty="0"/>
          </a:p>
        </p:txBody>
      </p:sp>
      <p:sp>
        <p:nvSpPr>
          <p:cNvPr id="3" name="Content Placeholder 2"/>
          <p:cNvSpPr>
            <a:spLocks noGrp="1"/>
          </p:cNvSpPr>
          <p:nvPr>
            <p:ph idx="1"/>
          </p:nvPr>
        </p:nvSpPr>
        <p:spPr>
          <a:xfrm>
            <a:off x="457200" y="1280160"/>
            <a:ext cx="8229600" cy="4487382"/>
          </a:xfrm>
          <a:ln w="28575">
            <a:solidFill>
              <a:srgbClr val="FF0000"/>
            </a:solidFill>
          </a:ln>
        </p:spPr>
        <p:txBody>
          <a:bodyPr>
            <a:spAutoFit/>
          </a:bodyPr>
          <a:lstStyle/>
          <a:p>
            <a:pPr algn="ctr"/>
            <a:r>
              <a:rPr lang="en-US" b="1" dirty="0" smtClean="0">
                <a:solidFill>
                  <a:srgbClr val="000000"/>
                </a:solidFill>
              </a:rPr>
              <a:t>Special Note</a:t>
            </a:r>
          </a:p>
          <a:p>
            <a:r>
              <a:rPr lang="en-US" dirty="0" smtClean="0">
                <a:solidFill>
                  <a:srgbClr val="000000"/>
                </a:solidFill>
              </a:rPr>
              <a:t>There are “recommendations” but no set rule on how to calculate the tip, even if you have decided on 15%. One question is “15% of what?” Do you include the tax in your calculations or not? Some people simply double the amount of the tax. (This may be close to 15% of the bill if the tax rate is near 7% or 8%.) In this section, we will calculate the tip as 15% of the bill before the tax is added on. Also, to help you calculate mentally, we will assume that the bill is rounded to the nearest dollar.</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Tipping</a:t>
            </a:r>
            <a:endParaRPr lang="en-US" dirty="0"/>
          </a:p>
        </p:txBody>
      </p:sp>
      <p:sp>
        <p:nvSpPr>
          <p:cNvPr id="4" name="Content Placeholder 2"/>
          <p:cNvSpPr>
            <a:spLocks noGrp="1"/>
          </p:cNvSpPr>
          <p:nvPr>
            <p:ph idx="1"/>
          </p:nvPr>
        </p:nvSpPr>
        <p:spPr>
          <a:xfrm>
            <a:off x="457200" y="1280160"/>
            <a:ext cx="8229600" cy="4401205"/>
          </a:xfrm>
          <a:solidFill>
            <a:srgbClr val="FFFFCC"/>
          </a:solidFill>
          <a:ln w="28575">
            <a:solidFill>
              <a:srgbClr val="000000"/>
            </a:solidFill>
          </a:ln>
        </p:spPr>
        <p:txBody>
          <a:bodyPr>
            <a:spAutoFit/>
          </a:bodyPr>
          <a:lstStyle/>
          <a:p>
            <a:pPr algn="ctr">
              <a:spcBef>
                <a:spcPts val="0"/>
              </a:spcBef>
              <a:buNone/>
              <a:tabLst>
                <a:tab pos="457200" algn="l"/>
              </a:tabLst>
            </a:pPr>
            <a:r>
              <a:rPr lang="en-US" b="1" dirty="0" smtClean="0">
                <a:solidFill>
                  <a:srgbClr val="000000"/>
                </a:solidFill>
              </a:rPr>
              <a:t>Short Method for Calculating a 15% Tip</a:t>
            </a:r>
          </a:p>
          <a:p>
            <a:pPr>
              <a:spcBef>
                <a:spcPts val="0"/>
              </a:spcBef>
              <a:buNone/>
              <a:tabLst>
                <a:tab pos="457200" algn="l"/>
              </a:tabLst>
            </a:pPr>
            <a:r>
              <a:rPr lang="en-US" b="1" dirty="0" smtClean="0">
                <a:solidFill>
                  <a:srgbClr val="000000"/>
                </a:solidFill>
              </a:rPr>
              <a:t>1.	</a:t>
            </a:r>
            <a:r>
              <a:rPr lang="en-US" dirty="0" smtClean="0">
                <a:solidFill>
                  <a:srgbClr val="000000"/>
                </a:solidFill>
              </a:rPr>
              <a:t>For ease of calculation, round the amount of the bill 	to the nearest whole dollar. (Use the amount of the 	bill before the tax is added on.)</a:t>
            </a:r>
          </a:p>
          <a:p>
            <a:pPr>
              <a:spcBef>
                <a:spcPts val="0"/>
              </a:spcBef>
              <a:buNone/>
              <a:tabLst>
                <a:tab pos="457200" algn="l"/>
              </a:tabLst>
            </a:pPr>
            <a:r>
              <a:rPr lang="en-US" b="1" dirty="0" smtClean="0">
                <a:solidFill>
                  <a:srgbClr val="000000"/>
                </a:solidFill>
              </a:rPr>
              <a:t>2.</a:t>
            </a:r>
            <a:r>
              <a:rPr lang="en-US" dirty="0" smtClean="0">
                <a:solidFill>
                  <a:srgbClr val="000000"/>
                </a:solidFill>
              </a:rPr>
              <a:t> 	Find 10% of the rounded amount by moving the 	decimal point 1 place to the left.</a:t>
            </a:r>
          </a:p>
          <a:p>
            <a:pPr>
              <a:spcBef>
                <a:spcPts val="0"/>
              </a:spcBef>
              <a:buNone/>
              <a:tabLst>
                <a:tab pos="457200" algn="l"/>
              </a:tabLst>
            </a:pPr>
            <a:r>
              <a:rPr lang="en-US" b="1" dirty="0" smtClean="0">
                <a:solidFill>
                  <a:srgbClr val="000000"/>
                </a:solidFill>
              </a:rPr>
              <a:t>3.</a:t>
            </a:r>
            <a:r>
              <a:rPr lang="en-US" dirty="0" smtClean="0">
                <a:solidFill>
                  <a:srgbClr val="000000"/>
                </a:solidFill>
              </a:rPr>
              <a:t> 	Find 5% of the rounded amount by dividing the 	amount in Step 2 by 2.</a:t>
            </a:r>
          </a:p>
          <a:p>
            <a:pPr>
              <a:spcBef>
                <a:spcPts val="0"/>
              </a:spcBef>
              <a:buNone/>
              <a:tabLst>
                <a:tab pos="457200" algn="l"/>
              </a:tabLst>
            </a:pPr>
            <a:r>
              <a:rPr lang="en-US" b="1" dirty="0" smtClean="0">
                <a:solidFill>
                  <a:srgbClr val="000000"/>
                </a:solidFill>
              </a:rPr>
              <a:t>4.	</a:t>
            </a:r>
            <a:r>
              <a:rPr lang="en-US" dirty="0" smtClean="0">
                <a:solidFill>
                  <a:srgbClr val="000000"/>
                </a:solidFill>
              </a:rPr>
              <a:t>Add the two amounts found in Steps 2 and Step 3. 	This sum is the amount of the tip.</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buNone/>
            </a:pPr>
            <a:r>
              <a:rPr lang="en-US" i="0" dirty="0" smtClean="0">
                <a:solidFill>
                  <a:schemeClr val="tx1"/>
                </a:solidFill>
              </a:rPr>
              <a:t>You take your family out to dinner and the bill comes to </a:t>
            </a:r>
            <a:r>
              <a:rPr lang="en-US" i="0" dirty="0" smtClean="0">
                <a:solidFill>
                  <a:srgbClr val="0000FF"/>
                </a:solidFill>
              </a:rPr>
              <a:t>$86.40 </a:t>
            </a:r>
            <a:r>
              <a:rPr lang="en-US" i="0" dirty="0" smtClean="0">
                <a:solidFill>
                  <a:schemeClr val="tx1"/>
                </a:solidFill>
              </a:rPr>
              <a:t>before tax. The tax is figured as </a:t>
            </a:r>
            <a:r>
              <a:rPr lang="en-US" i="0" dirty="0" smtClean="0">
                <a:solidFill>
                  <a:srgbClr val="0000FF"/>
                </a:solidFill>
              </a:rPr>
              <a:t>7.25%</a:t>
            </a:r>
            <a:r>
              <a:rPr lang="en-US" i="0" dirty="0" smtClean="0">
                <a:solidFill>
                  <a:schemeClr val="tx1"/>
                </a:solidFill>
              </a:rPr>
              <a:t> of the bill, and the total is </a:t>
            </a:r>
            <a:r>
              <a:rPr lang="en-US" i="0" dirty="0" smtClean="0">
                <a:solidFill>
                  <a:srgbClr val="0000FF"/>
                </a:solidFill>
              </a:rPr>
              <a:t>$92.67</a:t>
            </a:r>
            <a:r>
              <a:rPr lang="en-US" i="0" dirty="0" smtClean="0">
                <a:solidFill>
                  <a:schemeClr val="tx1"/>
                </a:solidFill>
              </a:rPr>
              <a:t>. If you plan to leave a </a:t>
            </a:r>
            <a:r>
              <a:rPr lang="en-US" i="0" dirty="0" smtClean="0">
                <a:solidFill>
                  <a:srgbClr val="0000FF"/>
                </a:solidFill>
              </a:rPr>
              <a:t>15% </a:t>
            </a:r>
            <a:r>
              <a:rPr lang="en-US" i="0" dirty="0" smtClean="0">
                <a:solidFill>
                  <a:schemeClr val="tx1"/>
                </a:solidFill>
              </a:rPr>
              <a:t>tip,</a:t>
            </a:r>
          </a:p>
          <a:p>
            <a:pPr marL="0" eaLnBrk="1" hangingPunct="1">
              <a:buNone/>
            </a:pPr>
            <a:r>
              <a:rPr lang="en-US" b="1" i="0" dirty="0" smtClean="0">
                <a:solidFill>
                  <a:schemeClr val="tx1"/>
                </a:solidFill>
              </a:rPr>
              <a:t>a</a:t>
            </a:r>
            <a:r>
              <a:rPr lang="en-US" i="0" dirty="0" smtClean="0">
                <a:solidFill>
                  <a:schemeClr val="tx1"/>
                </a:solidFill>
              </a:rPr>
              <a:t>.  How much is the tip, and</a:t>
            </a:r>
          </a:p>
          <a:p>
            <a:pPr marL="0" eaLnBrk="1" hangingPunct="1">
              <a:buNone/>
            </a:pPr>
            <a:r>
              <a:rPr lang="en-US" b="1" i="0" dirty="0" smtClean="0">
                <a:solidFill>
                  <a:schemeClr val="tx1"/>
                </a:solidFill>
              </a:rPr>
              <a:t>b</a:t>
            </a:r>
            <a:r>
              <a:rPr lang="en-US" i="0" dirty="0" smtClean="0">
                <a:solidFill>
                  <a:schemeClr val="tx1"/>
                </a:solidFill>
              </a:rPr>
              <a:t>.  How much is the total bill?</a:t>
            </a:r>
          </a:p>
          <a:p>
            <a:pPr eaLnBrk="1" hangingPunct="1">
              <a:buNone/>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6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eaLnBrk="1" hangingPunct="1">
              <a:buNone/>
              <a:tabLst>
                <a:tab pos="457200" algn="l"/>
              </a:tabLst>
            </a:pPr>
            <a:r>
              <a:rPr lang="en-US" b="1" dirty="0" smtClean="0"/>
              <a:t>Solutions</a:t>
            </a:r>
          </a:p>
          <a:p>
            <a:pPr marL="0" eaLnBrk="1" hangingPunct="1">
              <a:buNone/>
              <a:tabLst>
                <a:tab pos="457200" algn="l"/>
              </a:tabLst>
            </a:pPr>
            <a:r>
              <a:rPr lang="en-US" b="1" dirty="0" smtClean="0"/>
              <a:t>a.	</a:t>
            </a:r>
            <a:r>
              <a:rPr lang="en-US" dirty="0" smtClean="0"/>
              <a:t>For ease of computation, round $86.40 to $86.00.</a:t>
            </a:r>
          </a:p>
          <a:p>
            <a:pPr marL="0" eaLnBrk="1" hangingPunct="1">
              <a:buNone/>
              <a:tabLst>
                <a:tab pos="457200" algn="l"/>
              </a:tabLst>
            </a:pPr>
            <a:r>
              <a:rPr lang="en-US" dirty="0" smtClean="0"/>
              <a:t>	Find 10% of $86.00 by moving the decimal point 	1 place to the left:</a:t>
            </a:r>
          </a:p>
          <a:p>
            <a:pPr marL="0" eaLnBrk="1" hangingPunct="1">
              <a:buNone/>
              <a:tabLst>
                <a:tab pos="457200" algn="l"/>
              </a:tabLst>
            </a:pPr>
            <a:endParaRPr lang="en-US" dirty="0" smtClean="0"/>
          </a:p>
          <a:p>
            <a:pPr marL="0" eaLnBrk="1" hangingPunct="1">
              <a:buNone/>
              <a:tabLst>
                <a:tab pos="457200" algn="l"/>
              </a:tabLst>
            </a:pPr>
            <a:r>
              <a:rPr lang="en-US" dirty="0" smtClean="0"/>
              <a:t>	Now find 5% of $86.00 by dividing $8.60 by 2:</a:t>
            </a:r>
          </a:p>
          <a:p>
            <a:pPr marL="0" eaLnBrk="1" hangingPunct="1">
              <a:buNone/>
              <a:tabLst>
                <a:tab pos="457200" algn="l"/>
              </a:tabLst>
            </a:pPr>
            <a:endParaRPr lang="en-US" dirty="0" smtClean="0"/>
          </a:p>
          <a:p>
            <a:pPr marL="0" eaLnBrk="1" hangingPunct="1">
              <a:buNone/>
              <a:tabLst>
                <a:tab pos="457200" algn="l"/>
              </a:tabLst>
            </a:pPr>
            <a:r>
              <a:rPr lang="en-US" dirty="0" smtClean="0"/>
              <a:t>	The amount of the tip is:</a:t>
            </a:r>
          </a:p>
        </p:txBody>
      </p:sp>
      <p:graphicFrame>
        <p:nvGraphicFramePr>
          <p:cNvPr id="5" name="Object 4"/>
          <p:cNvGraphicFramePr>
            <a:graphicFrameLocks noChangeAspect="1"/>
          </p:cNvGraphicFramePr>
          <p:nvPr/>
        </p:nvGraphicFramePr>
        <p:xfrm>
          <a:off x="2381250" y="3352800"/>
          <a:ext cx="3213100" cy="368300"/>
        </p:xfrm>
        <a:graphic>
          <a:graphicData uri="http://schemas.openxmlformats.org/presentationml/2006/ole">
            <mc:AlternateContent xmlns:mc="http://schemas.openxmlformats.org/markup-compatibility/2006">
              <mc:Choice xmlns:v="urn:schemas-microsoft-com:vml" Requires="v">
                <p:oleObj spid="_x0000_s14344" name="Equation" r:id="rId4" imgW="3213000" imgH="368280" progId="Equation.DSMT4">
                  <p:embed/>
                </p:oleObj>
              </mc:Choice>
              <mc:Fallback>
                <p:oleObj name="Equation" r:id="rId4" imgW="3213000" imgH="36828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81250" y="3352800"/>
                        <a:ext cx="32131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2381250" y="4419600"/>
          <a:ext cx="2438400" cy="368300"/>
        </p:xfrm>
        <a:graphic>
          <a:graphicData uri="http://schemas.openxmlformats.org/presentationml/2006/ole">
            <mc:AlternateContent xmlns:mc="http://schemas.openxmlformats.org/markup-compatibility/2006">
              <mc:Choice xmlns:v="urn:schemas-microsoft-com:vml" Requires="v">
                <p:oleObj spid="_x0000_s14345" name="Equation" r:id="rId6" imgW="2438280" imgH="368280" progId="Equation.DSMT4">
                  <p:embed/>
                </p:oleObj>
              </mc:Choice>
              <mc:Fallback>
                <p:oleObj name="Equation" r:id="rId6" imgW="2438280" imgH="368280"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81250" y="4419600"/>
                        <a:ext cx="2438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2381250" y="5410200"/>
          <a:ext cx="3327400" cy="368300"/>
        </p:xfrm>
        <a:graphic>
          <a:graphicData uri="http://schemas.openxmlformats.org/presentationml/2006/ole">
            <mc:AlternateContent xmlns:mc="http://schemas.openxmlformats.org/markup-compatibility/2006">
              <mc:Choice xmlns:v="urn:schemas-microsoft-com:vml" Requires="v">
                <p:oleObj spid="_x0000_s14346" name="Equation" r:id="rId8" imgW="3327120" imgH="368280" progId="Equation.DSMT4">
                  <p:embed/>
                </p:oleObj>
              </mc:Choice>
              <mc:Fallback>
                <p:oleObj name="Equation" r:id="rId8" imgW="3327120" imgH="368280" progId="Equation.DSMT4">
                  <p:embed/>
                  <p:pic>
                    <p:nvPicPr>
                      <p:cNvPr id="0" name="Object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381250" y="5410200"/>
                        <a:ext cx="3327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6 (cont.)</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eaLnBrk="1" hangingPunct="1">
              <a:lnSpc>
                <a:spcPts val="3000"/>
              </a:lnSpc>
              <a:spcBef>
                <a:spcPts val="0"/>
              </a:spcBef>
              <a:buNone/>
              <a:tabLst>
                <a:tab pos="457200" algn="l"/>
              </a:tabLst>
            </a:pPr>
            <a:r>
              <a:rPr lang="en-US" b="1" dirty="0" smtClean="0"/>
              <a:t>b.	</a:t>
            </a:r>
            <a:r>
              <a:rPr lang="en-US" dirty="0" smtClean="0"/>
              <a:t>The total bill is:</a:t>
            </a:r>
          </a:p>
          <a:p>
            <a:pPr eaLnBrk="1" hangingPunct="1">
              <a:lnSpc>
                <a:spcPts val="3000"/>
              </a:lnSpc>
              <a:buNone/>
              <a:tabLst>
                <a:tab pos="457200" algn="l"/>
              </a:tabLst>
            </a:pPr>
            <a:endParaRPr lang="en-US" dirty="0" smtClean="0"/>
          </a:p>
          <a:p>
            <a:pPr eaLnBrk="1" hangingPunct="1">
              <a:lnSpc>
                <a:spcPct val="200000"/>
              </a:lnSpc>
              <a:buNone/>
              <a:tabLst>
                <a:tab pos="457200" algn="l"/>
              </a:tabLst>
            </a:pPr>
            <a:endParaRPr lang="en-US" dirty="0" smtClean="0"/>
          </a:p>
          <a:p>
            <a:pPr eaLnBrk="1" hangingPunct="1">
              <a:lnSpc>
                <a:spcPts val="3000"/>
              </a:lnSpc>
              <a:buNone/>
              <a:tabLst>
                <a:tab pos="457200" algn="l"/>
              </a:tabLst>
            </a:pPr>
            <a:endParaRPr lang="en-US" dirty="0" smtClean="0"/>
          </a:p>
          <a:p>
            <a:pPr>
              <a:lnSpc>
                <a:spcPts val="3000"/>
              </a:lnSpc>
            </a:pPr>
            <a:r>
              <a:rPr lang="en-US" dirty="0" smtClean="0"/>
              <a:t>Note that we will give </a:t>
            </a:r>
            <a:r>
              <a:rPr lang="en-US" dirty="0" smtClean="0">
                <a:solidFill>
                  <a:srgbClr val="FF0000"/>
                </a:solidFill>
              </a:rPr>
              <a:t>$105.57 </a:t>
            </a:r>
            <a:r>
              <a:rPr lang="en-US" dirty="0" smtClean="0"/>
              <a:t>as the textbook answer. However, practically speaking (depending on how much change you have in your pocket, how good the service was, or if you are paying by credit card) you might leave a tip of $10.00, $12.00, or $15.00 or leave a tip so that the total comes out even (such as $105.00).</a:t>
            </a:r>
          </a:p>
          <a:p>
            <a:pPr eaLnBrk="1" hangingPunct="1">
              <a:lnSpc>
                <a:spcPts val="3000"/>
              </a:lnSpc>
              <a:buNone/>
              <a:tabLst>
                <a:tab pos="457200" algn="l"/>
              </a:tabLst>
            </a:pPr>
            <a:r>
              <a:rPr lang="en-US" dirty="0" smtClean="0"/>
              <a:t>	</a:t>
            </a:r>
          </a:p>
        </p:txBody>
      </p:sp>
      <p:sp>
        <p:nvSpPr>
          <p:cNvPr id="9" name="TextBox 8"/>
          <p:cNvSpPr txBox="1"/>
          <p:nvPr/>
        </p:nvSpPr>
        <p:spPr>
          <a:xfrm>
            <a:off x="4419600" y="1752600"/>
            <a:ext cx="3276600" cy="400110"/>
          </a:xfrm>
          <a:prstGeom prst="rect">
            <a:avLst/>
          </a:prstGeom>
          <a:noFill/>
        </p:spPr>
        <p:txBody>
          <a:bodyPr wrap="square" rtlCol="0">
            <a:spAutoFit/>
          </a:bodyPr>
          <a:lstStyle/>
          <a:p>
            <a:r>
              <a:rPr lang="en-US" sz="2000" dirty="0" smtClean="0">
                <a:solidFill>
                  <a:srgbClr val="008080"/>
                </a:solidFill>
              </a:rPr>
              <a:t>amount of bill</a:t>
            </a:r>
            <a:endParaRPr lang="en-US" sz="2000" dirty="0">
              <a:solidFill>
                <a:srgbClr val="008080"/>
              </a:solidFill>
              <a:latin typeface="+mn-lt"/>
            </a:endParaRPr>
          </a:p>
        </p:txBody>
      </p:sp>
      <p:sp>
        <p:nvSpPr>
          <p:cNvPr id="10" name="TextBox 9"/>
          <p:cNvSpPr txBox="1"/>
          <p:nvPr/>
        </p:nvSpPr>
        <p:spPr>
          <a:xfrm>
            <a:off x="4419600" y="2343090"/>
            <a:ext cx="2590800" cy="400110"/>
          </a:xfrm>
          <a:prstGeom prst="rect">
            <a:avLst/>
          </a:prstGeom>
          <a:noFill/>
        </p:spPr>
        <p:txBody>
          <a:bodyPr wrap="square" rtlCol="0">
            <a:spAutoFit/>
          </a:bodyPr>
          <a:lstStyle/>
          <a:p>
            <a:r>
              <a:rPr lang="en-US" sz="2000" dirty="0" smtClean="0">
                <a:solidFill>
                  <a:srgbClr val="008080"/>
                </a:solidFill>
              </a:rPr>
              <a:t>amount of tip</a:t>
            </a:r>
            <a:endParaRPr lang="en-US" sz="2000" dirty="0">
              <a:solidFill>
                <a:srgbClr val="008080"/>
              </a:solidFill>
              <a:latin typeface="+mn-lt"/>
            </a:endParaRPr>
          </a:p>
        </p:txBody>
      </p:sp>
      <p:sp>
        <p:nvSpPr>
          <p:cNvPr id="11" name="TextBox 10"/>
          <p:cNvSpPr txBox="1"/>
          <p:nvPr/>
        </p:nvSpPr>
        <p:spPr>
          <a:xfrm>
            <a:off x="4419600" y="2952690"/>
            <a:ext cx="2667000" cy="400110"/>
          </a:xfrm>
          <a:prstGeom prst="rect">
            <a:avLst/>
          </a:prstGeom>
          <a:noFill/>
        </p:spPr>
        <p:txBody>
          <a:bodyPr wrap="square" rtlCol="0">
            <a:spAutoFit/>
          </a:bodyPr>
          <a:lstStyle/>
          <a:p>
            <a:r>
              <a:rPr lang="en-US" sz="2000" dirty="0" smtClean="0">
                <a:solidFill>
                  <a:srgbClr val="008080"/>
                </a:solidFill>
              </a:rPr>
              <a:t>total of bill</a:t>
            </a:r>
            <a:endParaRPr lang="en-US" sz="2000" dirty="0">
              <a:solidFill>
                <a:srgbClr val="008080"/>
              </a:solidFill>
              <a:latin typeface="+mn-lt"/>
            </a:endParaRPr>
          </a:p>
        </p:txBody>
      </p:sp>
      <p:graphicFrame>
        <p:nvGraphicFramePr>
          <p:cNvPr id="12" name="Object 11"/>
          <p:cNvGraphicFramePr>
            <a:graphicFrameLocks noChangeAspect="1"/>
          </p:cNvGraphicFramePr>
          <p:nvPr/>
        </p:nvGraphicFramePr>
        <p:xfrm>
          <a:off x="2895600" y="1828800"/>
          <a:ext cx="1320800" cy="1016000"/>
        </p:xfrm>
        <a:graphic>
          <a:graphicData uri="http://schemas.openxmlformats.org/presentationml/2006/ole">
            <mc:AlternateContent xmlns:mc="http://schemas.openxmlformats.org/markup-compatibility/2006">
              <mc:Choice xmlns:v="urn:schemas-microsoft-com:vml" Requires="v">
                <p:oleObj spid="_x0000_s49158" name="Equation" r:id="rId4" imgW="1320480" imgH="1015920" progId="Equation.DSMT4">
                  <p:embed/>
                </p:oleObj>
              </mc:Choice>
              <mc:Fallback>
                <p:oleObj name="Equation" r:id="rId4" imgW="1320480" imgH="101592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1828800"/>
                        <a:ext cx="13208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155" name="Object 3"/>
          <p:cNvGraphicFramePr>
            <a:graphicFrameLocks noChangeAspect="1"/>
          </p:cNvGraphicFramePr>
          <p:nvPr/>
        </p:nvGraphicFramePr>
        <p:xfrm>
          <a:off x="3035300" y="2971800"/>
          <a:ext cx="1181100" cy="368300"/>
        </p:xfrm>
        <a:graphic>
          <a:graphicData uri="http://schemas.openxmlformats.org/presentationml/2006/ole">
            <mc:AlternateContent xmlns:mc="http://schemas.openxmlformats.org/markup-compatibility/2006">
              <mc:Choice xmlns:v="urn:schemas-microsoft-com:vml" Requires="v">
                <p:oleObj spid="_x0000_s49159" name="Equation" r:id="rId6" imgW="1180800" imgH="368280" progId="Equation.DSMT4">
                  <p:embed/>
                </p:oleObj>
              </mc:Choice>
              <mc:Fallback>
                <p:oleObj name="Equation" r:id="rId6" imgW="1180800" imgH="3682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35300" y="2971800"/>
                        <a:ext cx="11811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Tipping</a:t>
            </a:r>
            <a:endParaRPr lang="en-US" dirty="0"/>
          </a:p>
        </p:txBody>
      </p:sp>
      <p:sp>
        <p:nvSpPr>
          <p:cNvPr id="3" name="Content Placeholder 2"/>
          <p:cNvSpPr>
            <a:spLocks noGrp="1"/>
          </p:cNvSpPr>
          <p:nvPr>
            <p:ph idx="1"/>
          </p:nvPr>
        </p:nvSpPr>
        <p:spPr>
          <a:xfrm>
            <a:off x="457200" y="1280160"/>
            <a:ext cx="8229600" cy="3194721"/>
          </a:xfrm>
          <a:ln w="28575">
            <a:solidFill>
              <a:srgbClr val="FF0000"/>
            </a:solidFill>
          </a:ln>
        </p:spPr>
        <p:txBody>
          <a:bodyPr>
            <a:spAutoFit/>
          </a:bodyPr>
          <a:lstStyle/>
          <a:p>
            <a:pPr algn="ctr"/>
            <a:r>
              <a:rPr lang="en-US" b="1" dirty="0" smtClean="0">
                <a:solidFill>
                  <a:srgbClr val="000000"/>
                </a:solidFill>
              </a:rPr>
              <a:t>Note</a:t>
            </a:r>
          </a:p>
          <a:p>
            <a:r>
              <a:rPr lang="en-US" dirty="0" smtClean="0">
                <a:solidFill>
                  <a:srgbClr val="000000"/>
                </a:solidFill>
              </a:rPr>
              <a:t>Again, we state that there is more than one accepted way to calculate tips. Consider two bills: one of $8.95 and another of $8.25. Some people might round both bills up to $10 and leave a tip of 15% as $1.00 + $0.50 = $1.50 in each case. (These people would leave a tip of $1.50 for any bill between $5.00 and $15.00.)</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Tipping</a:t>
            </a:r>
            <a:endParaRPr lang="en-US" dirty="0"/>
          </a:p>
        </p:txBody>
      </p:sp>
      <p:sp>
        <p:nvSpPr>
          <p:cNvPr id="3" name="Content Placeholder 2"/>
          <p:cNvSpPr>
            <a:spLocks noGrp="1"/>
          </p:cNvSpPr>
          <p:nvPr>
            <p:ph idx="1"/>
          </p:nvPr>
        </p:nvSpPr>
        <p:spPr>
          <a:xfrm>
            <a:off x="457200" y="1280160"/>
            <a:ext cx="8229600" cy="4401205"/>
          </a:xfrm>
          <a:ln w="28575">
            <a:solidFill>
              <a:srgbClr val="FF0000"/>
            </a:solidFill>
          </a:ln>
        </p:spPr>
        <p:txBody>
          <a:bodyPr>
            <a:spAutoFit/>
          </a:bodyPr>
          <a:lstStyle/>
          <a:p>
            <a:pPr algn="ctr"/>
            <a:r>
              <a:rPr lang="en-US" b="1" dirty="0" smtClean="0">
                <a:solidFill>
                  <a:srgbClr val="000000"/>
                </a:solidFill>
              </a:rPr>
              <a:t>Note (cont.)</a:t>
            </a:r>
          </a:p>
          <a:p>
            <a:r>
              <a:rPr lang="en-US" dirty="0" smtClean="0">
                <a:solidFill>
                  <a:srgbClr val="000000"/>
                </a:solidFill>
              </a:rPr>
              <a:t>However, according to the Short Method in this text, we will calculate the tip as follows:</a:t>
            </a:r>
          </a:p>
          <a:p>
            <a:r>
              <a:rPr lang="en-US" dirty="0" smtClean="0">
                <a:solidFill>
                  <a:srgbClr val="000000"/>
                </a:solidFill>
              </a:rPr>
              <a:t>Round up $8.95 to $9.00 (nearest whole dollar), and calculate 15%:</a:t>
            </a:r>
          </a:p>
          <a:p>
            <a:pPr algn="ctr"/>
            <a:r>
              <a:rPr lang="en-US" dirty="0" smtClean="0">
                <a:solidFill>
                  <a:srgbClr val="000000"/>
                </a:solidFill>
              </a:rPr>
              <a:t>$0.90 + $0.45 = $1.35</a:t>
            </a:r>
          </a:p>
          <a:p>
            <a:r>
              <a:rPr lang="en-US" dirty="0" smtClean="0">
                <a:solidFill>
                  <a:srgbClr val="000000"/>
                </a:solidFill>
              </a:rPr>
              <a:t>Round down $8.25 to $8.00 (nearest whole dollar), and calculate 15%:</a:t>
            </a:r>
          </a:p>
          <a:p>
            <a:pPr algn="ctr"/>
            <a:r>
              <a:rPr lang="en-US" dirty="0" smtClean="0">
                <a:solidFill>
                  <a:srgbClr val="000000"/>
                </a:solidFill>
              </a:rPr>
              <a:t>$0.80 + $0.40 = $1.20</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The Problem-Solving Process</a:t>
            </a:r>
            <a:endParaRPr lang="en-US" dirty="0"/>
          </a:p>
        </p:txBody>
      </p:sp>
      <p:sp>
        <p:nvSpPr>
          <p:cNvPr id="4"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buNone/>
              <a:tabLst>
                <a:tab pos="457200" algn="l"/>
                <a:tab pos="914400" algn="l"/>
              </a:tabLst>
            </a:pPr>
            <a:r>
              <a:rPr lang="en-US" b="1" dirty="0" smtClean="0">
                <a:solidFill>
                  <a:srgbClr val="000000"/>
                </a:solidFill>
              </a:rPr>
              <a:t>Basic Steps for Solving Word Problems (cont.)</a:t>
            </a:r>
          </a:p>
          <a:p>
            <a:pPr>
              <a:tabLst>
                <a:tab pos="457200" algn="l"/>
                <a:tab pos="914400" algn="l"/>
              </a:tabLst>
            </a:pPr>
            <a:r>
              <a:rPr lang="en-US" b="1" dirty="0" smtClean="0">
                <a:solidFill>
                  <a:srgbClr val="000000"/>
                </a:solidFill>
              </a:rPr>
              <a:t>2.	</a:t>
            </a:r>
            <a:r>
              <a:rPr lang="en-US" dirty="0" smtClean="0">
                <a:solidFill>
                  <a:srgbClr val="000000"/>
                </a:solidFill>
              </a:rPr>
              <a:t>Devise a plan using, for example, one or all of the 	following:</a:t>
            </a:r>
          </a:p>
          <a:p>
            <a:pPr>
              <a:tabLst>
                <a:tab pos="457200" algn="l"/>
                <a:tab pos="914400" algn="l"/>
              </a:tabLst>
            </a:pPr>
            <a:r>
              <a:rPr lang="en-US" dirty="0" smtClean="0">
                <a:solidFill>
                  <a:srgbClr val="000000"/>
                </a:solidFill>
              </a:rPr>
              <a:t>	</a:t>
            </a:r>
            <a:r>
              <a:rPr lang="en-US" b="1" dirty="0" smtClean="0">
                <a:solidFill>
                  <a:srgbClr val="000000"/>
                </a:solidFill>
              </a:rPr>
              <a:t>a.	</a:t>
            </a:r>
            <a:r>
              <a:rPr lang="en-US" dirty="0" smtClean="0">
                <a:solidFill>
                  <a:srgbClr val="000000"/>
                </a:solidFill>
              </a:rPr>
              <a:t>Guess, estimate, or make a list of possibilities.</a:t>
            </a:r>
          </a:p>
          <a:p>
            <a:pPr>
              <a:tabLst>
                <a:tab pos="457200" algn="l"/>
                <a:tab pos="914400" algn="l"/>
              </a:tabLst>
            </a:pPr>
            <a:r>
              <a:rPr lang="en-US" dirty="0" smtClean="0">
                <a:solidFill>
                  <a:srgbClr val="000000"/>
                </a:solidFill>
              </a:rPr>
              <a:t>	</a:t>
            </a:r>
            <a:r>
              <a:rPr lang="en-US" b="1" dirty="0" smtClean="0">
                <a:solidFill>
                  <a:srgbClr val="000000"/>
                </a:solidFill>
              </a:rPr>
              <a:t>b.	</a:t>
            </a:r>
            <a:r>
              <a:rPr lang="en-US" dirty="0" smtClean="0">
                <a:solidFill>
                  <a:srgbClr val="000000"/>
                </a:solidFill>
              </a:rPr>
              <a:t>Draw a picture or diagram.</a:t>
            </a:r>
          </a:p>
          <a:p>
            <a:pPr>
              <a:tabLst>
                <a:tab pos="457200" algn="l"/>
                <a:tab pos="914400" algn="l"/>
              </a:tabLst>
            </a:pPr>
            <a:r>
              <a:rPr lang="en-US" dirty="0" smtClean="0">
                <a:solidFill>
                  <a:srgbClr val="000000"/>
                </a:solidFill>
              </a:rPr>
              <a:t>	</a:t>
            </a:r>
            <a:r>
              <a:rPr lang="en-US" b="1" dirty="0" smtClean="0">
                <a:solidFill>
                  <a:srgbClr val="000000"/>
                </a:solidFill>
              </a:rPr>
              <a:t>c.	</a:t>
            </a:r>
            <a:r>
              <a:rPr lang="en-US" dirty="0" smtClean="0">
                <a:solidFill>
                  <a:srgbClr val="000000"/>
                </a:solidFill>
              </a:rPr>
              <a:t>Use a variable and form an equation.</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The Problem-Solving Process</a:t>
            </a:r>
            <a:endParaRPr lang="en-US" dirty="0"/>
          </a:p>
        </p:txBody>
      </p:sp>
      <p:sp>
        <p:nvSpPr>
          <p:cNvPr id="4" name="Content Placeholder 2"/>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buNone/>
              <a:tabLst>
                <a:tab pos="457200" algn="l"/>
                <a:tab pos="914400" algn="l"/>
              </a:tabLst>
            </a:pPr>
            <a:r>
              <a:rPr lang="en-US" b="1" dirty="0" smtClean="0">
                <a:solidFill>
                  <a:srgbClr val="000000"/>
                </a:solidFill>
              </a:rPr>
              <a:t>Basic Steps for Solving Word Problems (cont.)</a:t>
            </a:r>
          </a:p>
          <a:p>
            <a:pPr>
              <a:tabLst>
                <a:tab pos="457200" algn="l"/>
                <a:tab pos="914400" algn="l"/>
              </a:tabLst>
            </a:pPr>
            <a:r>
              <a:rPr lang="en-US" b="1" dirty="0" smtClean="0">
                <a:solidFill>
                  <a:srgbClr val="000000"/>
                </a:solidFill>
              </a:rPr>
              <a:t>3.	</a:t>
            </a:r>
            <a:r>
              <a:rPr lang="en-US" dirty="0" smtClean="0">
                <a:solidFill>
                  <a:srgbClr val="000000"/>
                </a:solidFill>
              </a:rPr>
              <a:t>Carry out the plan. For example,</a:t>
            </a:r>
          </a:p>
          <a:p>
            <a:pPr>
              <a:tabLst>
                <a:tab pos="457200" algn="l"/>
                <a:tab pos="914400" algn="l"/>
              </a:tabLst>
            </a:pPr>
            <a:r>
              <a:rPr lang="en-US" dirty="0" smtClean="0">
                <a:solidFill>
                  <a:srgbClr val="000000"/>
                </a:solidFill>
              </a:rPr>
              <a:t>	</a:t>
            </a:r>
            <a:r>
              <a:rPr lang="en-US" b="1" dirty="0" smtClean="0">
                <a:solidFill>
                  <a:srgbClr val="000000"/>
                </a:solidFill>
              </a:rPr>
              <a:t>a.	</a:t>
            </a:r>
            <a:r>
              <a:rPr lang="en-US" dirty="0" smtClean="0">
                <a:solidFill>
                  <a:srgbClr val="000000"/>
                </a:solidFill>
              </a:rPr>
              <a:t>Try all the possibilities you have listed.</a:t>
            </a:r>
          </a:p>
          <a:p>
            <a:pPr>
              <a:tabLst>
                <a:tab pos="457200" algn="l"/>
                <a:tab pos="914400" algn="l"/>
              </a:tabLst>
            </a:pPr>
            <a:r>
              <a:rPr lang="en-US" dirty="0" smtClean="0">
                <a:solidFill>
                  <a:srgbClr val="000000"/>
                </a:solidFill>
              </a:rPr>
              <a:t>	</a:t>
            </a:r>
            <a:r>
              <a:rPr lang="en-US" b="1" dirty="0" smtClean="0">
                <a:solidFill>
                  <a:srgbClr val="000000"/>
                </a:solidFill>
              </a:rPr>
              <a:t>b.	</a:t>
            </a:r>
            <a:r>
              <a:rPr lang="en-US" dirty="0" smtClean="0">
                <a:solidFill>
                  <a:srgbClr val="000000"/>
                </a:solidFill>
              </a:rPr>
              <a:t>Study your picture or diagram for insight into the 		solution.</a:t>
            </a:r>
          </a:p>
          <a:p>
            <a:pPr>
              <a:tabLst>
                <a:tab pos="457200" algn="l"/>
                <a:tab pos="914400" algn="l"/>
              </a:tabLst>
            </a:pPr>
            <a:r>
              <a:rPr lang="en-US" b="1" dirty="0" smtClean="0">
                <a:solidFill>
                  <a:srgbClr val="000000"/>
                </a:solidFill>
              </a:rPr>
              <a:t>	c.	</a:t>
            </a:r>
            <a:r>
              <a:rPr lang="en-US" dirty="0" smtClean="0">
                <a:solidFill>
                  <a:srgbClr val="000000"/>
                </a:solidFill>
              </a:rPr>
              <a:t>Solve any equation that you may have set up.</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The Problem-Solving Process</a:t>
            </a:r>
            <a:endParaRPr lang="en-US" dirty="0"/>
          </a:p>
        </p:txBody>
      </p:sp>
      <p:sp>
        <p:nvSpPr>
          <p:cNvPr id="4"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pPr algn="ctr">
              <a:buNone/>
              <a:tabLst>
                <a:tab pos="457200" algn="l"/>
                <a:tab pos="914400" algn="l"/>
              </a:tabLst>
            </a:pPr>
            <a:r>
              <a:rPr lang="en-US" b="1" dirty="0" smtClean="0">
                <a:solidFill>
                  <a:srgbClr val="000000"/>
                </a:solidFill>
              </a:rPr>
              <a:t>Basic Steps for Solving Word Problems (cont.)</a:t>
            </a:r>
          </a:p>
          <a:p>
            <a:pPr>
              <a:tabLst>
                <a:tab pos="457200" algn="l"/>
                <a:tab pos="914400" algn="l"/>
              </a:tabLst>
            </a:pPr>
            <a:r>
              <a:rPr lang="en-US" b="1" dirty="0" smtClean="0">
                <a:solidFill>
                  <a:srgbClr val="000000"/>
                </a:solidFill>
              </a:rPr>
              <a:t>4.	</a:t>
            </a:r>
            <a:r>
              <a:rPr lang="en-US" dirty="0" smtClean="0">
                <a:solidFill>
                  <a:srgbClr val="000000"/>
                </a:solidFill>
              </a:rPr>
              <a:t>Look back over the results. For example,</a:t>
            </a:r>
          </a:p>
          <a:p>
            <a:pPr>
              <a:tabLst>
                <a:tab pos="457200" algn="l"/>
                <a:tab pos="914400" algn="l"/>
              </a:tabLst>
            </a:pPr>
            <a:r>
              <a:rPr lang="en-US" b="1" dirty="0" smtClean="0">
                <a:solidFill>
                  <a:srgbClr val="000000"/>
                </a:solidFill>
              </a:rPr>
              <a:t>	a.	</a:t>
            </a:r>
            <a:r>
              <a:rPr lang="en-US" dirty="0" smtClean="0">
                <a:solidFill>
                  <a:srgbClr val="000000"/>
                </a:solidFill>
              </a:rPr>
              <a:t>Can you see an easier way to solve the problem?</a:t>
            </a:r>
          </a:p>
          <a:p>
            <a:pPr>
              <a:tabLst>
                <a:tab pos="457200" algn="l"/>
                <a:tab pos="914400" algn="l"/>
              </a:tabLst>
            </a:pPr>
            <a:r>
              <a:rPr lang="en-US" b="1" dirty="0" smtClean="0">
                <a:solidFill>
                  <a:srgbClr val="000000"/>
                </a:solidFill>
              </a:rPr>
              <a:t>	b.	</a:t>
            </a:r>
            <a:r>
              <a:rPr lang="en-US" dirty="0" smtClean="0">
                <a:solidFill>
                  <a:srgbClr val="000000"/>
                </a:solidFill>
              </a:rPr>
              <a:t>Does your solution actually work? Does it make 		sense in terms of the wording of the problems? 		Is it reasonable?</a:t>
            </a:r>
          </a:p>
          <a:p>
            <a:pPr>
              <a:tabLst>
                <a:tab pos="457200" algn="l"/>
                <a:tab pos="914400" algn="l"/>
              </a:tabLst>
            </a:pPr>
            <a:r>
              <a:rPr lang="en-US" dirty="0" smtClean="0">
                <a:solidFill>
                  <a:srgbClr val="000000"/>
                </a:solidFill>
              </a:rPr>
              <a:t>	</a:t>
            </a:r>
            <a:r>
              <a:rPr lang="en-US" b="1" dirty="0" smtClean="0">
                <a:solidFill>
                  <a:srgbClr val="000000"/>
                </a:solidFill>
              </a:rPr>
              <a:t>c.	</a:t>
            </a:r>
            <a:r>
              <a:rPr lang="en-US" dirty="0" smtClean="0">
                <a:solidFill>
                  <a:srgbClr val="000000"/>
                </a:solidFill>
              </a:rPr>
              <a:t>If there is an equation, check your answer in the 		equation.</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Discount and Sales Tax</a:t>
            </a:r>
            <a:endParaRPr lang="en-US" dirty="0"/>
          </a:p>
        </p:txBody>
      </p:sp>
      <p:sp>
        <p:nvSpPr>
          <p:cNvPr id="4" name="Content Placeholder 2"/>
          <p:cNvSpPr>
            <a:spLocks noGrp="1"/>
          </p:cNvSpPr>
          <p:nvPr>
            <p:ph idx="1"/>
          </p:nvPr>
        </p:nvSpPr>
        <p:spPr>
          <a:xfrm>
            <a:off x="457200" y="1280160"/>
            <a:ext cx="8229600" cy="3970318"/>
          </a:xfrm>
          <a:solidFill>
            <a:srgbClr val="FFFFCC"/>
          </a:solidFill>
          <a:ln w="28575">
            <a:solidFill>
              <a:srgbClr val="000000"/>
            </a:solidFill>
          </a:ln>
        </p:spPr>
        <p:txBody>
          <a:bodyPr>
            <a:spAutoFit/>
          </a:bodyPr>
          <a:lstStyle/>
          <a:p>
            <a:pPr algn="ctr">
              <a:buNone/>
            </a:pPr>
            <a:r>
              <a:rPr lang="en-US" b="1" i="0" dirty="0" smtClean="0">
                <a:solidFill>
                  <a:srgbClr val="000000"/>
                </a:solidFill>
              </a:rPr>
              <a:t>Terms Related to Discount and Sales Tax</a:t>
            </a:r>
            <a:endParaRPr lang="en-US" i="0" dirty="0" smtClean="0">
              <a:solidFill>
                <a:srgbClr val="000000"/>
              </a:solidFill>
            </a:endParaRPr>
          </a:p>
          <a:p>
            <a:pPr>
              <a:buNone/>
            </a:pPr>
            <a:r>
              <a:rPr lang="en-US" b="1" i="0" dirty="0" smtClean="0">
                <a:solidFill>
                  <a:srgbClr val="C00000"/>
                </a:solidFill>
              </a:rPr>
              <a:t>Discount</a:t>
            </a:r>
            <a:r>
              <a:rPr lang="en-US" i="0" dirty="0" smtClean="0">
                <a:solidFill>
                  <a:srgbClr val="C00000"/>
                </a:solidFill>
              </a:rPr>
              <a:t>:</a:t>
            </a:r>
            <a:r>
              <a:rPr lang="en-US" i="0" dirty="0" smtClean="0">
                <a:solidFill>
                  <a:srgbClr val="000000"/>
                </a:solidFill>
              </a:rPr>
              <a:t>		Reduction in original selling price</a:t>
            </a:r>
          </a:p>
          <a:p>
            <a:pPr>
              <a:buNone/>
            </a:pPr>
            <a:r>
              <a:rPr lang="en-US" b="1" i="0" dirty="0" smtClean="0">
                <a:solidFill>
                  <a:srgbClr val="C00000"/>
                </a:solidFill>
              </a:rPr>
              <a:t>Sale Price</a:t>
            </a:r>
            <a:r>
              <a:rPr lang="en-US" i="0" dirty="0" smtClean="0">
                <a:solidFill>
                  <a:srgbClr val="C00000"/>
                </a:solidFill>
              </a:rPr>
              <a:t>:</a:t>
            </a:r>
            <a:r>
              <a:rPr lang="en-US" i="0" dirty="0" smtClean="0">
                <a:solidFill>
                  <a:srgbClr val="000000"/>
                </a:solidFill>
              </a:rPr>
              <a:t>		Original selling price minus the 				discount</a:t>
            </a:r>
          </a:p>
          <a:p>
            <a:pPr>
              <a:buNone/>
            </a:pPr>
            <a:r>
              <a:rPr lang="en-US" b="1" i="0" dirty="0" smtClean="0">
                <a:solidFill>
                  <a:srgbClr val="C00000"/>
                </a:solidFill>
              </a:rPr>
              <a:t>Rate of Discount</a:t>
            </a:r>
            <a:r>
              <a:rPr lang="en-US" i="0" dirty="0" smtClean="0">
                <a:solidFill>
                  <a:srgbClr val="C00000"/>
                </a:solidFill>
              </a:rPr>
              <a:t>:</a:t>
            </a:r>
            <a:r>
              <a:rPr lang="en-US" i="0" dirty="0" smtClean="0">
                <a:solidFill>
                  <a:srgbClr val="000000"/>
                </a:solidFill>
              </a:rPr>
              <a:t>	Percent of original price to be 				discounted</a:t>
            </a:r>
          </a:p>
          <a:p>
            <a:pPr>
              <a:buNone/>
            </a:pPr>
            <a:r>
              <a:rPr lang="en-US" b="1" i="0" dirty="0" smtClean="0">
                <a:solidFill>
                  <a:srgbClr val="C00000"/>
                </a:solidFill>
              </a:rPr>
              <a:t>Sales Tax</a:t>
            </a:r>
            <a:r>
              <a:rPr lang="en-US" i="0" dirty="0" smtClean="0">
                <a:solidFill>
                  <a:srgbClr val="C00000"/>
                </a:solidFill>
              </a:rPr>
              <a:t>:</a:t>
            </a:r>
            <a:r>
              <a:rPr lang="en-US" i="0" dirty="0" smtClean="0">
                <a:solidFill>
                  <a:srgbClr val="000000"/>
                </a:solidFill>
              </a:rPr>
              <a:t>		Tax based on actual selling price</a:t>
            </a:r>
          </a:p>
          <a:p>
            <a:pPr>
              <a:buNone/>
            </a:pPr>
            <a:r>
              <a:rPr lang="en-US" b="1" i="0" dirty="0" smtClean="0">
                <a:solidFill>
                  <a:srgbClr val="C00000"/>
                </a:solidFill>
              </a:rPr>
              <a:t>Rate of Sales Tax</a:t>
            </a:r>
            <a:r>
              <a:rPr lang="en-US" i="0" dirty="0" smtClean="0">
                <a:solidFill>
                  <a:srgbClr val="C00000"/>
                </a:solidFill>
              </a:rPr>
              <a:t>:</a:t>
            </a:r>
            <a:r>
              <a:rPr lang="en-US" i="0" dirty="0" smtClean="0">
                <a:solidFill>
                  <a:srgbClr val="000000"/>
                </a:solidFill>
              </a:rPr>
              <a:t>	Percent of actual selling price</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3339376"/>
          </a:xfrm>
        </p:spPr>
        <p:txBody>
          <a:bodyPr>
            <a:spAutoFit/>
          </a:bodyPr>
          <a:lstStyle/>
          <a:p>
            <a:pPr eaLnBrk="1" hangingPunct="1">
              <a:spcBef>
                <a:spcPts val="0"/>
              </a:spcBef>
              <a:buNone/>
              <a:tabLst>
                <a:tab pos="457200" algn="l"/>
                <a:tab pos="1149350" algn="l"/>
              </a:tabLst>
            </a:pPr>
            <a:r>
              <a:rPr lang="en-US" dirty="0" smtClean="0"/>
              <a:t>A new refrigerator that regularly sells for </a:t>
            </a:r>
            <a:r>
              <a:rPr lang="en-US" dirty="0" smtClean="0">
                <a:solidFill>
                  <a:srgbClr val="0000FF"/>
                </a:solidFill>
              </a:rPr>
              <a:t>$1200 </a:t>
            </a:r>
            <a:r>
              <a:rPr lang="en-US" dirty="0" smtClean="0"/>
              <a:t>is on sale at a </a:t>
            </a:r>
            <a:r>
              <a:rPr lang="en-US" dirty="0" smtClean="0">
                <a:solidFill>
                  <a:srgbClr val="0000FF"/>
                </a:solidFill>
              </a:rPr>
              <a:t>20%</a:t>
            </a:r>
            <a:r>
              <a:rPr lang="en-US" dirty="0" smtClean="0"/>
              <a:t> discount.</a:t>
            </a:r>
          </a:p>
          <a:p>
            <a:pPr eaLnBrk="1" hangingPunct="1">
              <a:spcBef>
                <a:spcPts val="600"/>
              </a:spcBef>
              <a:buNone/>
              <a:tabLst>
                <a:tab pos="457200" algn="l"/>
                <a:tab pos="1149350" algn="l"/>
              </a:tabLst>
            </a:pPr>
            <a:r>
              <a:rPr lang="en-US" b="1" dirty="0" smtClean="0"/>
              <a:t>a.	</a:t>
            </a:r>
            <a:r>
              <a:rPr lang="en-US" dirty="0" smtClean="0"/>
              <a:t>What is the amount of the discount?</a:t>
            </a:r>
          </a:p>
          <a:p>
            <a:pPr eaLnBrk="1" hangingPunct="1">
              <a:spcBef>
                <a:spcPts val="600"/>
              </a:spcBef>
              <a:buNone/>
              <a:tabLst>
                <a:tab pos="457200" algn="l"/>
                <a:tab pos="1149350" algn="l"/>
              </a:tabLst>
            </a:pPr>
            <a:r>
              <a:rPr lang="en-US" b="1" dirty="0" smtClean="0"/>
              <a:t>b.	</a:t>
            </a:r>
            <a:r>
              <a:rPr lang="en-US" dirty="0" smtClean="0"/>
              <a:t>What is the sale price?</a:t>
            </a:r>
          </a:p>
          <a:p>
            <a:pPr eaLnBrk="1" hangingPunct="1">
              <a:spcBef>
                <a:spcPts val="600"/>
              </a:spcBef>
              <a:buNone/>
              <a:tabLst>
                <a:tab pos="457200" algn="l"/>
                <a:tab pos="1149350" algn="l"/>
              </a:tabLst>
            </a:pPr>
            <a:r>
              <a:rPr lang="en-US" b="1" dirty="0" smtClean="0"/>
              <a:t>Solutions</a:t>
            </a:r>
          </a:p>
          <a:p>
            <a:pPr eaLnBrk="1" hangingPunct="1">
              <a:spcBef>
                <a:spcPts val="0"/>
              </a:spcBef>
              <a:buNone/>
              <a:tabLst>
                <a:tab pos="457200" algn="l"/>
                <a:tab pos="1149350" algn="l"/>
              </a:tabLst>
            </a:pPr>
            <a:r>
              <a:rPr lang="en-US" b="1" dirty="0" smtClean="0"/>
              <a:t>Step 1:	</a:t>
            </a:r>
            <a:r>
              <a:rPr lang="en-US" dirty="0" smtClean="0"/>
              <a:t>Read the problem carefully. Do you understand 		all the words?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4228850"/>
          </a:xfrm>
        </p:spPr>
        <p:txBody>
          <a:bodyPr>
            <a:spAutoFit/>
          </a:bodyPr>
          <a:lstStyle/>
          <a:p>
            <a:pPr eaLnBrk="1" hangingPunct="1">
              <a:spcBef>
                <a:spcPts val="0"/>
              </a:spcBef>
              <a:buNone/>
              <a:tabLst>
                <a:tab pos="1149350" algn="l"/>
                <a:tab pos="1606550" algn="l"/>
              </a:tabLst>
            </a:pPr>
            <a:r>
              <a:rPr lang="en-US" b="1" dirty="0" smtClean="0"/>
              <a:t>Step 2:	</a:t>
            </a:r>
            <a:r>
              <a:rPr lang="en-US" dirty="0" smtClean="0"/>
              <a:t>Make a plan. The plan here is </a:t>
            </a:r>
          </a:p>
          <a:p>
            <a:pPr eaLnBrk="1" hangingPunct="1">
              <a:spcBef>
                <a:spcPts val="0"/>
              </a:spcBef>
              <a:buNone/>
              <a:tabLst>
                <a:tab pos="1149350" algn="l"/>
                <a:tab pos="1606550" algn="l"/>
              </a:tabLst>
            </a:pPr>
            <a:r>
              <a:rPr lang="en-US" dirty="0" smtClean="0"/>
              <a:t>	</a:t>
            </a:r>
            <a:r>
              <a:rPr lang="en-US" b="1" dirty="0" smtClean="0"/>
              <a:t>a.	</a:t>
            </a:r>
            <a:r>
              <a:rPr lang="en-US" dirty="0" smtClean="0"/>
              <a:t>find the amount of the discount, then </a:t>
            </a:r>
          </a:p>
          <a:p>
            <a:pPr eaLnBrk="1" hangingPunct="1">
              <a:spcBef>
                <a:spcPts val="0"/>
              </a:spcBef>
              <a:buNone/>
              <a:tabLst>
                <a:tab pos="1149350" algn="l"/>
                <a:tab pos="1606550" algn="l"/>
              </a:tabLst>
            </a:pPr>
            <a:r>
              <a:rPr lang="en-US" dirty="0" smtClean="0"/>
              <a:t>	</a:t>
            </a:r>
            <a:r>
              <a:rPr lang="en-US" b="1" dirty="0" smtClean="0"/>
              <a:t>b.	</a:t>
            </a:r>
            <a:r>
              <a:rPr lang="en-US" dirty="0" smtClean="0"/>
              <a:t>subtract this amount from the original price 		to find the sale price.</a:t>
            </a:r>
          </a:p>
          <a:p>
            <a:pPr>
              <a:tabLst>
                <a:tab pos="1149350" algn="l"/>
                <a:tab pos="1606550" algn="l"/>
              </a:tabLst>
            </a:pPr>
            <a:r>
              <a:rPr lang="en-US" b="1" dirty="0" smtClean="0"/>
              <a:t>Step 3:	</a:t>
            </a:r>
            <a:r>
              <a:rPr lang="en-US" dirty="0" smtClean="0"/>
              <a:t>Carry out the plan as shown by multiplying and 	then subtracting.</a:t>
            </a:r>
          </a:p>
          <a:p>
            <a:pPr>
              <a:tabLst>
                <a:tab pos="1149350" algn="l"/>
                <a:tab pos="1606550" algn="l"/>
              </a:tabLst>
            </a:pPr>
            <a:r>
              <a:rPr lang="en-US" b="1" dirty="0" smtClean="0"/>
              <a:t>Step 4:	</a:t>
            </a:r>
            <a:r>
              <a:rPr lang="en-US" dirty="0" smtClean="0"/>
              <a:t>Check to see that the answer makes sense.</a:t>
            </a:r>
          </a:p>
          <a:p>
            <a:pPr>
              <a:tabLst>
                <a:tab pos="1149350" algn="l"/>
                <a:tab pos="1606550" algn="l"/>
              </a:tabLst>
            </a:pPr>
            <a:r>
              <a:rPr lang="en-US" dirty="0" smtClean="0"/>
              <a:t>	(For example, “Does the sale price seem to be 	20% less than the original price?”)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958</Words>
  <Application>Microsoft Office PowerPoint</Application>
  <PresentationFormat>On-screen Show (4:3)</PresentationFormat>
  <Paragraphs>242</Paragraphs>
  <Slides>36</Slides>
  <Notes>15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1" baseType="lpstr">
      <vt:lpstr>Calibri</vt:lpstr>
      <vt:lpstr>Courier New</vt:lpstr>
      <vt:lpstr>Arial</vt:lpstr>
      <vt:lpstr>Office Theme</vt:lpstr>
      <vt:lpstr>Equation</vt:lpstr>
      <vt:lpstr>Section 6.4</vt:lpstr>
      <vt:lpstr>Objectives</vt:lpstr>
      <vt:lpstr>The Problem-Solving Process</vt:lpstr>
      <vt:lpstr>The Problem-Solving Process</vt:lpstr>
      <vt:lpstr>The Problem-Solving Process</vt:lpstr>
      <vt:lpstr>The Problem-Solving Process</vt:lpstr>
      <vt:lpstr>Discount and Sales Tax</vt:lpstr>
      <vt:lpstr>Example 1</vt:lpstr>
      <vt:lpstr>Example 1 (cont.)</vt:lpstr>
      <vt:lpstr>Example 1 (cont.)</vt:lpstr>
      <vt:lpstr>Example 1 (cont.)</vt:lpstr>
      <vt:lpstr>Example 2</vt:lpstr>
      <vt:lpstr>Example 2 (cont.)</vt:lpstr>
      <vt:lpstr>Example 2 (cont.)</vt:lpstr>
      <vt:lpstr>Example 2 (cont.)</vt:lpstr>
      <vt:lpstr>Example 3</vt:lpstr>
      <vt:lpstr>Example 3 (cont.)</vt:lpstr>
      <vt:lpstr>Example 3 (cont.)</vt:lpstr>
      <vt:lpstr>Example 4</vt:lpstr>
      <vt:lpstr>Example 4 (cont.)</vt:lpstr>
      <vt:lpstr>Example 4 (cont.)</vt:lpstr>
      <vt:lpstr>Example 4 (cont.)</vt:lpstr>
      <vt:lpstr>Example 4 (cont.)</vt:lpstr>
      <vt:lpstr>Profit and Percent of Profit</vt:lpstr>
      <vt:lpstr>Profit and Percent of Profit (cont.)</vt:lpstr>
      <vt:lpstr>Example 5</vt:lpstr>
      <vt:lpstr>Example 5 (cont.)</vt:lpstr>
      <vt:lpstr>Example 5 (cont.)</vt:lpstr>
      <vt:lpstr>Profit and Percent of Profit</vt:lpstr>
      <vt:lpstr>Tipping</vt:lpstr>
      <vt:lpstr>Tipping</vt:lpstr>
      <vt:lpstr>Example 6</vt:lpstr>
      <vt:lpstr>Example 6 (cont.)</vt:lpstr>
      <vt:lpstr>Example 6 (cont.)</vt:lpstr>
      <vt:lpstr>Tipping</vt:lpstr>
      <vt:lpstr>Tipping</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50</cp:revision>
  <dcterms:created xsi:type="dcterms:W3CDTF">2013-04-26T14:43:13Z</dcterms:created>
  <dcterms:modified xsi:type="dcterms:W3CDTF">2017-08-02T16:52:08Z</dcterms:modified>
</cp:coreProperties>
</file>