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8" r:id="rId7"/>
    <p:sldId id="263" r:id="rId8"/>
    <p:sldId id="264" r:id="rId9"/>
    <p:sldId id="269" r:id="rId10"/>
    <p:sldId id="265" r:id="rId11"/>
    <p:sldId id="266" r:id="rId12"/>
    <p:sldId id="270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CC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6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06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769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078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46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567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52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Buying a Car and Buying a Home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</p:spPr>
        <p:txBody>
          <a:bodyPr>
            <a:spAutoFit/>
          </a:bodyPr>
          <a:lstStyle/>
          <a:p>
            <a:r>
              <a:rPr lang="en-US" dirty="0" smtClean="0"/>
              <a:t>You buy a home for </a:t>
            </a:r>
            <a:r>
              <a:rPr lang="en-US" dirty="0" smtClean="0">
                <a:solidFill>
                  <a:srgbClr val="0000FF"/>
                </a:solidFill>
              </a:rPr>
              <a:t>$150,000</a:t>
            </a:r>
            <a:r>
              <a:rPr lang="en-US" dirty="0" smtClean="0"/>
              <a:t>. Your down payment is </a:t>
            </a:r>
            <a:r>
              <a:rPr lang="en-US" dirty="0" smtClean="0">
                <a:solidFill>
                  <a:srgbClr val="0000FF"/>
                </a:solidFill>
              </a:rPr>
              <a:t>20% </a:t>
            </a:r>
            <a:r>
              <a:rPr lang="en-US" dirty="0" smtClean="0"/>
              <a:t>of the selling price, and the mortgage fee is </a:t>
            </a:r>
            <a:r>
              <a:rPr lang="en-US" dirty="0" smtClean="0">
                <a:solidFill>
                  <a:srgbClr val="0000FF"/>
                </a:solidFill>
              </a:rPr>
              <a:t>2%</a:t>
            </a:r>
            <a:r>
              <a:rPr lang="en-US" dirty="0" smtClean="0"/>
              <a:t> of the new mortgage. You also have to pay $500 for fire insurance, </a:t>
            </a:r>
            <a:r>
              <a:rPr lang="en-US" dirty="0" smtClean="0">
                <a:solidFill>
                  <a:srgbClr val="0000FF"/>
                </a:solidFill>
              </a:rPr>
              <a:t>$350 </a:t>
            </a:r>
            <a:r>
              <a:rPr lang="en-US" dirty="0" smtClean="0"/>
              <a:t>for taxes, </a:t>
            </a:r>
            <a:r>
              <a:rPr lang="en-US" dirty="0" smtClean="0">
                <a:solidFill>
                  <a:srgbClr val="0000FF"/>
                </a:solidFill>
              </a:rPr>
              <a:t>$50 </a:t>
            </a:r>
            <a:r>
              <a:rPr lang="en-US" dirty="0" smtClean="0"/>
              <a:t>for recording fees, and </a:t>
            </a:r>
            <a:r>
              <a:rPr lang="en-US" dirty="0" smtClean="0">
                <a:solidFill>
                  <a:srgbClr val="0000FF"/>
                </a:solidFill>
              </a:rPr>
              <a:t>$310 </a:t>
            </a:r>
            <a:r>
              <a:rPr lang="en-US" dirty="0" smtClean="0"/>
              <a:t>for legal fees. What is the amount of your mortgage? How much cash must you provide to complete the purchase?</a:t>
            </a: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038600"/>
            <a:ext cx="2755900" cy="163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down payment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mortgage and mortgage fee (2% of 	mortgage).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4196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Selling price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50292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Down payment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56196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Mortgage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1905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Selling price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00800" y="30288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Down payment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05600" y="4495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Mortgage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05600" y="56196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Mortgage fee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648200" y="1905000"/>
          <a:ext cx="1600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1600200" imgH="1015920" progId="Equation.DSMT4">
                  <p:embed/>
                </p:oleObj>
              </mc:Choice>
              <mc:Fallback>
                <p:oleObj name="Equation" r:id="rId4" imgW="160020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5000"/>
                        <a:ext cx="16002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584700" y="3048000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6" imgW="1663560" imgH="368280" progId="Equation.DSMT4">
                  <p:embed/>
                </p:oleObj>
              </mc:Choice>
              <mc:Fallback>
                <p:oleObj name="Equation" r:id="rId6" imgW="16635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048000"/>
                        <a:ext cx="1663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92200" y="4495800"/>
          <a:ext cx="1549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8" imgW="1549080" imgH="1015920" progId="Equation.DSMT4">
                  <p:embed/>
                </p:oleObj>
              </mc:Choice>
              <mc:Fallback>
                <p:oleObj name="Equation" r:id="rId8" imgW="154908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4495800"/>
                        <a:ext cx="1549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244600" y="5638800"/>
          <a:ext cx="1397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0" imgW="1396800" imgH="368280" progId="Equation.DSMT4">
                  <p:embed/>
                </p:oleObj>
              </mc:Choice>
              <mc:Fallback>
                <p:oleObj name="Equation" r:id="rId10" imgW="13968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5638800"/>
                        <a:ext cx="1397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97450" y="4508500"/>
          <a:ext cx="1460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2" imgW="1460160" imgH="1015920" progId="Equation.DSMT4">
                  <p:embed/>
                </p:oleObj>
              </mc:Choice>
              <mc:Fallback>
                <p:oleObj name="Equation" r:id="rId12" imgW="146016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4508500"/>
                        <a:ext cx="1460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099050" y="56515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4" imgW="1358640" imgH="368280" progId="Equation.DSMT4">
                  <p:embed/>
                </p:oleObj>
              </mc:Choice>
              <mc:Fallback>
                <p:oleObj name="Equation" r:id="rId14" imgW="135864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5651500"/>
                        <a:ext cx="1358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5" grpId="0"/>
      <p:bldP spid="27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9003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Add all cash expenses.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lnSpc>
                <a:spcPct val="150000"/>
              </a:lnSpc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dirty="0" smtClean="0"/>
              <a:t>The mortgage will be $120,000, and you will need </a:t>
            </a:r>
            <a:r>
              <a:rPr lang="en-US" dirty="0" smtClean="0">
                <a:solidFill>
                  <a:srgbClr val="FF0000"/>
                </a:solidFill>
              </a:rPr>
              <a:t>$33,610 </a:t>
            </a:r>
            <a:r>
              <a:rPr lang="en-US" dirty="0" smtClean="0"/>
              <a:t>in cash.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19812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Down payment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238535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Mortgage fee (loan fee)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28194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Fire insurance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32574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Taxes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36384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Recording fees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8200" y="40956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Legal Fees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462909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Cash to complete purchase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24200" y="1981200"/>
          <a:ext cx="1384300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384200" imgH="2616120" progId="Equation.DSMT4">
                  <p:embed/>
                </p:oleObj>
              </mc:Choice>
              <mc:Fallback>
                <p:oleObj name="Equation" r:id="rId3" imgW="1384200" imgH="2616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1384300" cy="261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302000" y="464820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1206360" imgH="368280" progId="Equation.DSMT4">
                  <p:embed/>
                </p:oleObj>
              </mc:Choice>
              <mc:Fallback>
                <p:oleObj name="Equation" r:id="rId5" imgW="12063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648200"/>
                        <a:ext cx="1206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Become aware of and learn how to calculate the expenses involved in buying a car.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Become aware of and learn how to calculate the expenses involved in buying a house.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Buying a Car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  <a:tabLst>
                <a:tab pos="24003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Expenses in Buying a Car</a:t>
            </a:r>
          </a:p>
          <a:p>
            <a:pPr>
              <a:buNone/>
              <a:tabLst>
                <a:tab pos="2400300" algn="l"/>
              </a:tabLst>
            </a:pPr>
            <a:r>
              <a:rPr lang="en-US" b="1" i="0" dirty="0" smtClean="0">
                <a:solidFill>
                  <a:srgbClr val="C00000"/>
                </a:solidFill>
              </a:rPr>
              <a:t>Purchase Price:</a:t>
            </a:r>
            <a:r>
              <a:rPr lang="en-US" i="0" dirty="0" smtClean="0">
                <a:solidFill>
                  <a:srgbClr val="000000"/>
                </a:solidFill>
              </a:rPr>
              <a:t>	The selling price agreed on by the 	seller and buyer.</a:t>
            </a:r>
          </a:p>
          <a:p>
            <a:pPr>
              <a:buNone/>
              <a:tabLst>
                <a:tab pos="2400300" algn="l"/>
              </a:tabLst>
            </a:pPr>
            <a:r>
              <a:rPr lang="en-US" b="1" i="0" dirty="0" smtClean="0">
                <a:solidFill>
                  <a:srgbClr val="C00000"/>
                </a:solidFill>
              </a:rPr>
              <a:t>Sales Tax:</a:t>
            </a:r>
            <a:r>
              <a:rPr lang="en-US" i="0" dirty="0" smtClean="0">
                <a:solidFill>
                  <a:srgbClr val="000000"/>
                </a:solidFill>
              </a:rPr>
              <a:t>	A fixed percent that varies from 		state to state.</a:t>
            </a:r>
          </a:p>
          <a:p>
            <a:pPr>
              <a:buNone/>
              <a:tabLst>
                <a:tab pos="2400300" algn="l"/>
              </a:tabLst>
            </a:pPr>
            <a:r>
              <a:rPr lang="en-US" b="1" i="0" dirty="0" smtClean="0">
                <a:solidFill>
                  <a:srgbClr val="C00000"/>
                </a:solidFill>
              </a:rPr>
              <a:t>License Fee:</a:t>
            </a:r>
            <a:r>
              <a:rPr lang="en-US" i="0" dirty="0" smtClean="0">
                <a:solidFill>
                  <a:srgbClr val="000000"/>
                </a:solidFill>
              </a:rPr>
              <a:t>	Fixed by the state, often based on 	the type of car and its value.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going to buy a used car for </a:t>
            </a:r>
            <a:r>
              <a:rPr lang="en-US" dirty="0" smtClean="0">
                <a:solidFill>
                  <a:srgbClr val="0000FF"/>
                </a:solidFill>
              </a:rPr>
              <a:t>$8500</a:t>
            </a:r>
            <a:r>
              <a:rPr lang="en-US" dirty="0" smtClean="0"/>
              <a:t>. The bank will loan you </a:t>
            </a:r>
            <a:r>
              <a:rPr lang="en-US" dirty="0" smtClean="0">
                <a:solidFill>
                  <a:srgbClr val="0000FF"/>
                </a:solidFill>
              </a:rPr>
              <a:t>70%</a:t>
            </a:r>
            <a:r>
              <a:rPr lang="en-US" dirty="0" smtClean="0"/>
              <a:t> of the purchase price. But you must pay a </a:t>
            </a:r>
            <a:r>
              <a:rPr lang="en-US" dirty="0" smtClean="0">
                <a:solidFill>
                  <a:srgbClr val="0000FF"/>
                </a:solidFill>
              </a:rPr>
              <a:t>6% </a:t>
            </a:r>
            <a:r>
              <a:rPr lang="en-US" dirty="0" smtClean="0"/>
              <a:t>sales tax and a </a:t>
            </a:r>
            <a:r>
              <a:rPr lang="en-US" dirty="0" smtClean="0">
                <a:solidFill>
                  <a:srgbClr val="0000FF"/>
                </a:solidFill>
              </a:rPr>
              <a:t>$150 </a:t>
            </a:r>
            <a:r>
              <a:rPr lang="en-US" dirty="0" smtClean="0"/>
              <a:t>license fee. How much cash do you need to buy the car?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810000"/>
            <a:ext cx="3646487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Calculate the down payment (30% of $8500, since 	the bank will loan you 70%).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Calculate the sales tax (6% of $8500).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187700" y="27432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473120" imgH="1015920" progId="Equation.DSMT4">
                  <p:embed/>
                </p:oleObj>
              </mc:Choice>
              <mc:Fallback>
                <p:oleObj name="Equation" r:id="rId4" imgW="147312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743200"/>
                        <a:ext cx="14732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781689" y="3816290"/>
            <a:ext cx="17715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Down payment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302000" y="38354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1358640" imgH="368280" progId="Equation.DSMT4">
                  <p:embed/>
                </p:oleObj>
              </mc:Choice>
              <mc:Fallback>
                <p:oleObj name="Equation" r:id="rId6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835400"/>
                        <a:ext cx="1358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400800" y="4419600"/>
          <a:ext cx="1155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8" imgW="1155600" imgH="1015920" progId="Equation.DSMT4">
                  <p:embed/>
                </p:oleObj>
              </mc:Choice>
              <mc:Fallback>
                <p:oleObj name="Equation" r:id="rId8" imgW="115560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419600"/>
                        <a:ext cx="11557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7677289" y="5492690"/>
            <a:ext cx="10880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Sales tax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375400" y="55118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0" imgW="1180800" imgH="368280" progId="Equation.DSMT4">
                  <p:embed/>
                </p:oleObj>
              </mc:Choice>
              <mc:Fallback>
                <p:oleObj name="Equation" r:id="rId10" imgW="11808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511800"/>
                        <a:ext cx="1181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Add all the cash expenses.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dirty="0" smtClean="0"/>
              <a:t>You need </a:t>
            </a:r>
            <a:r>
              <a:rPr lang="en-US" dirty="0" smtClean="0">
                <a:solidFill>
                  <a:srgbClr val="FF0000"/>
                </a:solidFill>
              </a:rPr>
              <a:t>$3210 </a:t>
            </a:r>
            <a:r>
              <a:rPr lang="en-US" dirty="0" smtClean="0"/>
              <a:t>cash to buy the car.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52800" y="2032000"/>
          <a:ext cx="1498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498320" imgH="1549080" progId="Equation.DSMT4">
                  <p:embed/>
                </p:oleObj>
              </mc:Choice>
              <mc:Fallback>
                <p:oleObj name="Equation" r:id="rId3" imgW="1498320" imgH="1549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032000"/>
                        <a:ext cx="1498600" cy="154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953000" y="3733800"/>
            <a:ext cx="20578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Total cash needed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92500" y="37338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1358640" imgH="368280" progId="Equation.DSMT4">
                  <p:embed/>
                </p:oleObj>
              </mc:Choice>
              <mc:Fallback>
                <p:oleObj name="Equation" r:id="rId5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733800"/>
                        <a:ext cx="1358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953000" y="2048470"/>
            <a:ext cx="1828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Down payment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008080"/>
                </a:solidFill>
              </a:rPr>
              <a:t>Sales tax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8080"/>
                </a:solidFill>
              </a:rPr>
              <a:t>License tax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Buying a Home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07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algn="ctr">
              <a:lnSpc>
                <a:spcPts val="3200"/>
              </a:lnSpc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Expenses in Buying a Home</a:t>
            </a:r>
            <a:endParaRPr lang="en-US" i="0" dirty="0" smtClean="0">
              <a:solidFill>
                <a:srgbClr val="000000"/>
              </a:solidFill>
            </a:endParaRPr>
          </a:p>
          <a:p>
            <a:pPr marL="0">
              <a:lnSpc>
                <a:spcPts val="3200"/>
              </a:lnSpc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Purchase Price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The selling price (what you have agreed to pay).</a:t>
            </a:r>
          </a:p>
          <a:p>
            <a:pPr marL="0">
              <a:lnSpc>
                <a:spcPts val="3200"/>
              </a:lnSpc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Down Payment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Cash you pay to the seller (usually 20% to 30% of the purchase price).</a:t>
            </a:r>
          </a:p>
          <a:p>
            <a:pPr marL="0">
              <a:lnSpc>
                <a:spcPts val="3200"/>
              </a:lnSpc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Mortgage Loan (first trust deed)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Loan to you by a bank or a savings and loan (difference between purchase price and down payment).</a:t>
            </a:r>
          </a:p>
          <a:p>
            <a:pPr marL="0">
              <a:lnSpc>
                <a:spcPts val="3200"/>
              </a:lnSpc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Mortgage Fee (or points)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Loan fee charged by the lender (usually 1% to 3% of the mortgage loan).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Buying a Home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Expenses in Buying a Home (cont.)</a:t>
            </a:r>
            <a:endParaRPr lang="en-US" i="0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Fire Insurance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>
                <a:solidFill>
                  <a:srgbClr val="000000"/>
                </a:solidFill>
              </a:rPr>
              <a:t>    Insurance against the loss of your home by fire (required by almost all lenders).</a:t>
            </a:r>
          </a:p>
          <a:p>
            <a:pPr marL="0"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Recording Fees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Local and state fees for recording you as the legal owner.</a:t>
            </a:r>
          </a:p>
          <a:p>
            <a:pPr marL="0"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Property Taxes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Taxes that must be prepaid before the lender will give you the loan (usually 6 months in advance).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Buying a Home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Expenses in Buying a Home (cont.)</a:t>
            </a:r>
            <a:endParaRPr lang="en-US" i="0" dirty="0" smtClean="0">
              <a:solidFill>
                <a:srgbClr val="000000"/>
              </a:solidFill>
            </a:endParaRPr>
          </a:p>
          <a:p>
            <a:pPr marL="0"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Legal Fees</a:t>
            </a:r>
            <a:r>
              <a:rPr lang="en-US" i="0" dirty="0" smtClean="0">
                <a:solidFill>
                  <a:srgbClr val="C00000"/>
                </a:solidFill>
              </a:rPr>
              <a:t>:</a:t>
            </a:r>
            <a:r>
              <a:rPr lang="en-US" i="0" dirty="0" smtClean="0">
                <a:solidFill>
                  <a:srgbClr val="000000"/>
                </a:solidFill>
              </a:rPr>
              <a:t>    Fees charged by a lawyer or escrow company and/or title search company for completing all forms in a legal manner.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465</Words>
  <Application>Microsoft Office PowerPoint</Application>
  <PresentationFormat>On-screen Show (4:3)</PresentationFormat>
  <Paragraphs>84</Paragraphs>
  <Slides>12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Arial</vt:lpstr>
      <vt:lpstr>Office Theme</vt:lpstr>
      <vt:lpstr>Equation</vt:lpstr>
      <vt:lpstr>Section 6.5</vt:lpstr>
      <vt:lpstr>Objectives</vt:lpstr>
      <vt:lpstr>Buying a Car</vt:lpstr>
      <vt:lpstr>Example 1</vt:lpstr>
      <vt:lpstr>Example 1 (cont.)</vt:lpstr>
      <vt:lpstr>Example 1 (cont.)</vt:lpstr>
      <vt:lpstr>Buying a Home</vt:lpstr>
      <vt:lpstr>Buying a Home</vt:lpstr>
      <vt:lpstr>Buying a Home</vt:lpstr>
      <vt:lpstr>Example 2</vt:lpstr>
      <vt:lpstr>Example 2 (cont.)</vt:lpstr>
      <vt:lpstr>Example 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2017-08-02T16:53:25Z</dcterms:modified>
</cp:coreProperties>
</file>