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5"/>
  </p:notesMasterIdLst>
  <p:handoutMasterIdLst>
    <p:handoutMasterId r:id="rId36"/>
  </p:handoutMasterIdLst>
  <p:sldIdLst>
    <p:sldId id="256" r:id="rId2"/>
    <p:sldId id="258" r:id="rId3"/>
    <p:sldId id="259" r:id="rId4"/>
    <p:sldId id="299" r:id="rId5"/>
    <p:sldId id="262" r:id="rId6"/>
    <p:sldId id="300" r:id="rId7"/>
    <p:sldId id="264" r:id="rId8"/>
    <p:sldId id="301" r:id="rId9"/>
    <p:sldId id="266" r:id="rId10"/>
    <p:sldId id="302" r:id="rId11"/>
    <p:sldId id="268" r:id="rId12"/>
    <p:sldId id="269" r:id="rId13"/>
    <p:sldId id="273" r:id="rId14"/>
    <p:sldId id="274" r:id="rId15"/>
    <p:sldId id="303" r:id="rId16"/>
    <p:sldId id="275" r:id="rId17"/>
    <p:sldId id="281" r:id="rId18"/>
    <p:sldId id="283" r:id="rId19"/>
    <p:sldId id="305" r:id="rId20"/>
    <p:sldId id="306" r:id="rId21"/>
    <p:sldId id="307" r:id="rId22"/>
    <p:sldId id="308" r:id="rId23"/>
    <p:sldId id="285" r:id="rId24"/>
    <p:sldId id="288" r:id="rId25"/>
    <p:sldId id="309" r:id="rId26"/>
    <p:sldId id="310" r:id="rId27"/>
    <p:sldId id="293" r:id="rId28"/>
    <p:sldId id="294" r:id="rId29"/>
    <p:sldId id="311" r:id="rId30"/>
    <p:sldId id="312" r:id="rId31"/>
    <p:sldId id="297" r:id="rId32"/>
    <p:sldId id="298" r:id="rId33"/>
    <p:sldId id="313" r:id="rId34"/>
  </p:sldIdLst>
  <p:sldSz cx="9144000" cy="6858000" type="screen4x3"/>
  <p:notesSz cx="6858000" cy="9144000"/>
  <p:embeddedFontLst>
    <p:embeddedFont>
      <p:font typeface="Calibri" panose="020F0502020204030204" pitchFamily="34" charset="0"/>
      <p:regular r:id="rId37"/>
      <p:bold r:id="rId38"/>
      <p:italic r:id="rId39"/>
      <p:boldItalic r:id="rId4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8080"/>
    <a:srgbClr val="0000FF"/>
    <a:srgbClr val="000099"/>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680"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3.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2.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 Id="rId4" Type="http://schemas.openxmlformats.org/officeDocument/2006/relationships/image" Target="../media/image50.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5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4" Type="http://schemas.openxmlformats.org/officeDocument/2006/relationships/image" Target="../media/image55.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68.wmf"/><Relationship Id="rId3" Type="http://schemas.openxmlformats.org/officeDocument/2006/relationships/image" Target="../media/image63.wmf"/><Relationship Id="rId7" Type="http://schemas.openxmlformats.org/officeDocument/2006/relationships/image" Target="../media/image67.wmf"/><Relationship Id="rId2" Type="http://schemas.openxmlformats.org/officeDocument/2006/relationships/image" Target="../media/image62.wmf"/><Relationship Id="rId1" Type="http://schemas.openxmlformats.org/officeDocument/2006/relationships/image" Target="../media/image61.wmf"/><Relationship Id="rId6" Type="http://schemas.openxmlformats.org/officeDocument/2006/relationships/image" Target="../media/image66.wmf"/><Relationship Id="rId5" Type="http://schemas.openxmlformats.org/officeDocument/2006/relationships/image" Target="../media/image65.wmf"/><Relationship Id="rId4" Type="http://schemas.openxmlformats.org/officeDocument/2006/relationships/image" Target="../media/image64.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70.wmf"/><Relationship Id="rId1" Type="http://schemas.openxmlformats.org/officeDocument/2006/relationships/image" Target="../media/image69.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7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74.wmf"/><Relationship Id="rId2" Type="http://schemas.openxmlformats.org/officeDocument/2006/relationships/image" Target="../media/image73.wmf"/><Relationship Id="rId1" Type="http://schemas.openxmlformats.org/officeDocument/2006/relationships/image" Target="../media/image72.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75.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image" Target="../media/image77.wmf"/><Relationship Id="rId1" Type="http://schemas.openxmlformats.org/officeDocument/2006/relationships/image" Target="../media/image7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4"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5" Type="http://schemas.openxmlformats.org/officeDocument/2006/relationships/image" Target="../media/image24.wmf"/><Relationship Id="rId4" Type="http://schemas.openxmlformats.org/officeDocument/2006/relationships/image" Target="../media/image2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4" Type="http://schemas.openxmlformats.org/officeDocument/2006/relationships/image" Target="../media/image28.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image" Target="../media/image31.wmf"/><Relationship Id="rId7" Type="http://schemas.openxmlformats.org/officeDocument/2006/relationships/image" Target="../media/image35.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095893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3463353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41239865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13</a:t>
            </a:fld>
            <a:endParaRPr lang="en-US" dirty="0"/>
          </a:p>
        </p:txBody>
      </p:sp>
    </p:spTree>
    <p:extLst>
      <p:ext uri="{BB962C8B-B14F-4D97-AF65-F5344CB8AC3E}">
        <p14:creationId xmlns:p14="http://schemas.microsoft.com/office/powerpoint/2010/main" val="16761957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14</a:t>
            </a:fld>
            <a:endParaRPr lang="en-US" dirty="0"/>
          </a:p>
        </p:txBody>
      </p:sp>
    </p:spTree>
    <p:extLst>
      <p:ext uri="{BB962C8B-B14F-4D97-AF65-F5344CB8AC3E}">
        <p14:creationId xmlns:p14="http://schemas.microsoft.com/office/powerpoint/2010/main" val="25979292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15</a:t>
            </a:fld>
            <a:endParaRPr lang="en-US" dirty="0"/>
          </a:p>
        </p:txBody>
      </p:sp>
    </p:spTree>
    <p:extLst>
      <p:ext uri="{BB962C8B-B14F-4D97-AF65-F5344CB8AC3E}">
        <p14:creationId xmlns:p14="http://schemas.microsoft.com/office/powerpoint/2010/main" val="34265699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16</a:t>
            </a:fld>
            <a:endParaRPr lang="en-US" dirty="0"/>
          </a:p>
        </p:txBody>
      </p:sp>
    </p:spTree>
    <p:extLst>
      <p:ext uri="{BB962C8B-B14F-4D97-AF65-F5344CB8AC3E}">
        <p14:creationId xmlns:p14="http://schemas.microsoft.com/office/powerpoint/2010/main" val="14107505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18</a:t>
            </a:fld>
            <a:endParaRPr lang="en-US" dirty="0"/>
          </a:p>
        </p:txBody>
      </p:sp>
    </p:spTree>
    <p:extLst>
      <p:ext uri="{BB962C8B-B14F-4D97-AF65-F5344CB8AC3E}">
        <p14:creationId xmlns:p14="http://schemas.microsoft.com/office/powerpoint/2010/main" val="23366412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23</a:t>
            </a:fld>
            <a:endParaRPr lang="en-US" dirty="0"/>
          </a:p>
        </p:txBody>
      </p:sp>
    </p:spTree>
    <p:extLst>
      <p:ext uri="{BB962C8B-B14F-4D97-AF65-F5344CB8AC3E}">
        <p14:creationId xmlns:p14="http://schemas.microsoft.com/office/powerpoint/2010/main" val="3169474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24</a:t>
            </a:fld>
            <a:endParaRPr lang="en-US" dirty="0"/>
          </a:p>
        </p:txBody>
      </p:sp>
    </p:spTree>
    <p:extLst>
      <p:ext uri="{BB962C8B-B14F-4D97-AF65-F5344CB8AC3E}">
        <p14:creationId xmlns:p14="http://schemas.microsoft.com/office/powerpoint/2010/main" val="14084916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28</a:t>
            </a:fld>
            <a:endParaRPr lang="en-US" dirty="0"/>
          </a:p>
        </p:txBody>
      </p:sp>
    </p:spTree>
    <p:extLst>
      <p:ext uri="{BB962C8B-B14F-4D97-AF65-F5344CB8AC3E}">
        <p14:creationId xmlns:p14="http://schemas.microsoft.com/office/powerpoint/2010/main" val="32538310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29</a:t>
            </a:fld>
            <a:endParaRPr lang="en-US" dirty="0"/>
          </a:p>
        </p:txBody>
      </p:sp>
    </p:spTree>
    <p:extLst>
      <p:ext uri="{BB962C8B-B14F-4D97-AF65-F5344CB8AC3E}">
        <p14:creationId xmlns:p14="http://schemas.microsoft.com/office/powerpoint/2010/main" val="8927527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32</a:t>
            </a:fld>
            <a:endParaRPr lang="en-US" dirty="0"/>
          </a:p>
        </p:txBody>
      </p:sp>
    </p:spTree>
    <p:extLst>
      <p:ext uri="{BB962C8B-B14F-4D97-AF65-F5344CB8AC3E}">
        <p14:creationId xmlns:p14="http://schemas.microsoft.com/office/powerpoint/2010/main" val="2607709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5</a:t>
            </a:fld>
            <a:endParaRPr lang="en-US" dirty="0"/>
          </a:p>
        </p:txBody>
      </p:sp>
    </p:spTree>
    <p:extLst>
      <p:ext uri="{BB962C8B-B14F-4D97-AF65-F5344CB8AC3E}">
        <p14:creationId xmlns:p14="http://schemas.microsoft.com/office/powerpoint/2010/main" val="18287320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33</a:t>
            </a:fld>
            <a:endParaRPr lang="en-US" dirty="0"/>
          </a:p>
        </p:txBody>
      </p:sp>
    </p:spTree>
    <p:extLst>
      <p:ext uri="{BB962C8B-B14F-4D97-AF65-F5344CB8AC3E}">
        <p14:creationId xmlns:p14="http://schemas.microsoft.com/office/powerpoint/2010/main" val="39344325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6</a:t>
            </a:fld>
            <a:endParaRPr lang="en-US" dirty="0"/>
          </a:p>
        </p:txBody>
      </p:sp>
    </p:spTree>
    <p:extLst>
      <p:ext uri="{BB962C8B-B14F-4D97-AF65-F5344CB8AC3E}">
        <p14:creationId xmlns:p14="http://schemas.microsoft.com/office/powerpoint/2010/main" val="9695949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7</a:t>
            </a:fld>
            <a:endParaRPr lang="en-US" dirty="0"/>
          </a:p>
        </p:txBody>
      </p:sp>
    </p:spTree>
    <p:extLst>
      <p:ext uri="{BB962C8B-B14F-4D97-AF65-F5344CB8AC3E}">
        <p14:creationId xmlns:p14="http://schemas.microsoft.com/office/powerpoint/2010/main" val="7374451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8</a:t>
            </a:fld>
            <a:endParaRPr lang="en-US" dirty="0"/>
          </a:p>
        </p:txBody>
      </p:sp>
    </p:spTree>
    <p:extLst>
      <p:ext uri="{BB962C8B-B14F-4D97-AF65-F5344CB8AC3E}">
        <p14:creationId xmlns:p14="http://schemas.microsoft.com/office/powerpoint/2010/main" val="2638385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9</a:t>
            </a:fld>
            <a:endParaRPr lang="en-US" dirty="0"/>
          </a:p>
        </p:txBody>
      </p:sp>
    </p:spTree>
    <p:extLst>
      <p:ext uri="{BB962C8B-B14F-4D97-AF65-F5344CB8AC3E}">
        <p14:creationId xmlns:p14="http://schemas.microsoft.com/office/powerpoint/2010/main" val="2031308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10</a:t>
            </a:fld>
            <a:endParaRPr lang="en-US" dirty="0"/>
          </a:p>
        </p:txBody>
      </p:sp>
    </p:spTree>
    <p:extLst>
      <p:ext uri="{BB962C8B-B14F-4D97-AF65-F5344CB8AC3E}">
        <p14:creationId xmlns:p14="http://schemas.microsoft.com/office/powerpoint/2010/main" val="22133508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11</a:t>
            </a:fld>
            <a:endParaRPr lang="en-US" dirty="0"/>
          </a:p>
        </p:txBody>
      </p:sp>
    </p:spTree>
    <p:extLst>
      <p:ext uri="{BB962C8B-B14F-4D97-AF65-F5344CB8AC3E}">
        <p14:creationId xmlns:p14="http://schemas.microsoft.com/office/powerpoint/2010/main" val="16678766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12</a:t>
            </a:fld>
            <a:endParaRPr lang="en-US" dirty="0"/>
          </a:p>
        </p:txBody>
      </p:sp>
    </p:spTree>
    <p:extLst>
      <p:ext uri="{BB962C8B-B14F-4D97-AF65-F5344CB8AC3E}">
        <p14:creationId xmlns:p14="http://schemas.microsoft.com/office/powerpoint/2010/main" val="3590578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4.wmf"/><Relationship Id="rId3" Type="http://schemas.openxmlformats.org/officeDocument/2006/relationships/notesSlide" Target="../notesSlides/notesSlide7.xml"/><Relationship Id="rId7" Type="http://schemas.openxmlformats.org/officeDocument/2006/relationships/image" Target="../media/image21.wmf"/><Relationship Id="rId12"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20.bin"/><Relationship Id="rId11" Type="http://schemas.openxmlformats.org/officeDocument/2006/relationships/image" Target="../media/image23.wmf"/><Relationship Id="rId5" Type="http://schemas.openxmlformats.org/officeDocument/2006/relationships/image" Target="../media/image20.wmf"/><Relationship Id="rId10" Type="http://schemas.openxmlformats.org/officeDocument/2006/relationships/oleObject" Target="../embeddings/oleObject22.bin"/><Relationship Id="rId4" Type="http://schemas.openxmlformats.org/officeDocument/2006/relationships/oleObject" Target="../embeddings/oleObject19.bin"/><Relationship Id="rId9" Type="http://schemas.openxmlformats.org/officeDocument/2006/relationships/image" Target="../media/image22.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notesSlide" Target="../notesSlides/notesSlide8.xml"/><Relationship Id="rId7" Type="http://schemas.openxmlformats.org/officeDocument/2006/relationships/image" Target="../media/image26.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25.bin"/><Relationship Id="rId11" Type="http://schemas.openxmlformats.org/officeDocument/2006/relationships/image" Target="../media/image28.wmf"/><Relationship Id="rId5" Type="http://schemas.openxmlformats.org/officeDocument/2006/relationships/image" Target="../media/image25.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7.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33.wmf"/><Relationship Id="rId18" Type="http://schemas.openxmlformats.org/officeDocument/2006/relationships/oleObject" Target="../embeddings/oleObject35.bin"/><Relationship Id="rId3" Type="http://schemas.openxmlformats.org/officeDocument/2006/relationships/notesSlide" Target="../notesSlides/notesSlide9.xml"/><Relationship Id="rId7" Type="http://schemas.openxmlformats.org/officeDocument/2006/relationships/image" Target="../media/image30.wmf"/><Relationship Id="rId12" Type="http://schemas.openxmlformats.org/officeDocument/2006/relationships/oleObject" Target="../embeddings/oleObject32.bin"/><Relationship Id="rId17" Type="http://schemas.openxmlformats.org/officeDocument/2006/relationships/image" Target="../media/image35.wmf"/><Relationship Id="rId2" Type="http://schemas.openxmlformats.org/officeDocument/2006/relationships/slideLayout" Target="../slideLayouts/slideLayout2.xml"/><Relationship Id="rId16" Type="http://schemas.openxmlformats.org/officeDocument/2006/relationships/oleObject" Target="../embeddings/oleObject34.bin"/><Relationship Id="rId1" Type="http://schemas.openxmlformats.org/officeDocument/2006/relationships/vmlDrawing" Target="../drawings/vmlDrawing9.vml"/><Relationship Id="rId6" Type="http://schemas.openxmlformats.org/officeDocument/2006/relationships/oleObject" Target="../embeddings/oleObject29.bin"/><Relationship Id="rId11" Type="http://schemas.openxmlformats.org/officeDocument/2006/relationships/image" Target="../media/image32.w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31.bin"/><Relationship Id="rId19" Type="http://schemas.openxmlformats.org/officeDocument/2006/relationships/image" Target="../media/image36.wmf"/><Relationship Id="rId4" Type="http://schemas.openxmlformats.org/officeDocument/2006/relationships/oleObject" Target="../embeddings/oleObject28.bin"/><Relationship Id="rId9" Type="http://schemas.openxmlformats.org/officeDocument/2006/relationships/image" Target="../media/image31.wmf"/><Relationship Id="rId14" Type="http://schemas.openxmlformats.org/officeDocument/2006/relationships/oleObject" Target="../embeddings/oleObject33.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37.wmf"/><Relationship Id="rId4" Type="http://schemas.openxmlformats.org/officeDocument/2006/relationships/oleObject" Target="../embeddings/oleObject36.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2.wmf"/><Relationship Id="rId3" Type="http://schemas.openxmlformats.org/officeDocument/2006/relationships/notesSlide" Target="../notesSlides/notesSlide11.xml"/><Relationship Id="rId7" Type="http://schemas.openxmlformats.org/officeDocument/2006/relationships/image" Target="../media/image39.wmf"/><Relationship Id="rId12"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38.bin"/><Relationship Id="rId11" Type="http://schemas.openxmlformats.org/officeDocument/2006/relationships/image" Target="../media/image41.wmf"/><Relationship Id="rId5" Type="http://schemas.openxmlformats.org/officeDocument/2006/relationships/image" Target="../media/image38.wmf"/><Relationship Id="rId15" Type="http://schemas.openxmlformats.org/officeDocument/2006/relationships/image" Target="../media/image43.wmf"/><Relationship Id="rId10" Type="http://schemas.openxmlformats.org/officeDocument/2006/relationships/oleObject" Target="../embeddings/oleObject40.bin"/><Relationship Id="rId4" Type="http://schemas.openxmlformats.org/officeDocument/2006/relationships/oleObject" Target="../embeddings/oleObject37.bin"/><Relationship Id="rId9" Type="http://schemas.openxmlformats.org/officeDocument/2006/relationships/image" Target="../media/image40.wmf"/><Relationship Id="rId14" Type="http://schemas.openxmlformats.org/officeDocument/2006/relationships/oleObject" Target="../embeddings/oleObject42.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45.bin"/><Relationship Id="rId3" Type="http://schemas.openxmlformats.org/officeDocument/2006/relationships/notesSlide" Target="../notesSlides/notesSlide12.xml"/><Relationship Id="rId7" Type="http://schemas.openxmlformats.org/officeDocument/2006/relationships/image" Target="../media/image45.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44.bin"/><Relationship Id="rId5" Type="http://schemas.openxmlformats.org/officeDocument/2006/relationships/image" Target="../media/image44.wmf"/><Relationship Id="rId4" Type="http://schemas.openxmlformats.org/officeDocument/2006/relationships/oleObject" Target="../embeddings/oleObject43.bin"/><Relationship Id="rId9" Type="http://schemas.openxmlformats.org/officeDocument/2006/relationships/image" Target="../media/image46.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48.bin"/><Relationship Id="rId3" Type="http://schemas.openxmlformats.org/officeDocument/2006/relationships/notesSlide" Target="../notesSlides/notesSlide13.xml"/><Relationship Id="rId7" Type="http://schemas.openxmlformats.org/officeDocument/2006/relationships/image" Target="../media/image48.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47.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49.bin"/><Relationship Id="rId4" Type="http://schemas.openxmlformats.org/officeDocument/2006/relationships/oleObject" Target="../embeddings/oleObject46.bin"/><Relationship Id="rId9" Type="http://schemas.openxmlformats.org/officeDocument/2006/relationships/image" Target="../media/image49.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51.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53.bin"/><Relationship Id="rId3" Type="http://schemas.openxmlformats.org/officeDocument/2006/relationships/notesSlide" Target="../notesSlides/notesSlide14.xml"/><Relationship Id="rId7" Type="http://schemas.openxmlformats.org/officeDocument/2006/relationships/image" Target="../media/image53.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oleObject" Target="../embeddings/oleObject52.bin"/><Relationship Id="rId11" Type="http://schemas.openxmlformats.org/officeDocument/2006/relationships/image" Target="../media/image55.wmf"/><Relationship Id="rId5" Type="http://schemas.openxmlformats.org/officeDocument/2006/relationships/image" Target="../media/image52.wmf"/><Relationship Id="rId10" Type="http://schemas.openxmlformats.org/officeDocument/2006/relationships/oleObject" Target="../embeddings/oleObject54.bin"/><Relationship Id="rId4" Type="http://schemas.openxmlformats.org/officeDocument/2006/relationships/oleObject" Target="../embeddings/oleObject51.bin"/><Relationship Id="rId9" Type="http://schemas.openxmlformats.org/officeDocument/2006/relationships/image" Target="../media/image54.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image" Target="../media/image5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57.bin"/><Relationship Id="rId3" Type="http://schemas.openxmlformats.org/officeDocument/2006/relationships/notesSlide" Target="../notesSlides/notesSlide15.xml"/><Relationship Id="rId7" Type="http://schemas.openxmlformats.org/officeDocument/2006/relationships/image" Target="../media/image59.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oleObject" Target="../embeddings/oleObject56.bin"/><Relationship Id="rId5" Type="http://schemas.openxmlformats.org/officeDocument/2006/relationships/image" Target="../media/image58.wmf"/><Relationship Id="rId4" Type="http://schemas.openxmlformats.org/officeDocument/2006/relationships/oleObject" Target="../embeddings/oleObject55.bin"/><Relationship Id="rId9" Type="http://schemas.openxmlformats.org/officeDocument/2006/relationships/image" Target="../media/image60.wmf"/></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63.wmf"/><Relationship Id="rId13" Type="http://schemas.openxmlformats.org/officeDocument/2006/relationships/oleObject" Target="../embeddings/oleObject63.bin"/><Relationship Id="rId18" Type="http://schemas.openxmlformats.org/officeDocument/2006/relationships/image" Target="../media/image68.wmf"/><Relationship Id="rId3" Type="http://schemas.openxmlformats.org/officeDocument/2006/relationships/oleObject" Target="../embeddings/oleObject58.bin"/><Relationship Id="rId7" Type="http://schemas.openxmlformats.org/officeDocument/2006/relationships/oleObject" Target="../embeddings/oleObject60.bin"/><Relationship Id="rId12" Type="http://schemas.openxmlformats.org/officeDocument/2006/relationships/image" Target="../media/image65.wmf"/><Relationship Id="rId17" Type="http://schemas.openxmlformats.org/officeDocument/2006/relationships/oleObject" Target="../embeddings/oleObject65.bin"/><Relationship Id="rId2" Type="http://schemas.openxmlformats.org/officeDocument/2006/relationships/slideLayout" Target="../slideLayouts/slideLayout2.xml"/><Relationship Id="rId16" Type="http://schemas.openxmlformats.org/officeDocument/2006/relationships/image" Target="../media/image67.wmf"/><Relationship Id="rId1" Type="http://schemas.openxmlformats.org/officeDocument/2006/relationships/vmlDrawing" Target="../drawings/vmlDrawing17.vml"/><Relationship Id="rId6" Type="http://schemas.openxmlformats.org/officeDocument/2006/relationships/image" Target="../media/image62.wmf"/><Relationship Id="rId11" Type="http://schemas.openxmlformats.org/officeDocument/2006/relationships/oleObject" Target="../embeddings/oleObject62.bin"/><Relationship Id="rId5" Type="http://schemas.openxmlformats.org/officeDocument/2006/relationships/oleObject" Target="../embeddings/oleObject59.bin"/><Relationship Id="rId15" Type="http://schemas.openxmlformats.org/officeDocument/2006/relationships/oleObject" Target="../embeddings/oleObject64.bin"/><Relationship Id="rId10" Type="http://schemas.openxmlformats.org/officeDocument/2006/relationships/image" Target="../media/image64.wmf"/><Relationship Id="rId4" Type="http://schemas.openxmlformats.org/officeDocument/2006/relationships/image" Target="../media/image61.wmf"/><Relationship Id="rId9" Type="http://schemas.openxmlformats.org/officeDocument/2006/relationships/oleObject" Target="../embeddings/oleObject61.bin"/><Relationship Id="rId14" Type="http://schemas.openxmlformats.org/officeDocument/2006/relationships/image" Target="../media/image66.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70.wmf"/><Relationship Id="rId5" Type="http://schemas.openxmlformats.org/officeDocument/2006/relationships/oleObject" Target="../embeddings/oleObject67.bin"/><Relationship Id="rId4" Type="http://schemas.openxmlformats.org/officeDocument/2006/relationships/image" Target="../media/image69.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71.wmf"/></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71.bin"/><Relationship Id="rId3" Type="http://schemas.openxmlformats.org/officeDocument/2006/relationships/notesSlide" Target="../notesSlides/notesSlide18.xml"/><Relationship Id="rId7" Type="http://schemas.openxmlformats.org/officeDocument/2006/relationships/image" Target="../media/image73.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oleObject" Target="../embeddings/oleObject70.bin"/><Relationship Id="rId5" Type="http://schemas.openxmlformats.org/officeDocument/2006/relationships/image" Target="../media/image72.wmf"/><Relationship Id="rId4" Type="http://schemas.openxmlformats.org/officeDocument/2006/relationships/oleObject" Target="../embeddings/oleObject69.bin"/><Relationship Id="rId9" Type="http://schemas.openxmlformats.org/officeDocument/2006/relationships/image" Target="../media/image74.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75.wmf"/></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75.bin"/><Relationship Id="rId3" Type="http://schemas.openxmlformats.org/officeDocument/2006/relationships/notesSlide" Target="../notesSlides/notesSlide19.xml"/><Relationship Id="rId7" Type="http://schemas.openxmlformats.org/officeDocument/2006/relationships/image" Target="../media/image77.wmf"/><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oleObject" Target="../embeddings/oleObject74.bin"/><Relationship Id="rId5" Type="http://schemas.openxmlformats.org/officeDocument/2006/relationships/image" Target="../media/image76.wmf"/><Relationship Id="rId4" Type="http://schemas.openxmlformats.org/officeDocument/2006/relationships/oleObject" Target="../embeddings/oleObject73.bin"/><Relationship Id="rId9" Type="http://schemas.openxmlformats.org/officeDocument/2006/relationships/image" Target="../media/image78.wmf"/></Relationships>
</file>

<file path=ppt/slides/_rels/slide33.xml.rels><?xml version="1.0" encoding="UTF-8" standalone="yes"?>
<Relationships xmlns="http://schemas.openxmlformats.org/package/2006/relationships"><Relationship Id="rId3" Type="http://schemas.openxmlformats.org/officeDocument/2006/relationships/image" Target="../media/image79.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2.xml"/><Relationship Id="rId7"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 Id="rId9" Type="http://schemas.openxmlformats.org/officeDocument/2006/relationships/image" Target="../media/image5.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notesSlide" Target="../notesSlides/notesSlide3.xml"/><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6.bin"/><Relationship Id="rId11" Type="http://schemas.openxmlformats.org/officeDocument/2006/relationships/image" Target="../media/image9.wmf"/><Relationship Id="rId5" Type="http://schemas.openxmlformats.org/officeDocument/2006/relationships/image" Target="../media/image6.w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8.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notesSlide" Target="../notesSlides/notesSlide4.xml"/><Relationship Id="rId7" Type="http://schemas.openxmlformats.org/officeDocument/2006/relationships/image" Target="../media/image11.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0.bin"/><Relationship Id="rId5" Type="http://schemas.openxmlformats.org/officeDocument/2006/relationships/image" Target="../media/image10.wmf"/><Relationship Id="rId4" Type="http://schemas.openxmlformats.org/officeDocument/2006/relationships/oleObject" Target="../embeddings/oleObject9.bin"/><Relationship Id="rId9" Type="http://schemas.openxmlformats.org/officeDocument/2006/relationships/image" Target="../media/image12.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notesSlide" Target="../notesSlides/notesSlide5.xml"/><Relationship Id="rId7"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3.bin"/><Relationship Id="rId11" Type="http://schemas.openxmlformats.org/officeDocument/2006/relationships/image" Target="../media/image16.wmf"/><Relationship Id="rId5" Type="http://schemas.openxmlformats.org/officeDocument/2006/relationships/image" Target="../media/image13.wmf"/><Relationship Id="rId10" Type="http://schemas.openxmlformats.org/officeDocument/2006/relationships/oleObject" Target="../embeddings/oleObject15.bin"/><Relationship Id="rId4" Type="http://schemas.openxmlformats.org/officeDocument/2006/relationships/oleObject" Target="../embeddings/oleObject12.bin"/><Relationship Id="rId9" Type="http://schemas.openxmlformats.org/officeDocument/2006/relationships/image" Target="../media/image15.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notesSlide" Target="../notesSlides/notesSlide6.xml"/><Relationship Id="rId7"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7.bin"/><Relationship Id="rId5" Type="http://schemas.openxmlformats.org/officeDocument/2006/relationships/image" Target="../media/image17.wmf"/><Relationship Id="rId4" Type="http://schemas.openxmlformats.org/officeDocument/2006/relationships/oleObject" Target="../embeddings/oleObject16.bin"/><Relationship Id="rId9" Type="http://schemas.openxmlformats.org/officeDocument/2006/relationships/image" Target="../media/image1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6.6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Simple Interest and Compound Interest</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457200" y="1280160"/>
            <a:ext cx="8229600" cy="4856714"/>
          </a:xfrm>
        </p:spPr>
        <p:txBody>
          <a:bodyPr>
            <a:spAutoFit/>
          </a:bodyPr>
          <a:lstStyle/>
          <a:p>
            <a:r>
              <a:rPr lang="en-US" dirty="0" smtClean="0"/>
              <a:t>Substitute into the formula </a:t>
            </a:r>
            <a:r>
              <a:rPr lang="en-US" b="1" i="1" dirty="0" smtClean="0"/>
              <a:t>I </a:t>
            </a:r>
            <a:r>
              <a:rPr lang="en-US" b="1" dirty="0" smtClean="0"/>
              <a:t>=</a:t>
            </a:r>
            <a:r>
              <a:rPr lang="en-US" b="1" i="1" dirty="0" smtClean="0"/>
              <a:t> </a:t>
            </a:r>
            <a:r>
              <a:rPr lang="en-US" b="1" i="1" dirty="0" err="1" smtClean="0"/>
              <a:t>Prt</a:t>
            </a:r>
            <a:r>
              <a:rPr lang="en-US" b="1" i="1" dirty="0" smtClean="0"/>
              <a:t> </a:t>
            </a:r>
            <a:r>
              <a:rPr lang="en-US" dirty="0" smtClean="0"/>
              <a:t>and solve for </a:t>
            </a:r>
            <a:r>
              <a:rPr lang="en-US" i="1" dirty="0" smtClean="0"/>
              <a:t>P</a:t>
            </a:r>
            <a:r>
              <a:rPr lang="en-US" dirty="0" smtClean="0"/>
              <a:t>.</a:t>
            </a:r>
          </a:p>
          <a:p>
            <a:endParaRPr lang="en-US" dirty="0" smtClean="0"/>
          </a:p>
          <a:p>
            <a:endParaRPr lang="en-US" dirty="0" smtClean="0"/>
          </a:p>
          <a:p>
            <a:endParaRPr lang="en-US" dirty="0" smtClean="0"/>
          </a:p>
          <a:p>
            <a:endParaRPr lang="en-US" dirty="0" smtClean="0"/>
          </a:p>
          <a:p>
            <a:endParaRPr lang="en-US" dirty="0" smtClean="0"/>
          </a:p>
          <a:p>
            <a:pPr>
              <a:lnSpc>
                <a:spcPct val="150000"/>
              </a:lnSpc>
              <a:spcBef>
                <a:spcPts val="1200"/>
              </a:spcBef>
            </a:pPr>
            <a:endParaRPr lang="en-US" dirty="0" smtClean="0"/>
          </a:p>
          <a:p>
            <a:r>
              <a:rPr lang="en-US" dirty="0" smtClean="0"/>
              <a:t>You would need a principal amount of </a:t>
            </a:r>
            <a:r>
              <a:rPr lang="en-US" dirty="0" smtClean="0">
                <a:solidFill>
                  <a:srgbClr val="FF0000"/>
                </a:solidFill>
              </a:rPr>
              <a:t>$10,000 </a:t>
            </a:r>
            <a:r>
              <a:rPr lang="en-US" dirty="0" smtClean="0"/>
              <a:t>invested at 9% to make </a:t>
            </a:r>
            <a:r>
              <a:rPr lang="en-US" dirty="0" smtClean="0">
                <a:solidFill>
                  <a:srgbClr val="0000FF"/>
                </a:solidFill>
              </a:rPr>
              <a:t>$450 </a:t>
            </a:r>
            <a:r>
              <a:rPr lang="en-US" dirty="0" smtClean="0"/>
              <a:t>in </a:t>
            </a:r>
            <a:r>
              <a:rPr lang="en-US" dirty="0" smtClean="0">
                <a:solidFill>
                  <a:srgbClr val="0000FF"/>
                </a:solidFill>
              </a:rPr>
              <a:t>6 months</a:t>
            </a:r>
            <a:r>
              <a:rPr lang="en-US" dirty="0" smtClean="0"/>
              <a:t>.</a:t>
            </a:r>
            <a:endParaRPr lang="en-US" dirty="0"/>
          </a:p>
        </p:txBody>
      </p:sp>
      <p:graphicFrame>
        <p:nvGraphicFramePr>
          <p:cNvPr id="21" name="Object 20"/>
          <p:cNvGraphicFramePr>
            <a:graphicFrameLocks noChangeAspect="1"/>
          </p:cNvGraphicFramePr>
          <p:nvPr/>
        </p:nvGraphicFramePr>
        <p:xfrm>
          <a:off x="2578100" y="2667000"/>
          <a:ext cx="2908300" cy="838200"/>
        </p:xfrm>
        <a:graphic>
          <a:graphicData uri="http://schemas.openxmlformats.org/presentationml/2006/ole">
            <mc:AlternateContent xmlns:mc="http://schemas.openxmlformats.org/markup-compatibility/2006">
              <mc:Choice xmlns:v="urn:schemas-microsoft-com:vml" Requires="v">
                <p:oleObj spid="_x0000_s44046" name="Equation" r:id="rId4" imgW="2908080" imgH="838080" progId="Equation.DSMT4">
                  <p:embed/>
                </p:oleObj>
              </mc:Choice>
              <mc:Fallback>
                <p:oleObj name="Equation" r:id="rId4" imgW="2908080" imgH="838080" progId="Equation.DSMT4">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78100" y="2667000"/>
                        <a:ext cx="2908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 (cont.)</a:t>
            </a:r>
            <a:endParaRPr lang="en-US" dirty="0">
              <a:solidFill>
                <a:schemeClr val="accent1">
                  <a:lumMod val="50000"/>
                </a:schemeClr>
              </a:solidFill>
            </a:endParaRPr>
          </a:p>
        </p:txBody>
      </p:sp>
      <p:cxnSp>
        <p:nvCxnSpPr>
          <p:cNvPr id="9" name="Straight Connector 8"/>
          <p:cNvCxnSpPr/>
          <p:nvPr/>
        </p:nvCxnSpPr>
        <p:spPr>
          <a:xfrm flipV="1">
            <a:off x="5223165" y="294409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4" name="Object 13"/>
          <p:cNvGraphicFramePr>
            <a:graphicFrameLocks noChangeAspect="1"/>
          </p:cNvGraphicFramePr>
          <p:nvPr/>
        </p:nvGraphicFramePr>
        <p:xfrm>
          <a:off x="2910840" y="1828800"/>
          <a:ext cx="2260600" cy="838200"/>
        </p:xfrm>
        <a:graphic>
          <a:graphicData uri="http://schemas.openxmlformats.org/presentationml/2006/ole">
            <mc:AlternateContent xmlns:mc="http://schemas.openxmlformats.org/markup-compatibility/2006">
              <mc:Choice xmlns:v="urn:schemas-microsoft-com:vml" Requires="v">
                <p:oleObj spid="_x0000_s44047" name="Equation" r:id="rId6" imgW="2260440" imgH="838080" progId="Equation.DSMT4">
                  <p:embed/>
                </p:oleObj>
              </mc:Choice>
              <mc:Fallback>
                <p:oleObj name="Equation" r:id="rId6" imgW="2260440" imgH="838080" progId="Equation.DSMT4">
                  <p:embed/>
                  <p:pic>
                    <p:nvPicPr>
                      <p:cNvPr id="0" name="Object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10840" y="1828800"/>
                        <a:ext cx="2260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4" name="Object 10"/>
          <p:cNvGraphicFramePr>
            <a:graphicFrameLocks noChangeAspect="1"/>
          </p:cNvGraphicFramePr>
          <p:nvPr/>
        </p:nvGraphicFramePr>
        <p:xfrm>
          <a:off x="2910840" y="3489325"/>
          <a:ext cx="1879600" cy="292100"/>
        </p:xfrm>
        <a:graphic>
          <a:graphicData uri="http://schemas.openxmlformats.org/presentationml/2006/ole">
            <mc:AlternateContent xmlns:mc="http://schemas.openxmlformats.org/markup-compatibility/2006">
              <mc:Choice xmlns:v="urn:schemas-microsoft-com:vml" Requires="v">
                <p:oleObj spid="_x0000_s44048" name="Equation" r:id="rId8" imgW="1879560" imgH="291960" progId="Equation.DSMT4">
                  <p:embed/>
                </p:oleObj>
              </mc:Choice>
              <mc:Fallback>
                <p:oleObj name="Equation" r:id="rId8" imgW="1879560" imgH="291960" progId="Equation.DSMT4">
                  <p:embed/>
                  <p:pic>
                    <p:nvPicPr>
                      <p:cNvPr id="0" name="Object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10840" y="3489325"/>
                        <a:ext cx="1879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5" name="Object 11"/>
          <p:cNvGraphicFramePr>
            <a:graphicFrameLocks noChangeAspect="1"/>
          </p:cNvGraphicFramePr>
          <p:nvPr/>
        </p:nvGraphicFramePr>
        <p:xfrm>
          <a:off x="2757055" y="3930650"/>
          <a:ext cx="2084387" cy="838200"/>
        </p:xfrm>
        <a:graphic>
          <a:graphicData uri="http://schemas.openxmlformats.org/presentationml/2006/ole">
            <mc:AlternateContent xmlns:mc="http://schemas.openxmlformats.org/markup-compatibility/2006">
              <mc:Choice xmlns:v="urn:schemas-microsoft-com:vml" Requires="v">
                <p:oleObj spid="_x0000_s44049" name="Equation" r:id="rId10" imgW="2082600" imgH="838080" progId="Equation.DSMT4">
                  <p:embed/>
                </p:oleObj>
              </mc:Choice>
              <mc:Fallback>
                <p:oleObj name="Equation" r:id="rId10" imgW="2082600" imgH="838080" progId="Equation.DSMT4">
                  <p:embed/>
                  <p:pic>
                    <p:nvPicPr>
                      <p:cNvPr id="0" name="Object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57055" y="3930650"/>
                        <a:ext cx="2084387"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25"/>
          <p:cNvGraphicFramePr>
            <a:graphicFrameLocks noChangeAspect="1"/>
          </p:cNvGraphicFramePr>
          <p:nvPr/>
        </p:nvGraphicFramePr>
        <p:xfrm>
          <a:off x="2452255" y="4879680"/>
          <a:ext cx="1562100" cy="330200"/>
        </p:xfrm>
        <a:graphic>
          <a:graphicData uri="http://schemas.openxmlformats.org/presentationml/2006/ole">
            <mc:AlternateContent xmlns:mc="http://schemas.openxmlformats.org/markup-compatibility/2006">
              <mc:Choice xmlns:v="urn:schemas-microsoft-com:vml" Requires="v">
                <p:oleObj spid="_x0000_s44050" name="Equation" r:id="rId12" imgW="1562040" imgH="330120" progId="Equation.DSMT4">
                  <p:embed/>
                </p:oleObj>
              </mc:Choice>
              <mc:Fallback>
                <p:oleObj name="Equation" r:id="rId12" imgW="1562040" imgH="330120" progId="Equation.DSMT4">
                  <p:embed/>
                  <p:pic>
                    <p:nvPicPr>
                      <p:cNvPr id="0" name="Object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52255" y="4879680"/>
                        <a:ext cx="15621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 name="TextBox 27"/>
          <p:cNvSpPr txBox="1"/>
          <p:nvPr/>
        </p:nvSpPr>
        <p:spPr>
          <a:xfrm>
            <a:off x="5791200" y="2952690"/>
            <a:ext cx="2743200" cy="400110"/>
          </a:xfrm>
          <a:prstGeom prst="rect">
            <a:avLst/>
          </a:prstGeom>
          <a:noFill/>
        </p:spPr>
        <p:txBody>
          <a:bodyPr wrap="square" rtlCol="0">
            <a:spAutoFit/>
          </a:bodyPr>
          <a:lstStyle/>
          <a:p>
            <a:r>
              <a:rPr lang="en-US" sz="2000" dirty="0" smtClean="0">
                <a:solidFill>
                  <a:srgbClr val="008080"/>
                </a:solidFill>
                <a:latin typeface="+mn-lt"/>
              </a:rPr>
              <a:t>Multiply both sides by 2.</a:t>
            </a:r>
            <a:endParaRPr lang="en-US" sz="2000" dirty="0">
              <a:solidFill>
                <a:srgbClr val="008080"/>
              </a:solidFill>
              <a:latin typeface="+mn-lt"/>
            </a:endParaRPr>
          </a:p>
        </p:txBody>
      </p:sp>
      <p:sp>
        <p:nvSpPr>
          <p:cNvPr id="30" name="TextBox 29"/>
          <p:cNvSpPr txBox="1"/>
          <p:nvPr/>
        </p:nvSpPr>
        <p:spPr>
          <a:xfrm>
            <a:off x="5791200" y="4171890"/>
            <a:ext cx="2834640" cy="400110"/>
          </a:xfrm>
          <a:prstGeom prst="rect">
            <a:avLst/>
          </a:prstGeom>
          <a:noFill/>
        </p:spPr>
        <p:txBody>
          <a:bodyPr wrap="square" rtlCol="0">
            <a:spAutoFit/>
          </a:bodyPr>
          <a:lstStyle/>
          <a:p>
            <a:r>
              <a:rPr lang="en-US" sz="2000" dirty="0" smtClean="0">
                <a:solidFill>
                  <a:srgbClr val="008080"/>
                </a:solidFill>
                <a:latin typeface="+mn-lt"/>
              </a:rPr>
              <a:t>Divide both sides by 0.09.</a:t>
            </a:r>
            <a:endParaRPr lang="en-US" sz="2000" dirty="0">
              <a:solidFill>
                <a:srgbClr val="008080"/>
              </a:solidFill>
              <a:latin typeface="+mn-lt"/>
            </a:endParaRPr>
          </a:p>
        </p:txBody>
      </p:sp>
      <p:cxnSp>
        <p:nvCxnSpPr>
          <p:cNvPr id="23" name="Straight Connector 22"/>
          <p:cNvCxnSpPr/>
          <p:nvPr/>
        </p:nvCxnSpPr>
        <p:spPr>
          <a:xfrm flipV="1">
            <a:off x="3990110" y="4495800"/>
            <a:ext cx="609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4163290" y="3976255"/>
            <a:ext cx="609600" cy="25366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4876800" y="322118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5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36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Completion Example 4</a:t>
            </a:r>
            <a:endParaRPr lang="en-US" dirty="0"/>
          </a:p>
        </p:txBody>
      </p:sp>
      <p:sp>
        <p:nvSpPr>
          <p:cNvPr id="15362" name="Content Placeholder 2"/>
          <p:cNvSpPr>
            <a:spLocks noGrp="1"/>
          </p:cNvSpPr>
          <p:nvPr>
            <p:ph idx="1"/>
          </p:nvPr>
        </p:nvSpPr>
        <p:spPr>
          <a:xfrm>
            <a:off x="457200" y="1280160"/>
            <a:ext cx="8229600" cy="3557384"/>
          </a:xfrm>
        </p:spPr>
        <p:txBody>
          <a:bodyPr>
            <a:spAutoFit/>
          </a:bodyPr>
          <a:lstStyle/>
          <a:p>
            <a:pPr marL="0" eaLnBrk="1" hangingPunct="1">
              <a:spcBef>
                <a:spcPts val="672"/>
              </a:spcBef>
              <a:buNone/>
              <a:tabLst>
                <a:tab pos="1149350" algn="r"/>
                <a:tab pos="1260475" algn="l"/>
              </a:tabLst>
            </a:pPr>
            <a:r>
              <a:rPr lang="en-US" dirty="0" smtClean="0"/>
              <a:t>Find the rate of interest that would be paid if </a:t>
            </a:r>
            <a:r>
              <a:rPr lang="en-US" dirty="0" smtClean="0">
                <a:solidFill>
                  <a:srgbClr val="0000FF"/>
                </a:solidFill>
              </a:rPr>
              <a:t>$50 </a:t>
            </a:r>
            <a:r>
              <a:rPr lang="en-US" dirty="0" smtClean="0"/>
              <a:t>interest was to be earned on </a:t>
            </a:r>
            <a:r>
              <a:rPr lang="en-US" dirty="0" smtClean="0">
                <a:solidFill>
                  <a:srgbClr val="0000FF"/>
                </a:solidFill>
              </a:rPr>
              <a:t>$2000 </a:t>
            </a:r>
            <a:r>
              <a:rPr lang="en-US" dirty="0" smtClean="0"/>
              <a:t>in </a:t>
            </a:r>
            <a:r>
              <a:rPr lang="en-US" dirty="0" smtClean="0">
                <a:solidFill>
                  <a:srgbClr val="0000FF"/>
                </a:solidFill>
              </a:rPr>
              <a:t>3 months</a:t>
            </a:r>
            <a:r>
              <a:rPr lang="en-US" dirty="0" smtClean="0"/>
              <a:t>.</a:t>
            </a:r>
          </a:p>
          <a:p>
            <a:pPr marL="0" eaLnBrk="1" hangingPunct="1">
              <a:spcBef>
                <a:spcPts val="672"/>
              </a:spcBef>
              <a:buNone/>
              <a:tabLst>
                <a:tab pos="1149350" algn="r"/>
                <a:tab pos="1260475" algn="l"/>
              </a:tabLst>
            </a:pPr>
            <a:r>
              <a:rPr lang="en-US" b="1" dirty="0" smtClean="0"/>
              <a:t>Solution</a:t>
            </a:r>
          </a:p>
          <a:p>
            <a:pPr marL="0" eaLnBrk="1" hangingPunct="1">
              <a:spcBef>
                <a:spcPts val="672"/>
              </a:spcBef>
              <a:buNone/>
              <a:tabLst>
                <a:tab pos="1149350" algn="r"/>
                <a:tab pos="1260475" algn="l"/>
              </a:tabLst>
            </a:pPr>
            <a:r>
              <a:rPr lang="en-US" dirty="0" smtClean="0"/>
              <a:t>The unknown quantity is _____________.</a:t>
            </a:r>
          </a:p>
          <a:p>
            <a:pPr marL="0" eaLnBrk="1" hangingPunct="1">
              <a:spcBef>
                <a:spcPts val="672"/>
              </a:spcBef>
              <a:buNone/>
              <a:tabLst>
                <a:tab pos="1149350" algn="r"/>
                <a:tab pos="1260475" algn="l"/>
              </a:tabLst>
            </a:pPr>
            <a:r>
              <a:rPr lang="en-US" dirty="0" smtClean="0"/>
              <a:t>	</a:t>
            </a:r>
            <a:r>
              <a:rPr lang="en-US" i="1" dirty="0" smtClean="0"/>
              <a:t>I</a:t>
            </a:r>
            <a:r>
              <a:rPr lang="en-US" dirty="0" smtClean="0"/>
              <a:t>	= $_________.</a:t>
            </a:r>
          </a:p>
          <a:p>
            <a:pPr marL="0" eaLnBrk="1" hangingPunct="1">
              <a:spcBef>
                <a:spcPts val="672"/>
              </a:spcBef>
              <a:buNone/>
              <a:tabLst>
                <a:tab pos="1149350" algn="r"/>
                <a:tab pos="1260475" algn="l"/>
              </a:tabLst>
            </a:pPr>
            <a:r>
              <a:rPr lang="en-US" dirty="0" smtClean="0"/>
              <a:t>	</a:t>
            </a:r>
            <a:r>
              <a:rPr lang="en-US" i="1" dirty="0" smtClean="0"/>
              <a:t>P</a:t>
            </a:r>
            <a:r>
              <a:rPr lang="en-US" dirty="0" smtClean="0"/>
              <a:t>	= $_________.</a:t>
            </a:r>
          </a:p>
          <a:p>
            <a:pPr marL="0" eaLnBrk="1" hangingPunct="1">
              <a:spcBef>
                <a:spcPts val="672"/>
              </a:spcBef>
              <a:buNone/>
              <a:tabLst>
                <a:tab pos="1149350" algn="r"/>
                <a:tab pos="1260475" algn="l"/>
              </a:tabLst>
            </a:pPr>
            <a:r>
              <a:rPr lang="en-US" dirty="0" smtClean="0"/>
              <a:t>	</a:t>
            </a:r>
            <a:r>
              <a:rPr lang="en-US" i="1" dirty="0" smtClean="0"/>
              <a:t>t</a:t>
            </a:r>
            <a:r>
              <a:rPr lang="en-US" dirty="0" smtClean="0"/>
              <a:t>	= 3 months = _____ year.</a:t>
            </a:r>
          </a:p>
        </p:txBody>
      </p:sp>
      <p:graphicFrame>
        <p:nvGraphicFramePr>
          <p:cNvPr id="22" name="Object 21"/>
          <p:cNvGraphicFramePr>
            <a:graphicFrameLocks noChangeAspect="1"/>
          </p:cNvGraphicFramePr>
          <p:nvPr/>
        </p:nvGraphicFramePr>
        <p:xfrm>
          <a:off x="4876800" y="2743200"/>
          <a:ext cx="1066800" cy="368300"/>
        </p:xfrm>
        <a:graphic>
          <a:graphicData uri="http://schemas.openxmlformats.org/presentationml/2006/ole">
            <mc:AlternateContent xmlns:mc="http://schemas.openxmlformats.org/markup-compatibility/2006">
              <mc:Choice xmlns:v="urn:schemas-microsoft-com:vml" Requires="v">
                <p:oleObj spid="_x0000_s9226" name="Equation" r:id="rId4" imgW="1066680" imgH="368280" progId="Equation.DSMT4">
                  <p:embed/>
                </p:oleObj>
              </mc:Choice>
              <mc:Fallback>
                <p:oleObj name="Equation" r:id="rId4" imgW="1066680" imgH="368280"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2743200"/>
                        <a:ext cx="10668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6" name="Object 10"/>
          <p:cNvGraphicFramePr>
            <a:graphicFrameLocks noChangeAspect="1"/>
          </p:cNvGraphicFramePr>
          <p:nvPr/>
        </p:nvGraphicFramePr>
        <p:xfrm>
          <a:off x="2768600" y="3352800"/>
          <a:ext cx="393700" cy="292100"/>
        </p:xfrm>
        <a:graphic>
          <a:graphicData uri="http://schemas.openxmlformats.org/presentationml/2006/ole">
            <mc:AlternateContent xmlns:mc="http://schemas.openxmlformats.org/markup-compatibility/2006">
              <mc:Choice xmlns:v="urn:schemas-microsoft-com:vml" Requires="v">
                <p:oleObj spid="_x0000_s9227" name="Equation" r:id="rId6" imgW="393480" imgH="291960" progId="Equation.DSMT4">
                  <p:embed/>
                </p:oleObj>
              </mc:Choice>
              <mc:Fallback>
                <p:oleObj name="Equation" r:id="rId6" imgW="393480" imgH="291960" progId="Equation.DSMT4">
                  <p:embed/>
                  <p:pic>
                    <p:nvPicPr>
                      <p:cNvPr id="0" name="Object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68600" y="3352800"/>
                        <a:ext cx="393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7" name="Object 11"/>
          <p:cNvGraphicFramePr>
            <a:graphicFrameLocks noChangeAspect="1"/>
          </p:cNvGraphicFramePr>
          <p:nvPr/>
        </p:nvGraphicFramePr>
        <p:xfrm>
          <a:off x="2590800" y="3898900"/>
          <a:ext cx="736600" cy="292100"/>
        </p:xfrm>
        <a:graphic>
          <a:graphicData uri="http://schemas.openxmlformats.org/presentationml/2006/ole">
            <mc:AlternateContent xmlns:mc="http://schemas.openxmlformats.org/markup-compatibility/2006">
              <mc:Choice xmlns:v="urn:schemas-microsoft-com:vml" Requires="v">
                <p:oleObj spid="_x0000_s9228" name="Equation" r:id="rId8" imgW="736560" imgH="291960" progId="Equation.DSMT4">
                  <p:embed/>
                </p:oleObj>
              </mc:Choice>
              <mc:Fallback>
                <p:oleObj name="Equation" r:id="rId8" imgW="736560" imgH="291960" progId="Equation.DSMT4">
                  <p:embed/>
                  <p:pic>
                    <p:nvPicPr>
                      <p:cNvPr id="0" name="Object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90800" y="3898900"/>
                        <a:ext cx="736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8" name="Object 12"/>
          <p:cNvGraphicFramePr>
            <a:graphicFrameLocks noChangeAspect="1"/>
          </p:cNvGraphicFramePr>
          <p:nvPr/>
        </p:nvGraphicFramePr>
        <p:xfrm>
          <a:off x="4140200" y="3886200"/>
          <a:ext cx="279400" cy="838200"/>
        </p:xfrm>
        <a:graphic>
          <a:graphicData uri="http://schemas.openxmlformats.org/presentationml/2006/ole">
            <mc:AlternateContent xmlns:mc="http://schemas.openxmlformats.org/markup-compatibility/2006">
              <mc:Choice xmlns:v="urn:schemas-microsoft-com:vml" Requires="v">
                <p:oleObj spid="_x0000_s9229" name="Equation" r:id="rId10" imgW="279360" imgH="838080" progId="Equation.DSMT4">
                  <p:embed/>
                </p:oleObj>
              </mc:Choice>
              <mc:Fallback>
                <p:oleObj name="Equation" r:id="rId10" imgW="279360" imgH="838080" progId="Equation.DSMT4">
                  <p:embed/>
                  <p:pic>
                    <p:nvPicPr>
                      <p:cNvPr id="0" name="Object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40200" y="3886200"/>
                        <a:ext cx="279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Completion Example 4 </a:t>
            </a:r>
            <a:r>
              <a:rPr lang="en-US" dirty="0" smtClean="0">
                <a:solidFill>
                  <a:schemeClr val="accent1"/>
                </a:solidFill>
              </a:rPr>
              <a:t>(cont.)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659737"/>
          </a:xfrm>
        </p:spPr>
        <p:txBody>
          <a:bodyPr>
            <a:spAutoFit/>
          </a:bodyPr>
          <a:lstStyle/>
          <a:p>
            <a:r>
              <a:rPr lang="en-US" dirty="0" smtClean="0"/>
              <a:t>Substituting into the formula </a:t>
            </a:r>
            <a:r>
              <a:rPr lang="en-US" b="1" i="1" dirty="0" smtClean="0"/>
              <a:t>I </a:t>
            </a:r>
            <a:r>
              <a:rPr lang="en-US" b="1" dirty="0" smtClean="0"/>
              <a:t>=</a:t>
            </a:r>
            <a:r>
              <a:rPr lang="en-US" b="1" i="1" dirty="0" smtClean="0"/>
              <a:t> </a:t>
            </a:r>
            <a:r>
              <a:rPr lang="en-US" b="1" i="1" dirty="0" err="1" smtClean="0"/>
              <a:t>Prt</a:t>
            </a:r>
            <a:r>
              <a:rPr lang="en-US" b="1" i="1" dirty="0" smtClean="0"/>
              <a:t> </a:t>
            </a:r>
            <a:r>
              <a:rPr lang="en-US" dirty="0" smtClean="0"/>
              <a:t>gives</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solidFill>
                  <a:schemeClr val="tx1"/>
                </a:solidFill>
              </a:rPr>
              <a:t>The interest rate would be _____%.</a:t>
            </a:r>
          </a:p>
        </p:txBody>
      </p:sp>
      <p:sp>
        <p:nvSpPr>
          <p:cNvPr id="28" name="TextBox 27"/>
          <p:cNvSpPr txBox="1"/>
          <p:nvPr/>
        </p:nvSpPr>
        <p:spPr>
          <a:xfrm>
            <a:off x="4953000" y="3048000"/>
            <a:ext cx="3200400" cy="400110"/>
          </a:xfrm>
          <a:prstGeom prst="rect">
            <a:avLst/>
          </a:prstGeom>
          <a:noFill/>
        </p:spPr>
        <p:txBody>
          <a:bodyPr wrap="square" rtlCol="0">
            <a:spAutoFit/>
          </a:bodyPr>
          <a:lstStyle/>
          <a:p>
            <a:r>
              <a:rPr lang="en-US" sz="2000" dirty="0" smtClean="0">
                <a:solidFill>
                  <a:srgbClr val="008080"/>
                </a:solidFill>
                <a:latin typeface="+mn-lt"/>
              </a:rPr>
              <a:t>Simplify the right-hand side.</a:t>
            </a:r>
            <a:endParaRPr lang="en-US" sz="2000" dirty="0">
              <a:solidFill>
                <a:srgbClr val="008080"/>
              </a:solidFill>
              <a:latin typeface="+mn-lt"/>
            </a:endParaRPr>
          </a:p>
        </p:txBody>
      </p:sp>
      <p:sp>
        <p:nvSpPr>
          <p:cNvPr id="30" name="TextBox 29"/>
          <p:cNvSpPr txBox="1"/>
          <p:nvPr/>
        </p:nvSpPr>
        <p:spPr>
          <a:xfrm>
            <a:off x="4953000" y="3810000"/>
            <a:ext cx="2926080" cy="707886"/>
          </a:xfrm>
          <a:prstGeom prst="rect">
            <a:avLst/>
          </a:prstGeom>
          <a:noFill/>
        </p:spPr>
        <p:txBody>
          <a:bodyPr wrap="square" rtlCol="0">
            <a:spAutoFit/>
          </a:bodyPr>
          <a:lstStyle/>
          <a:p>
            <a:r>
              <a:rPr lang="en-US" sz="2000" dirty="0" smtClean="0">
                <a:solidFill>
                  <a:srgbClr val="008080"/>
                </a:solidFill>
              </a:rPr>
              <a:t>Divide both sides by 500, the coefficient of </a:t>
            </a:r>
            <a:r>
              <a:rPr lang="en-US" sz="2000" i="1" dirty="0" smtClean="0">
                <a:solidFill>
                  <a:srgbClr val="008080"/>
                </a:solidFill>
              </a:rPr>
              <a:t>r.</a:t>
            </a:r>
            <a:endParaRPr lang="en-US" sz="2000" dirty="0">
              <a:solidFill>
                <a:srgbClr val="008080"/>
              </a:solidFill>
              <a:latin typeface="+mn-lt"/>
            </a:endParaRPr>
          </a:p>
        </p:txBody>
      </p:sp>
      <p:graphicFrame>
        <p:nvGraphicFramePr>
          <p:cNvPr id="22" name="Object 21"/>
          <p:cNvGraphicFramePr>
            <a:graphicFrameLocks noChangeAspect="1"/>
          </p:cNvGraphicFramePr>
          <p:nvPr/>
        </p:nvGraphicFramePr>
        <p:xfrm>
          <a:off x="2216150" y="2057400"/>
          <a:ext cx="2857500" cy="2933700"/>
        </p:xfrm>
        <a:graphic>
          <a:graphicData uri="http://schemas.openxmlformats.org/presentationml/2006/ole">
            <mc:AlternateContent xmlns:mc="http://schemas.openxmlformats.org/markup-compatibility/2006">
              <mc:Choice xmlns:v="urn:schemas-microsoft-com:vml" Requires="v">
                <p:oleObj spid="_x0000_s10259" name="Equation" r:id="rId4" imgW="2857320" imgH="2933640" progId="Equation.DSMT4">
                  <p:embed/>
                </p:oleObj>
              </mc:Choice>
              <mc:Fallback>
                <p:oleObj name="Equation" r:id="rId4" imgW="2857320" imgH="2933640" progId="Equation.DSMT4">
                  <p:embed/>
                  <p:pic>
                    <p:nvPicPr>
                      <p:cNvPr id="0" name="Object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16150" y="2057400"/>
                        <a:ext cx="2857500" cy="293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 name="Object 22"/>
          <p:cNvGraphicFramePr>
            <a:graphicFrameLocks noChangeAspect="1"/>
          </p:cNvGraphicFramePr>
          <p:nvPr/>
        </p:nvGraphicFramePr>
        <p:xfrm>
          <a:off x="3527715" y="2286000"/>
          <a:ext cx="736600" cy="292100"/>
        </p:xfrm>
        <a:graphic>
          <a:graphicData uri="http://schemas.openxmlformats.org/presentationml/2006/ole">
            <mc:AlternateContent xmlns:mc="http://schemas.openxmlformats.org/markup-compatibility/2006">
              <mc:Choice xmlns:v="urn:schemas-microsoft-com:vml" Requires="v">
                <p:oleObj spid="_x0000_s10260" name="Equation" r:id="rId6" imgW="736560" imgH="291960" progId="Equation.DSMT4">
                  <p:embed/>
                </p:oleObj>
              </mc:Choice>
              <mc:Fallback>
                <p:oleObj name="Equation" r:id="rId6" imgW="736560" imgH="291960" progId="Equation.DSMT4">
                  <p:embed/>
                  <p:pic>
                    <p:nvPicPr>
                      <p:cNvPr id="0" name="Object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27715" y="2286000"/>
                        <a:ext cx="736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612" name="Object 12"/>
          <p:cNvGraphicFramePr>
            <a:graphicFrameLocks noChangeAspect="1"/>
          </p:cNvGraphicFramePr>
          <p:nvPr/>
        </p:nvGraphicFramePr>
        <p:xfrm>
          <a:off x="3625275" y="2999510"/>
          <a:ext cx="571500" cy="292100"/>
        </p:xfrm>
        <a:graphic>
          <a:graphicData uri="http://schemas.openxmlformats.org/presentationml/2006/ole">
            <mc:AlternateContent xmlns:mc="http://schemas.openxmlformats.org/markup-compatibility/2006">
              <mc:Choice xmlns:v="urn:schemas-microsoft-com:vml" Requires="v">
                <p:oleObj spid="_x0000_s10261" name="Equation" r:id="rId8" imgW="571320" imgH="291960" progId="Equation.DSMT4">
                  <p:embed/>
                </p:oleObj>
              </mc:Choice>
              <mc:Fallback>
                <p:oleObj name="Equation" r:id="rId8" imgW="571320" imgH="291960" progId="Equation.DSMT4">
                  <p:embed/>
                  <p:pic>
                    <p:nvPicPr>
                      <p:cNvPr id="0" name="Object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25275" y="2999510"/>
                        <a:ext cx="571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613" name="Object 13"/>
          <p:cNvGraphicFramePr>
            <a:graphicFrameLocks noChangeAspect="1"/>
          </p:cNvGraphicFramePr>
          <p:nvPr/>
        </p:nvGraphicFramePr>
        <p:xfrm>
          <a:off x="3521365" y="3670295"/>
          <a:ext cx="571500" cy="292100"/>
        </p:xfrm>
        <a:graphic>
          <a:graphicData uri="http://schemas.openxmlformats.org/presentationml/2006/ole">
            <mc:AlternateContent xmlns:mc="http://schemas.openxmlformats.org/markup-compatibility/2006">
              <mc:Choice xmlns:v="urn:schemas-microsoft-com:vml" Requires="v">
                <p:oleObj spid="_x0000_s10262" name="Equation" r:id="rId10" imgW="571320" imgH="291960" progId="Equation.DSMT4">
                  <p:embed/>
                </p:oleObj>
              </mc:Choice>
              <mc:Fallback>
                <p:oleObj name="Equation" r:id="rId10" imgW="571320" imgH="291960" progId="Equation.DSMT4">
                  <p:embed/>
                  <p:pic>
                    <p:nvPicPr>
                      <p:cNvPr id="0" name="Object 2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21365" y="3670295"/>
                        <a:ext cx="571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614" name="Object 14"/>
          <p:cNvGraphicFramePr>
            <a:graphicFrameLocks noChangeAspect="1"/>
          </p:cNvGraphicFramePr>
          <p:nvPr/>
        </p:nvGraphicFramePr>
        <p:xfrm>
          <a:off x="2461490" y="4134425"/>
          <a:ext cx="571500" cy="292100"/>
        </p:xfrm>
        <a:graphic>
          <a:graphicData uri="http://schemas.openxmlformats.org/presentationml/2006/ole">
            <mc:AlternateContent xmlns:mc="http://schemas.openxmlformats.org/markup-compatibility/2006">
              <mc:Choice xmlns:v="urn:schemas-microsoft-com:vml" Requires="v">
                <p:oleObj spid="_x0000_s10263" name="Equation" r:id="rId12" imgW="571320" imgH="291960" progId="Equation.DSMT4">
                  <p:embed/>
                </p:oleObj>
              </mc:Choice>
              <mc:Fallback>
                <p:oleObj name="Equation" r:id="rId12" imgW="571320" imgH="291960" progId="Equation.DSMT4">
                  <p:embed/>
                  <p:pic>
                    <p:nvPicPr>
                      <p:cNvPr id="0" name="Object 2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61490" y="4134425"/>
                        <a:ext cx="571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615" name="Object 15"/>
          <p:cNvGraphicFramePr>
            <a:graphicFrameLocks noChangeAspect="1"/>
          </p:cNvGraphicFramePr>
          <p:nvPr/>
        </p:nvGraphicFramePr>
        <p:xfrm>
          <a:off x="3652985" y="4148280"/>
          <a:ext cx="571500" cy="292100"/>
        </p:xfrm>
        <a:graphic>
          <a:graphicData uri="http://schemas.openxmlformats.org/presentationml/2006/ole">
            <mc:AlternateContent xmlns:mc="http://schemas.openxmlformats.org/markup-compatibility/2006">
              <mc:Choice xmlns:v="urn:schemas-microsoft-com:vml" Requires="v">
                <p:oleObj spid="_x0000_s10264" name="Equation" r:id="rId14" imgW="571320" imgH="291960" progId="Equation.DSMT4">
                  <p:embed/>
                </p:oleObj>
              </mc:Choice>
              <mc:Fallback>
                <p:oleObj name="Equation" r:id="rId14" imgW="571320" imgH="291960" progId="Equation.DSMT4">
                  <p:embed/>
                  <p:pic>
                    <p:nvPicPr>
                      <p:cNvPr id="0" name="Object 2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52985" y="4148280"/>
                        <a:ext cx="571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616" name="Object 16"/>
          <p:cNvGraphicFramePr>
            <a:graphicFrameLocks noChangeAspect="1"/>
          </p:cNvGraphicFramePr>
          <p:nvPr/>
        </p:nvGraphicFramePr>
        <p:xfrm>
          <a:off x="2378365" y="4640115"/>
          <a:ext cx="660400" cy="292100"/>
        </p:xfrm>
        <a:graphic>
          <a:graphicData uri="http://schemas.openxmlformats.org/presentationml/2006/ole">
            <mc:AlternateContent xmlns:mc="http://schemas.openxmlformats.org/markup-compatibility/2006">
              <mc:Choice xmlns:v="urn:schemas-microsoft-com:vml" Requires="v">
                <p:oleObj spid="_x0000_s10265" name="Equation" r:id="rId16" imgW="660240" imgH="291960" progId="Equation.DSMT4">
                  <p:embed/>
                </p:oleObj>
              </mc:Choice>
              <mc:Fallback>
                <p:oleObj name="Equation" r:id="rId16" imgW="660240" imgH="291960" progId="Equation.DSMT4">
                  <p:embed/>
                  <p:pic>
                    <p:nvPicPr>
                      <p:cNvPr id="0" name="Object 2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378365" y="4640115"/>
                        <a:ext cx="660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617" name="Object 17"/>
          <p:cNvGraphicFramePr>
            <a:graphicFrameLocks noChangeAspect="1"/>
          </p:cNvGraphicFramePr>
          <p:nvPr/>
        </p:nvGraphicFramePr>
        <p:xfrm>
          <a:off x="4648200" y="5511800"/>
          <a:ext cx="368300" cy="292100"/>
        </p:xfrm>
        <a:graphic>
          <a:graphicData uri="http://schemas.openxmlformats.org/presentationml/2006/ole">
            <mc:AlternateContent xmlns:mc="http://schemas.openxmlformats.org/markup-compatibility/2006">
              <mc:Choice xmlns:v="urn:schemas-microsoft-com:vml" Requires="v">
                <p:oleObj spid="_x0000_s10266" name="Equation" r:id="rId18" imgW="368280" imgH="291960" progId="Equation.DSMT4">
                  <p:embed/>
                </p:oleObj>
              </mc:Choice>
              <mc:Fallback>
                <p:oleObj name="Equation" r:id="rId18" imgW="368280" imgH="291960" progId="Equation.DSMT4">
                  <p:embed/>
                  <p:pic>
                    <p:nvPicPr>
                      <p:cNvPr id="0" name="Object 2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648200" y="5511800"/>
                        <a:ext cx="368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0" name="Straight Connector 9"/>
          <p:cNvCxnSpPr/>
          <p:nvPr/>
        </p:nvCxnSpPr>
        <p:spPr>
          <a:xfrm flipV="1">
            <a:off x="3505200" y="3657600"/>
            <a:ext cx="609600" cy="25366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3643745" y="4138226"/>
            <a:ext cx="609600" cy="25366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6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56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56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56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5</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eaLnBrk="1" hangingPunct="1">
              <a:spcBef>
                <a:spcPts val="0"/>
              </a:spcBef>
              <a:buNone/>
            </a:pPr>
            <a:r>
              <a:rPr lang="en-US" dirty="0" smtClean="0"/>
              <a:t>If an account is compounded monthly (</a:t>
            </a:r>
            <a:r>
              <a:rPr lang="en-US" i="1" dirty="0" smtClean="0"/>
              <a:t>n</a:t>
            </a:r>
            <a:r>
              <a:rPr lang="en-US" dirty="0" smtClean="0"/>
              <a:t> = 12) at </a:t>
            </a:r>
            <a:r>
              <a:rPr lang="en-US" dirty="0" smtClean="0">
                <a:solidFill>
                  <a:srgbClr val="0000FF"/>
                </a:solidFill>
              </a:rPr>
              <a:t>6%</a:t>
            </a:r>
            <a:r>
              <a:rPr lang="en-US" dirty="0" smtClean="0"/>
              <a:t>, how much interest will a principal of </a:t>
            </a:r>
            <a:r>
              <a:rPr lang="en-US" dirty="0" smtClean="0">
                <a:solidFill>
                  <a:srgbClr val="0000FF"/>
                </a:solidFill>
              </a:rPr>
              <a:t>$5500 </a:t>
            </a:r>
            <a:r>
              <a:rPr lang="en-US" dirty="0" smtClean="0"/>
              <a:t>earn in </a:t>
            </a:r>
            <a:r>
              <a:rPr lang="en-US" dirty="0" smtClean="0">
                <a:solidFill>
                  <a:srgbClr val="0000FF"/>
                </a:solidFill>
              </a:rPr>
              <a:t>3 months</a:t>
            </a:r>
            <a:r>
              <a:rPr lang="en-US" dirty="0" smtClean="0"/>
              <a:t>?</a:t>
            </a:r>
          </a:p>
          <a:p>
            <a:pPr marL="0" eaLnBrk="1" hangingPunct="1">
              <a:spcBef>
                <a:spcPts val="0"/>
              </a:spcBef>
              <a:buNone/>
            </a:pPr>
            <a:r>
              <a:rPr lang="en-US" b="1" dirty="0" smtClean="0"/>
              <a:t>Solution</a:t>
            </a:r>
          </a:p>
          <a:p>
            <a:pPr marL="0" eaLnBrk="1" hangingPunct="1">
              <a:spcBef>
                <a:spcPts val="0"/>
              </a:spcBef>
              <a:buNone/>
            </a:pPr>
            <a:r>
              <a:rPr lang="en-US" dirty="0" smtClean="0"/>
              <a:t>Since the compounding is monthly, use                    in the formula </a:t>
            </a:r>
            <a:r>
              <a:rPr lang="en-US" i="1" dirty="0" smtClean="0"/>
              <a:t>I</a:t>
            </a:r>
            <a:r>
              <a:rPr lang="en-US" dirty="0" smtClean="0"/>
              <a:t> = </a:t>
            </a:r>
            <a:r>
              <a:rPr lang="en-US" i="1" dirty="0" err="1" smtClean="0"/>
              <a:t>Prt</a:t>
            </a:r>
            <a:r>
              <a:rPr lang="en-US" dirty="0" smtClean="0"/>
              <a:t>.</a:t>
            </a:r>
          </a:p>
          <a:p>
            <a:pPr marL="0" eaLnBrk="1" hangingPunct="1">
              <a:spcBef>
                <a:spcPts val="1200"/>
              </a:spcBef>
              <a:buNone/>
            </a:pPr>
            <a:r>
              <a:rPr lang="en-US" dirty="0" smtClean="0"/>
              <a:t>And, since the period is three months, calculate the interest three times. Calculate each time with a new principal.       </a:t>
            </a:r>
          </a:p>
        </p:txBody>
      </p:sp>
      <p:graphicFrame>
        <p:nvGraphicFramePr>
          <p:cNvPr id="49157" name="Object 5"/>
          <p:cNvGraphicFramePr>
            <a:graphicFrameLocks noChangeAspect="1"/>
          </p:cNvGraphicFramePr>
          <p:nvPr/>
        </p:nvGraphicFramePr>
        <p:xfrm>
          <a:off x="6261675" y="2852295"/>
          <a:ext cx="1460500" cy="838200"/>
        </p:xfrm>
        <a:graphic>
          <a:graphicData uri="http://schemas.openxmlformats.org/presentationml/2006/ole">
            <mc:AlternateContent xmlns:mc="http://schemas.openxmlformats.org/markup-compatibility/2006">
              <mc:Choice xmlns:v="urn:schemas-microsoft-com:vml" Requires="v">
                <p:oleObj spid="_x0000_s13316" name="Equation" r:id="rId4" imgW="1460160" imgH="838080" progId="Equation.DSMT4">
                  <p:embed/>
                </p:oleObj>
              </mc:Choice>
              <mc:Fallback>
                <p:oleObj name="Equation" r:id="rId4" imgW="1460160" imgH="83808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61675" y="2852295"/>
                        <a:ext cx="1460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915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5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3108543"/>
          </a:xfrm>
        </p:spPr>
        <p:txBody>
          <a:bodyPr>
            <a:spAutoFit/>
          </a:bodyPr>
          <a:lstStyle/>
          <a:p>
            <a:pPr marL="0" eaLnBrk="1" hangingPunct="1">
              <a:spcBef>
                <a:spcPts val="0"/>
              </a:spcBef>
              <a:buNone/>
              <a:tabLst>
                <a:tab pos="457200" algn="l"/>
              </a:tabLst>
            </a:pPr>
            <a:r>
              <a:rPr lang="en-US" b="1" dirty="0" smtClean="0"/>
              <a:t>a.	</a:t>
            </a:r>
            <a:r>
              <a:rPr lang="en-US" dirty="0" smtClean="0"/>
              <a:t>First period: the principal is </a:t>
            </a:r>
            <a:r>
              <a:rPr lang="en-US" i="1" dirty="0" smtClean="0">
                <a:solidFill>
                  <a:srgbClr val="000099"/>
                </a:solidFill>
              </a:rPr>
              <a:t>P</a:t>
            </a:r>
            <a:r>
              <a:rPr lang="en-US" dirty="0" smtClean="0">
                <a:solidFill>
                  <a:srgbClr val="000099"/>
                </a:solidFill>
              </a:rPr>
              <a:t> = $5500</a:t>
            </a:r>
            <a:r>
              <a:rPr lang="en-US" dirty="0" smtClean="0"/>
              <a:t>.</a:t>
            </a:r>
          </a:p>
          <a:p>
            <a:pPr marL="0" eaLnBrk="1" hangingPunct="1">
              <a:spcBef>
                <a:spcPts val="0"/>
              </a:spcBef>
              <a:buNone/>
              <a:tabLst>
                <a:tab pos="457200" algn="l"/>
              </a:tabLst>
            </a:pPr>
            <a:endParaRPr lang="en-US" dirty="0" smtClean="0"/>
          </a:p>
          <a:p>
            <a:pPr marL="0" eaLnBrk="1" hangingPunct="1">
              <a:spcBef>
                <a:spcPts val="0"/>
              </a:spcBef>
              <a:buNone/>
              <a:tabLst>
                <a:tab pos="457200" algn="l"/>
              </a:tabLst>
            </a:pPr>
            <a:endParaRPr lang="en-US" dirty="0" smtClean="0"/>
          </a:p>
          <a:p>
            <a:pPr marL="0" eaLnBrk="1" hangingPunct="1">
              <a:spcBef>
                <a:spcPts val="0"/>
              </a:spcBef>
              <a:buNone/>
              <a:tabLst>
                <a:tab pos="457200" algn="l"/>
              </a:tabLst>
            </a:pPr>
            <a:endParaRPr lang="en-US" dirty="0" smtClean="0"/>
          </a:p>
          <a:p>
            <a:pPr marL="0" eaLnBrk="1" hangingPunct="1">
              <a:spcBef>
                <a:spcPts val="0"/>
              </a:spcBef>
              <a:buNone/>
              <a:tabLst>
                <a:tab pos="457200" algn="l"/>
              </a:tabLst>
            </a:pPr>
            <a:endParaRPr lang="en-US" dirty="0" smtClean="0"/>
          </a:p>
          <a:p>
            <a:pPr marL="0" eaLnBrk="1" hangingPunct="1">
              <a:spcBef>
                <a:spcPts val="0"/>
              </a:spcBef>
              <a:buNone/>
              <a:tabLst>
                <a:tab pos="457200" algn="l"/>
              </a:tabLst>
            </a:pPr>
            <a:r>
              <a:rPr lang="en-US" b="1" dirty="0" smtClean="0"/>
              <a:t>b.	</a:t>
            </a:r>
            <a:r>
              <a:rPr lang="en-US" dirty="0" smtClean="0"/>
              <a:t>Second period: the new principal is 	</a:t>
            </a:r>
            <a:r>
              <a:rPr lang="en-US" i="1" dirty="0" smtClean="0">
                <a:solidFill>
                  <a:srgbClr val="000099"/>
                </a:solidFill>
              </a:rPr>
              <a:t>P </a:t>
            </a:r>
            <a:r>
              <a:rPr lang="en-US" dirty="0" smtClean="0">
                <a:solidFill>
                  <a:srgbClr val="000099"/>
                </a:solidFill>
              </a:rPr>
              <a:t>= $5500 + $27.50 = $5527.50</a:t>
            </a:r>
            <a:r>
              <a:rPr lang="en-US" dirty="0" smtClean="0"/>
              <a:t>.</a:t>
            </a:r>
          </a:p>
        </p:txBody>
      </p:sp>
      <p:graphicFrame>
        <p:nvGraphicFramePr>
          <p:cNvPr id="7" name="Object 6"/>
          <p:cNvGraphicFramePr>
            <a:graphicFrameLocks noChangeAspect="1"/>
          </p:cNvGraphicFramePr>
          <p:nvPr/>
        </p:nvGraphicFramePr>
        <p:xfrm>
          <a:off x="1493520" y="1889760"/>
          <a:ext cx="2514600" cy="838200"/>
        </p:xfrm>
        <a:graphic>
          <a:graphicData uri="http://schemas.openxmlformats.org/presentationml/2006/ole">
            <mc:AlternateContent xmlns:mc="http://schemas.openxmlformats.org/markup-compatibility/2006">
              <mc:Choice xmlns:v="urn:schemas-microsoft-com:vml" Requires="v">
                <p:oleObj spid="_x0000_s14350" name="Equation" r:id="rId4" imgW="2514600" imgH="838080" progId="Equation.DSMT4">
                  <p:embed/>
                </p:oleObj>
              </mc:Choice>
              <mc:Fallback>
                <p:oleObj name="Equation" r:id="rId4" imgW="2514600" imgH="83808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93520" y="1889760"/>
                        <a:ext cx="2514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0181" name="Object 5"/>
          <p:cNvGraphicFramePr>
            <a:graphicFrameLocks noChangeAspect="1"/>
          </p:cNvGraphicFramePr>
          <p:nvPr/>
        </p:nvGraphicFramePr>
        <p:xfrm>
          <a:off x="1493520" y="4495800"/>
          <a:ext cx="2959100" cy="838200"/>
        </p:xfrm>
        <a:graphic>
          <a:graphicData uri="http://schemas.openxmlformats.org/presentationml/2006/ole">
            <mc:AlternateContent xmlns:mc="http://schemas.openxmlformats.org/markup-compatibility/2006">
              <mc:Choice xmlns:v="urn:schemas-microsoft-com:vml" Requires="v">
                <p:oleObj spid="_x0000_s14351" name="Equation" r:id="rId6" imgW="2958840" imgH="838080" progId="Equation.DSMT4">
                  <p:embed/>
                </p:oleObj>
              </mc:Choice>
              <mc:Fallback>
                <p:oleObj name="Equation" r:id="rId6" imgW="2958840" imgH="83808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93520" y="4495800"/>
                        <a:ext cx="2959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7"/>
          <p:cNvSpPr/>
          <p:nvPr/>
        </p:nvSpPr>
        <p:spPr>
          <a:xfrm>
            <a:off x="5715000" y="2724090"/>
            <a:ext cx="2547492" cy="400110"/>
          </a:xfrm>
          <a:prstGeom prst="rect">
            <a:avLst/>
          </a:prstGeom>
        </p:spPr>
        <p:txBody>
          <a:bodyPr wrap="none">
            <a:spAutoFit/>
          </a:bodyPr>
          <a:lstStyle/>
          <a:p>
            <a:r>
              <a:rPr lang="en-US" sz="2000" dirty="0" smtClean="0">
                <a:solidFill>
                  <a:srgbClr val="008080"/>
                </a:solidFill>
              </a:rPr>
              <a:t>interest for first period</a:t>
            </a:r>
            <a:endParaRPr lang="en-US" sz="2000" dirty="0">
              <a:solidFill>
                <a:srgbClr val="008080"/>
              </a:solidFill>
            </a:endParaRPr>
          </a:p>
        </p:txBody>
      </p:sp>
      <p:sp>
        <p:nvSpPr>
          <p:cNvPr id="9" name="Rectangle 8"/>
          <p:cNvSpPr/>
          <p:nvPr/>
        </p:nvSpPr>
        <p:spPr>
          <a:xfrm>
            <a:off x="5715000" y="5410200"/>
            <a:ext cx="2879634" cy="400110"/>
          </a:xfrm>
          <a:prstGeom prst="rect">
            <a:avLst/>
          </a:prstGeom>
        </p:spPr>
        <p:txBody>
          <a:bodyPr wrap="none">
            <a:spAutoFit/>
          </a:bodyPr>
          <a:lstStyle/>
          <a:p>
            <a:r>
              <a:rPr lang="en-US" sz="2000" dirty="0" smtClean="0">
                <a:solidFill>
                  <a:srgbClr val="008080"/>
                </a:solidFill>
              </a:rPr>
              <a:t>interest for second period</a:t>
            </a:r>
            <a:endParaRPr lang="en-US" sz="2000" dirty="0">
              <a:solidFill>
                <a:srgbClr val="008080"/>
              </a:solidFill>
            </a:endParaRPr>
          </a:p>
        </p:txBody>
      </p:sp>
      <p:graphicFrame>
        <p:nvGraphicFramePr>
          <p:cNvPr id="14340" name="Object 4"/>
          <p:cNvGraphicFramePr>
            <a:graphicFrameLocks noChangeAspect="1"/>
          </p:cNvGraphicFramePr>
          <p:nvPr/>
        </p:nvGraphicFramePr>
        <p:xfrm>
          <a:off x="5638800" y="2133600"/>
          <a:ext cx="1282700" cy="368300"/>
        </p:xfrm>
        <a:graphic>
          <a:graphicData uri="http://schemas.openxmlformats.org/presentationml/2006/ole">
            <mc:AlternateContent xmlns:mc="http://schemas.openxmlformats.org/markup-compatibility/2006">
              <mc:Choice xmlns:v="urn:schemas-microsoft-com:vml" Requires="v">
                <p:oleObj spid="_x0000_s14352" name="Equation" r:id="rId8" imgW="1282680" imgH="368280" progId="Equation.DSMT4">
                  <p:embed/>
                </p:oleObj>
              </mc:Choice>
              <mc:Fallback>
                <p:oleObj name="Equation" r:id="rId8" imgW="1282680" imgH="36828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38800" y="2133600"/>
                        <a:ext cx="1282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4130040" y="1905000"/>
          <a:ext cx="1384300" cy="838200"/>
        </p:xfrm>
        <a:graphic>
          <a:graphicData uri="http://schemas.openxmlformats.org/presentationml/2006/ole">
            <mc:AlternateContent xmlns:mc="http://schemas.openxmlformats.org/markup-compatibility/2006">
              <mc:Choice xmlns:v="urn:schemas-microsoft-com:vml" Requires="v">
                <p:oleObj spid="_x0000_s14353" name="Equation" r:id="rId10" imgW="1384200" imgH="838080" progId="Equation.DSMT4">
                  <p:embed/>
                </p:oleObj>
              </mc:Choice>
              <mc:Fallback>
                <p:oleObj name="Equation" r:id="rId10" imgW="1384200" imgH="83808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30040" y="1905000"/>
                        <a:ext cx="138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6400800" y="4724400"/>
          <a:ext cx="1282700" cy="368300"/>
        </p:xfrm>
        <a:graphic>
          <a:graphicData uri="http://schemas.openxmlformats.org/presentationml/2006/ole">
            <mc:AlternateContent xmlns:mc="http://schemas.openxmlformats.org/markup-compatibility/2006">
              <mc:Choice xmlns:v="urn:schemas-microsoft-com:vml" Requires="v">
                <p:oleObj spid="_x0000_s14354" name="Equation" r:id="rId12" imgW="1282680" imgH="368280" progId="Equation.DSMT4">
                  <p:embed/>
                </p:oleObj>
              </mc:Choice>
              <mc:Fallback>
                <p:oleObj name="Equation" r:id="rId12" imgW="1282680" imgH="368280"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00800" y="4724400"/>
                        <a:ext cx="1282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4495800" y="4495800"/>
          <a:ext cx="1828800" cy="838200"/>
        </p:xfrm>
        <a:graphic>
          <a:graphicData uri="http://schemas.openxmlformats.org/presentationml/2006/ole">
            <mc:AlternateContent xmlns:mc="http://schemas.openxmlformats.org/markup-compatibility/2006">
              <mc:Choice xmlns:v="urn:schemas-microsoft-com:vml" Requires="v">
                <p:oleObj spid="_x0000_s14355" name="Equation" r:id="rId14" imgW="1828800" imgH="838080" progId="Equation.DSMT4">
                  <p:embed/>
                </p:oleObj>
              </mc:Choice>
              <mc:Fallback>
                <p:oleObj name="Equation" r:id="rId14" imgW="1828800" imgH="838080" progId="Equation.DSMT4">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495800" y="4495800"/>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018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4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34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5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3970318"/>
          </a:xfrm>
        </p:spPr>
        <p:txBody>
          <a:bodyPr>
            <a:spAutoFit/>
          </a:bodyPr>
          <a:lstStyle/>
          <a:p>
            <a:pPr marL="0" eaLnBrk="1" hangingPunct="1">
              <a:spcBef>
                <a:spcPts val="0"/>
              </a:spcBef>
              <a:buNone/>
              <a:tabLst>
                <a:tab pos="457200" algn="l"/>
              </a:tabLst>
            </a:pPr>
            <a:r>
              <a:rPr lang="en-US" b="1" dirty="0" smtClean="0"/>
              <a:t>c.	</a:t>
            </a:r>
            <a:r>
              <a:rPr lang="en-US" dirty="0" smtClean="0"/>
              <a:t>Third period: the new principal is</a:t>
            </a:r>
          </a:p>
          <a:p>
            <a:pPr marL="0" eaLnBrk="1" hangingPunct="1">
              <a:spcBef>
                <a:spcPts val="0"/>
              </a:spcBef>
              <a:buNone/>
              <a:tabLst>
                <a:tab pos="457200" algn="l"/>
              </a:tabLst>
            </a:pPr>
            <a:r>
              <a:rPr lang="en-US" dirty="0" smtClean="0">
                <a:solidFill>
                  <a:srgbClr val="000099"/>
                </a:solidFill>
              </a:rPr>
              <a:t>     </a:t>
            </a:r>
            <a:r>
              <a:rPr lang="en-US" i="1" dirty="0" smtClean="0">
                <a:solidFill>
                  <a:srgbClr val="000099"/>
                </a:solidFill>
              </a:rPr>
              <a:t>	P </a:t>
            </a:r>
            <a:r>
              <a:rPr lang="en-US" dirty="0" smtClean="0">
                <a:solidFill>
                  <a:srgbClr val="000099"/>
                </a:solidFill>
              </a:rPr>
              <a:t>= $5527.50 + $27.64 = $5555.14.</a:t>
            </a:r>
          </a:p>
          <a:p>
            <a:pPr marL="0" eaLnBrk="1" hangingPunct="1">
              <a:spcBef>
                <a:spcPts val="0"/>
              </a:spcBef>
              <a:buNone/>
              <a:tabLst>
                <a:tab pos="457200" algn="l"/>
              </a:tabLst>
            </a:pPr>
            <a:endParaRPr lang="en-US" dirty="0" smtClean="0"/>
          </a:p>
          <a:p>
            <a:pPr marL="0" eaLnBrk="1" hangingPunct="1">
              <a:spcBef>
                <a:spcPts val="0"/>
              </a:spcBef>
              <a:buNone/>
              <a:tabLst>
                <a:tab pos="457200" algn="l"/>
              </a:tabLst>
            </a:pPr>
            <a:endParaRPr lang="en-US" dirty="0" smtClean="0"/>
          </a:p>
          <a:p>
            <a:pPr marL="0" eaLnBrk="1" hangingPunct="1">
              <a:spcBef>
                <a:spcPts val="0"/>
              </a:spcBef>
              <a:buNone/>
              <a:tabLst>
                <a:tab pos="457200" algn="l"/>
              </a:tabLst>
            </a:pPr>
            <a:endParaRPr lang="en-US" dirty="0" smtClean="0"/>
          </a:p>
          <a:p>
            <a:pPr marL="0" eaLnBrk="1" hangingPunct="1">
              <a:spcBef>
                <a:spcPts val="0"/>
              </a:spcBef>
              <a:buNone/>
              <a:tabLst>
                <a:tab pos="457200" algn="l"/>
              </a:tabLst>
            </a:pPr>
            <a:endParaRPr lang="en-US" dirty="0" smtClean="0"/>
          </a:p>
          <a:p>
            <a:pPr marL="0" eaLnBrk="1" hangingPunct="1">
              <a:spcBef>
                <a:spcPts val="0"/>
              </a:spcBef>
              <a:buNone/>
              <a:tabLst>
                <a:tab pos="457200" algn="l"/>
              </a:tabLst>
            </a:pPr>
            <a:endParaRPr lang="en-US" dirty="0" smtClean="0"/>
          </a:p>
          <a:p>
            <a:pPr marL="0" eaLnBrk="1" hangingPunct="1">
              <a:spcBef>
                <a:spcPts val="0"/>
              </a:spcBef>
              <a:buNone/>
              <a:tabLst>
                <a:tab pos="457200" algn="l"/>
              </a:tabLst>
            </a:pPr>
            <a:r>
              <a:rPr lang="en-US" dirty="0" smtClean="0"/>
              <a:t>The new principal is </a:t>
            </a:r>
            <a:r>
              <a:rPr lang="en-US" i="1" dirty="0" smtClean="0">
                <a:solidFill>
                  <a:srgbClr val="000099"/>
                </a:solidFill>
              </a:rPr>
              <a:t>P</a:t>
            </a:r>
            <a:r>
              <a:rPr lang="en-US" dirty="0" smtClean="0">
                <a:solidFill>
                  <a:srgbClr val="000099"/>
                </a:solidFill>
              </a:rPr>
              <a:t> = $5555.14 + $27.78 = </a:t>
            </a:r>
            <a:r>
              <a:rPr lang="en-US" dirty="0" smtClean="0">
                <a:solidFill>
                  <a:srgbClr val="FF0000"/>
                </a:solidFill>
              </a:rPr>
              <a:t>$5582.92</a:t>
            </a:r>
            <a:r>
              <a:rPr lang="en-US" dirty="0" smtClean="0"/>
              <a:t>.</a:t>
            </a:r>
          </a:p>
          <a:p>
            <a:pPr eaLnBrk="1" hangingPunct="1">
              <a:spcBef>
                <a:spcPts val="0"/>
              </a:spcBef>
              <a:buNone/>
              <a:tabLst>
                <a:tab pos="457200" algn="l"/>
              </a:tabLst>
            </a:pPr>
            <a:endParaRPr lang="en-US" dirty="0" smtClean="0"/>
          </a:p>
        </p:txBody>
      </p:sp>
      <p:graphicFrame>
        <p:nvGraphicFramePr>
          <p:cNvPr id="50182" name="Object 6"/>
          <p:cNvGraphicFramePr>
            <a:graphicFrameLocks noChangeAspect="1"/>
          </p:cNvGraphicFramePr>
          <p:nvPr/>
        </p:nvGraphicFramePr>
        <p:xfrm>
          <a:off x="1600200" y="2484120"/>
          <a:ext cx="2971800" cy="838200"/>
        </p:xfrm>
        <a:graphic>
          <a:graphicData uri="http://schemas.openxmlformats.org/presentationml/2006/ole">
            <mc:AlternateContent xmlns:mc="http://schemas.openxmlformats.org/markup-compatibility/2006">
              <mc:Choice xmlns:v="urn:schemas-microsoft-com:vml" Requires="v">
                <p:oleObj spid="_x0000_s45066" name="Equation" r:id="rId4" imgW="2971800" imgH="838080" progId="Equation.DSMT4">
                  <p:embed/>
                </p:oleObj>
              </mc:Choice>
              <mc:Fallback>
                <p:oleObj name="Equation" r:id="rId4" imgW="2971800" imgH="83808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2484120"/>
                        <a:ext cx="297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9"/>
          <p:cNvSpPr/>
          <p:nvPr/>
        </p:nvSpPr>
        <p:spPr>
          <a:xfrm>
            <a:off x="6019800" y="3505200"/>
            <a:ext cx="2640979" cy="400110"/>
          </a:xfrm>
          <a:prstGeom prst="rect">
            <a:avLst/>
          </a:prstGeom>
        </p:spPr>
        <p:txBody>
          <a:bodyPr wrap="none">
            <a:spAutoFit/>
          </a:bodyPr>
          <a:lstStyle/>
          <a:p>
            <a:r>
              <a:rPr lang="en-US" sz="2000" dirty="0" smtClean="0">
                <a:solidFill>
                  <a:srgbClr val="008080"/>
                </a:solidFill>
              </a:rPr>
              <a:t>interest for third period</a:t>
            </a:r>
            <a:endParaRPr lang="en-US" sz="2000" dirty="0">
              <a:solidFill>
                <a:srgbClr val="008080"/>
              </a:solidFill>
            </a:endParaRPr>
          </a:p>
        </p:txBody>
      </p:sp>
      <p:graphicFrame>
        <p:nvGraphicFramePr>
          <p:cNvPr id="45061" name="Object 5"/>
          <p:cNvGraphicFramePr>
            <a:graphicFrameLocks noChangeAspect="1"/>
          </p:cNvGraphicFramePr>
          <p:nvPr/>
        </p:nvGraphicFramePr>
        <p:xfrm>
          <a:off x="6629400" y="2743200"/>
          <a:ext cx="1270000" cy="368300"/>
        </p:xfrm>
        <a:graphic>
          <a:graphicData uri="http://schemas.openxmlformats.org/presentationml/2006/ole">
            <mc:AlternateContent xmlns:mc="http://schemas.openxmlformats.org/markup-compatibility/2006">
              <mc:Choice xmlns:v="urn:schemas-microsoft-com:vml" Requires="v">
                <p:oleObj spid="_x0000_s45067" name="Equation" r:id="rId6" imgW="1269720" imgH="368280" progId="Equation.DSMT4">
                  <p:embed/>
                </p:oleObj>
              </mc:Choice>
              <mc:Fallback>
                <p:oleObj name="Equation" r:id="rId6" imgW="1269720" imgH="3682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2743200"/>
                        <a:ext cx="1270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062" name="Object 6"/>
          <p:cNvGraphicFramePr>
            <a:graphicFrameLocks noChangeAspect="1"/>
          </p:cNvGraphicFramePr>
          <p:nvPr/>
        </p:nvGraphicFramePr>
        <p:xfrm>
          <a:off x="4693920" y="2499360"/>
          <a:ext cx="1828800" cy="838200"/>
        </p:xfrm>
        <a:graphic>
          <a:graphicData uri="http://schemas.openxmlformats.org/presentationml/2006/ole">
            <mc:AlternateContent xmlns:mc="http://schemas.openxmlformats.org/markup-compatibility/2006">
              <mc:Choice xmlns:v="urn:schemas-microsoft-com:vml" Requires="v">
                <p:oleObj spid="_x0000_s45068" name="Equation" r:id="rId8" imgW="1828800" imgH="838080" progId="Equation.DSMT4">
                  <p:embed/>
                </p:oleObj>
              </mc:Choice>
              <mc:Fallback>
                <p:oleObj name="Equation" r:id="rId8" imgW="1828800" imgH="8380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93920" y="2499360"/>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6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5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1384995"/>
          </a:xfrm>
        </p:spPr>
        <p:txBody>
          <a:bodyPr>
            <a:spAutoFit/>
          </a:bodyPr>
          <a:lstStyle/>
          <a:p>
            <a:pPr marL="0" eaLnBrk="1" hangingPunct="1">
              <a:spcBef>
                <a:spcPts val="0"/>
              </a:spcBef>
              <a:buNone/>
            </a:pPr>
            <a:r>
              <a:rPr lang="en-US" dirty="0" smtClean="0"/>
              <a:t>To find the total interest earned in three months, find the sum of the interest for each period, or subtract the original principal from the final principal as follows:</a:t>
            </a:r>
          </a:p>
        </p:txBody>
      </p:sp>
      <p:sp>
        <p:nvSpPr>
          <p:cNvPr id="9" name="TextBox 8"/>
          <p:cNvSpPr txBox="1"/>
          <p:nvPr/>
        </p:nvSpPr>
        <p:spPr>
          <a:xfrm>
            <a:off x="2133600" y="2819400"/>
            <a:ext cx="1280160" cy="1477328"/>
          </a:xfrm>
          <a:prstGeom prst="rect">
            <a:avLst/>
          </a:prstGeom>
          <a:noFill/>
        </p:spPr>
        <p:txBody>
          <a:bodyPr wrap="square" rtlCol="0">
            <a:spAutoFit/>
          </a:bodyPr>
          <a:lstStyle/>
          <a:p>
            <a:r>
              <a:rPr lang="en-US" sz="2000" dirty="0" smtClean="0">
                <a:solidFill>
                  <a:srgbClr val="008080"/>
                </a:solidFill>
                <a:latin typeface="+mn-lt"/>
              </a:rPr>
              <a:t>interest</a:t>
            </a:r>
          </a:p>
          <a:p>
            <a:pPr>
              <a:lnSpc>
                <a:spcPct val="200000"/>
              </a:lnSpc>
            </a:pPr>
            <a:r>
              <a:rPr lang="en-US" sz="2000" dirty="0" smtClean="0">
                <a:solidFill>
                  <a:srgbClr val="008080"/>
                </a:solidFill>
                <a:latin typeface="+mn-lt"/>
              </a:rPr>
              <a:t>interest</a:t>
            </a:r>
          </a:p>
          <a:p>
            <a:pPr>
              <a:lnSpc>
                <a:spcPct val="150000"/>
              </a:lnSpc>
            </a:pPr>
            <a:r>
              <a:rPr lang="en-US" sz="2000" dirty="0" smtClean="0">
                <a:solidFill>
                  <a:srgbClr val="008080"/>
                </a:solidFill>
                <a:latin typeface="+mn-lt"/>
              </a:rPr>
              <a:t>interest</a:t>
            </a:r>
          </a:p>
        </p:txBody>
      </p:sp>
      <p:sp>
        <p:nvSpPr>
          <p:cNvPr id="11" name="TextBox 10"/>
          <p:cNvSpPr txBox="1"/>
          <p:nvPr/>
        </p:nvSpPr>
        <p:spPr>
          <a:xfrm>
            <a:off x="3810000" y="3429000"/>
            <a:ext cx="685800" cy="584775"/>
          </a:xfrm>
          <a:prstGeom prst="rect">
            <a:avLst/>
          </a:prstGeom>
          <a:noFill/>
        </p:spPr>
        <p:txBody>
          <a:bodyPr wrap="square" rtlCol="0">
            <a:spAutoFit/>
          </a:bodyPr>
          <a:lstStyle/>
          <a:p>
            <a:r>
              <a:rPr lang="en-US" sz="3200" dirty="0" smtClean="0">
                <a:solidFill>
                  <a:srgbClr val="366092"/>
                </a:solidFill>
                <a:latin typeface="+mn-lt"/>
              </a:rPr>
              <a:t>OR</a:t>
            </a:r>
            <a:endParaRPr lang="en-US" sz="3200" dirty="0">
              <a:solidFill>
                <a:srgbClr val="366092"/>
              </a:solidFill>
              <a:latin typeface="+mn-lt"/>
            </a:endParaRPr>
          </a:p>
        </p:txBody>
      </p:sp>
      <p:sp>
        <p:nvSpPr>
          <p:cNvPr id="13" name="TextBox 12"/>
          <p:cNvSpPr txBox="1"/>
          <p:nvPr/>
        </p:nvSpPr>
        <p:spPr>
          <a:xfrm>
            <a:off x="6584070" y="2819400"/>
            <a:ext cx="1981200" cy="891013"/>
          </a:xfrm>
          <a:prstGeom prst="rect">
            <a:avLst/>
          </a:prstGeom>
          <a:noFill/>
        </p:spPr>
        <p:txBody>
          <a:bodyPr wrap="square" rtlCol="0">
            <a:spAutoFit/>
          </a:bodyPr>
          <a:lstStyle/>
          <a:p>
            <a:r>
              <a:rPr lang="en-US" sz="2000" dirty="0" smtClean="0">
                <a:solidFill>
                  <a:srgbClr val="008080"/>
                </a:solidFill>
                <a:latin typeface="+mn-lt"/>
              </a:rPr>
              <a:t>final principal</a:t>
            </a:r>
          </a:p>
          <a:p>
            <a:pPr>
              <a:lnSpc>
                <a:spcPct val="150000"/>
              </a:lnSpc>
              <a:spcBef>
                <a:spcPts val="600"/>
              </a:spcBef>
            </a:pPr>
            <a:r>
              <a:rPr lang="en-US" sz="2000" dirty="0" smtClean="0">
                <a:solidFill>
                  <a:srgbClr val="008080"/>
                </a:solidFill>
                <a:latin typeface="+mn-lt"/>
              </a:rPr>
              <a:t>original principal</a:t>
            </a:r>
          </a:p>
        </p:txBody>
      </p:sp>
      <p:graphicFrame>
        <p:nvGraphicFramePr>
          <p:cNvPr id="10" name="Object 9"/>
          <p:cNvGraphicFramePr>
            <a:graphicFrameLocks noChangeAspect="1"/>
          </p:cNvGraphicFramePr>
          <p:nvPr/>
        </p:nvGraphicFramePr>
        <p:xfrm>
          <a:off x="762000" y="2819400"/>
          <a:ext cx="1320800" cy="1549400"/>
        </p:xfrm>
        <a:graphic>
          <a:graphicData uri="http://schemas.openxmlformats.org/presentationml/2006/ole">
            <mc:AlternateContent xmlns:mc="http://schemas.openxmlformats.org/markup-compatibility/2006">
              <mc:Choice xmlns:v="urn:schemas-microsoft-com:vml" Requires="v">
                <p:oleObj spid="_x0000_s34825" name="Equation" r:id="rId4" imgW="1320480" imgH="1549080" progId="Equation.DSMT4">
                  <p:embed/>
                </p:oleObj>
              </mc:Choice>
              <mc:Fallback>
                <p:oleObj name="Equation" r:id="rId4" imgW="1320480" imgH="1549080" progId="Equation.DSMT4">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2819400"/>
                        <a:ext cx="1320800" cy="154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Rectangle 13"/>
          <p:cNvSpPr/>
          <p:nvPr/>
        </p:nvSpPr>
        <p:spPr>
          <a:xfrm>
            <a:off x="2133600" y="4495800"/>
            <a:ext cx="2402774" cy="400110"/>
          </a:xfrm>
          <a:prstGeom prst="rect">
            <a:avLst/>
          </a:prstGeom>
        </p:spPr>
        <p:txBody>
          <a:bodyPr wrap="none">
            <a:spAutoFit/>
          </a:bodyPr>
          <a:lstStyle/>
          <a:p>
            <a:r>
              <a:rPr lang="en-US" sz="2000" dirty="0" smtClean="0">
                <a:solidFill>
                  <a:srgbClr val="008080"/>
                </a:solidFill>
              </a:rPr>
              <a:t>Total interest earned </a:t>
            </a:r>
            <a:endParaRPr lang="en-US" sz="2000" dirty="0">
              <a:solidFill>
                <a:srgbClr val="008080"/>
              </a:solidFill>
            </a:endParaRPr>
          </a:p>
        </p:txBody>
      </p:sp>
      <p:graphicFrame>
        <p:nvGraphicFramePr>
          <p:cNvPr id="15" name="Object 14"/>
          <p:cNvGraphicFramePr>
            <a:graphicFrameLocks noChangeAspect="1"/>
          </p:cNvGraphicFramePr>
          <p:nvPr/>
        </p:nvGraphicFramePr>
        <p:xfrm>
          <a:off x="1079500" y="4495800"/>
          <a:ext cx="1003300" cy="368300"/>
        </p:xfrm>
        <a:graphic>
          <a:graphicData uri="http://schemas.openxmlformats.org/presentationml/2006/ole">
            <mc:AlternateContent xmlns:mc="http://schemas.openxmlformats.org/markup-compatibility/2006">
              <mc:Choice xmlns:v="urn:schemas-microsoft-com:vml" Requires="v">
                <p:oleObj spid="_x0000_s34826" name="Equation" r:id="rId6" imgW="1002960" imgH="368280" progId="Equation.DSMT4">
                  <p:embed/>
                </p:oleObj>
              </mc:Choice>
              <mc:Fallback>
                <p:oleObj name="Equation" r:id="rId6" imgW="1002960" imgH="368280" progId="Equation.DSMT4">
                  <p:embed/>
                  <p:pic>
                    <p:nvPicPr>
                      <p:cNvPr id="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9500" y="4495800"/>
                        <a:ext cx="1003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nvGraphicFramePr>
        <p:xfrm>
          <a:off x="4953000" y="2819400"/>
          <a:ext cx="1460500" cy="927100"/>
        </p:xfrm>
        <a:graphic>
          <a:graphicData uri="http://schemas.openxmlformats.org/presentationml/2006/ole">
            <mc:AlternateContent xmlns:mc="http://schemas.openxmlformats.org/markup-compatibility/2006">
              <mc:Choice xmlns:v="urn:schemas-microsoft-com:vml" Requires="v">
                <p:oleObj spid="_x0000_s34827" name="Equation" r:id="rId8" imgW="1460160" imgH="927000" progId="Equation.DSMT4">
                  <p:embed/>
                </p:oleObj>
              </mc:Choice>
              <mc:Fallback>
                <p:oleObj name="Equation" r:id="rId8" imgW="1460160" imgH="927000" progId="Equation.DSMT4">
                  <p:embed/>
                  <p:pic>
                    <p:nvPicPr>
                      <p:cNvPr id="0"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53000" y="2819400"/>
                        <a:ext cx="14605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16"/>
          <p:cNvGraphicFramePr>
            <a:graphicFrameLocks noChangeAspect="1"/>
          </p:cNvGraphicFramePr>
          <p:nvPr/>
        </p:nvGraphicFramePr>
        <p:xfrm>
          <a:off x="5410200" y="3898900"/>
          <a:ext cx="1003300" cy="368300"/>
        </p:xfrm>
        <a:graphic>
          <a:graphicData uri="http://schemas.openxmlformats.org/presentationml/2006/ole">
            <mc:AlternateContent xmlns:mc="http://schemas.openxmlformats.org/markup-compatibility/2006">
              <mc:Choice xmlns:v="urn:schemas-microsoft-com:vml" Requires="v">
                <p:oleObj spid="_x0000_s34828" name="Equation" r:id="rId10" imgW="1002960" imgH="368280" progId="Equation.DSMT4">
                  <p:embed/>
                </p:oleObj>
              </mc:Choice>
              <mc:Fallback>
                <p:oleObj name="Equation" r:id="rId10" imgW="1002960" imgH="368280" progId="Equation.DSMT4">
                  <p:embed/>
                  <p:pic>
                    <p:nvPicPr>
                      <p:cNvPr id="0" name="Picture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10200" y="3898900"/>
                        <a:ext cx="1003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Rectangle 17"/>
          <p:cNvSpPr/>
          <p:nvPr/>
        </p:nvSpPr>
        <p:spPr>
          <a:xfrm>
            <a:off x="6584070" y="3886200"/>
            <a:ext cx="2402774" cy="400110"/>
          </a:xfrm>
          <a:prstGeom prst="rect">
            <a:avLst/>
          </a:prstGeom>
        </p:spPr>
        <p:txBody>
          <a:bodyPr wrap="none">
            <a:spAutoFit/>
          </a:bodyPr>
          <a:lstStyle/>
          <a:p>
            <a:r>
              <a:rPr lang="en-US" sz="2000" dirty="0" smtClean="0">
                <a:solidFill>
                  <a:srgbClr val="008080"/>
                </a:solidFill>
              </a:rPr>
              <a:t>Total interest earned </a:t>
            </a:r>
            <a:endParaRPr lang="en-US" sz="2000"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4" grpId="0"/>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Calculating Compound Interest with the Formula</a:t>
            </a:r>
            <a:endParaRPr lang="en-US" dirty="0"/>
          </a:p>
        </p:txBody>
      </p:sp>
      <p:sp>
        <p:nvSpPr>
          <p:cNvPr id="4" name="Content Placeholder 2"/>
          <p:cNvSpPr>
            <a:spLocks noGrp="1"/>
          </p:cNvSpPr>
          <p:nvPr>
            <p:ph idx="1"/>
          </p:nvPr>
        </p:nvSpPr>
        <p:spPr>
          <a:xfrm>
            <a:off x="457200" y="1280160"/>
            <a:ext cx="8229600" cy="4659737"/>
          </a:xfrm>
          <a:solidFill>
            <a:srgbClr val="FFFFCC"/>
          </a:solidFill>
          <a:ln w="28575">
            <a:solidFill>
              <a:srgbClr val="000000"/>
            </a:solidFill>
          </a:ln>
        </p:spPr>
        <p:txBody>
          <a:bodyPr>
            <a:spAutoFit/>
          </a:bodyPr>
          <a:lstStyle/>
          <a:p>
            <a:pPr algn="ctr">
              <a:buNone/>
              <a:tabLst>
                <a:tab pos="692150" algn="r"/>
                <a:tab pos="803275" algn="l"/>
              </a:tabLst>
            </a:pPr>
            <a:r>
              <a:rPr lang="en-US" b="1" dirty="0" smtClean="0">
                <a:solidFill>
                  <a:srgbClr val="000000"/>
                </a:solidFill>
              </a:rPr>
              <a:t>Compound Interest Formula</a:t>
            </a:r>
          </a:p>
          <a:p>
            <a:pPr marL="0">
              <a:buNone/>
              <a:tabLst>
                <a:tab pos="692150" algn="r"/>
                <a:tab pos="803275" algn="l"/>
              </a:tabLst>
            </a:pPr>
            <a:r>
              <a:rPr lang="en-US" dirty="0" smtClean="0">
                <a:solidFill>
                  <a:srgbClr val="000000"/>
                </a:solidFill>
              </a:rPr>
              <a:t>When interest is compounded, the total </a:t>
            </a:r>
            <a:r>
              <a:rPr lang="en-US" b="1" dirty="0" smtClean="0">
                <a:solidFill>
                  <a:srgbClr val="C00000"/>
                </a:solidFill>
              </a:rPr>
              <a:t>amount</a:t>
            </a:r>
            <a:r>
              <a:rPr lang="en-US" dirty="0" smtClean="0">
                <a:solidFill>
                  <a:srgbClr val="000000"/>
                </a:solidFill>
              </a:rPr>
              <a:t> </a:t>
            </a:r>
            <a:r>
              <a:rPr lang="en-US" i="1" dirty="0" smtClean="0">
                <a:solidFill>
                  <a:srgbClr val="000000"/>
                </a:solidFill>
              </a:rPr>
              <a:t>A</a:t>
            </a:r>
            <a:r>
              <a:rPr lang="en-US" dirty="0" smtClean="0">
                <a:solidFill>
                  <a:srgbClr val="000000"/>
                </a:solidFill>
              </a:rPr>
              <a:t> accumulated (including principal and interest) is given by the formula</a:t>
            </a:r>
          </a:p>
          <a:p>
            <a:pPr>
              <a:buNone/>
              <a:tabLst>
                <a:tab pos="692150" algn="r"/>
                <a:tab pos="803275" algn="l"/>
              </a:tabLst>
            </a:pPr>
            <a:endParaRPr lang="en-US" dirty="0" smtClean="0">
              <a:solidFill>
                <a:srgbClr val="000000"/>
              </a:solidFill>
            </a:endParaRPr>
          </a:p>
          <a:p>
            <a:pPr>
              <a:buNone/>
              <a:tabLst>
                <a:tab pos="692150" algn="r"/>
                <a:tab pos="803275" algn="l"/>
              </a:tabLst>
            </a:pPr>
            <a:r>
              <a:rPr lang="en-US" dirty="0" smtClean="0">
                <a:solidFill>
                  <a:srgbClr val="000000"/>
                </a:solidFill>
              </a:rPr>
              <a:t>where</a:t>
            </a:r>
          </a:p>
          <a:p>
            <a:pPr>
              <a:spcBef>
                <a:spcPts val="0"/>
              </a:spcBef>
              <a:buNone/>
              <a:tabLst>
                <a:tab pos="692150" algn="r"/>
                <a:tab pos="803275" algn="l"/>
              </a:tabLst>
            </a:pPr>
            <a:r>
              <a:rPr lang="en-US" dirty="0" smtClean="0">
                <a:solidFill>
                  <a:srgbClr val="000000"/>
                </a:solidFill>
              </a:rPr>
              <a:t>	</a:t>
            </a:r>
            <a:r>
              <a:rPr lang="en-US" b="1" i="1" dirty="0" smtClean="0">
                <a:solidFill>
                  <a:srgbClr val="000000"/>
                </a:solidFill>
              </a:rPr>
              <a:t>P</a:t>
            </a:r>
            <a:r>
              <a:rPr lang="en-US" dirty="0" smtClean="0">
                <a:solidFill>
                  <a:srgbClr val="000000"/>
                </a:solidFill>
              </a:rPr>
              <a:t>	=  the principal</a:t>
            </a:r>
          </a:p>
          <a:p>
            <a:pPr>
              <a:spcBef>
                <a:spcPts val="0"/>
              </a:spcBef>
              <a:buNone/>
              <a:tabLst>
                <a:tab pos="692150" algn="r"/>
                <a:tab pos="803275" algn="l"/>
              </a:tabLst>
            </a:pPr>
            <a:r>
              <a:rPr lang="en-US" dirty="0" smtClean="0">
                <a:solidFill>
                  <a:srgbClr val="000000"/>
                </a:solidFill>
              </a:rPr>
              <a:t>	</a:t>
            </a:r>
            <a:r>
              <a:rPr lang="en-US" b="1" i="1" dirty="0" smtClean="0">
                <a:solidFill>
                  <a:srgbClr val="000000"/>
                </a:solidFill>
              </a:rPr>
              <a:t>r</a:t>
            </a:r>
            <a:r>
              <a:rPr lang="en-US" dirty="0" smtClean="0">
                <a:solidFill>
                  <a:srgbClr val="000000"/>
                </a:solidFill>
              </a:rPr>
              <a:t>	=  the annual interest rate</a:t>
            </a:r>
          </a:p>
          <a:p>
            <a:pPr>
              <a:spcBef>
                <a:spcPts val="0"/>
              </a:spcBef>
              <a:buNone/>
              <a:tabLst>
                <a:tab pos="692150" algn="r"/>
                <a:tab pos="803275" algn="l"/>
              </a:tabLst>
            </a:pPr>
            <a:r>
              <a:rPr lang="en-US" dirty="0" smtClean="0">
                <a:solidFill>
                  <a:srgbClr val="000000"/>
                </a:solidFill>
              </a:rPr>
              <a:t>	</a:t>
            </a:r>
            <a:r>
              <a:rPr lang="en-US" b="1" i="1" dirty="0" smtClean="0">
                <a:solidFill>
                  <a:srgbClr val="000000"/>
                </a:solidFill>
              </a:rPr>
              <a:t>t</a:t>
            </a:r>
            <a:r>
              <a:rPr lang="en-US" dirty="0" smtClean="0">
                <a:solidFill>
                  <a:srgbClr val="000000"/>
                </a:solidFill>
              </a:rPr>
              <a:t>	=  the length of time in years</a:t>
            </a:r>
          </a:p>
          <a:p>
            <a:pPr>
              <a:spcBef>
                <a:spcPts val="0"/>
              </a:spcBef>
              <a:buNone/>
              <a:tabLst>
                <a:tab pos="692150" algn="r"/>
                <a:tab pos="803275" algn="l"/>
              </a:tabLst>
            </a:pPr>
            <a:r>
              <a:rPr lang="en-US" dirty="0" smtClean="0">
                <a:solidFill>
                  <a:srgbClr val="000000"/>
                </a:solidFill>
              </a:rPr>
              <a:t>	</a:t>
            </a:r>
            <a:r>
              <a:rPr lang="en-US" b="1" i="1" dirty="0" smtClean="0">
                <a:solidFill>
                  <a:srgbClr val="000000"/>
                </a:solidFill>
              </a:rPr>
              <a:t>n</a:t>
            </a:r>
            <a:r>
              <a:rPr lang="en-US" dirty="0" smtClean="0">
                <a:solidFill>
                  <a:srgbClr val="000000"/>
                </a:solidFill>
              </a:rPr>
              <a:t>	=  the number of compounding periods in 1 year</a:t>
            </a:r>
            <a:endParaRPr lang="en-US" dirty="0">
              <a:solidFill>
                <a:srgbClr val="000000"/>
              </a:solidFill>
            </a:endParaRPr>
          </a:p>
        </p:txBody>
      </p:sp>
      <p:graphicFrame>
        <p:nvGraphicFramePr>
          <p:cNvPr id="6" name="Object 5"/>
          <p:cNvGraphicFramePr>
            <a:graphicFrameLocks noChangeAspect="1"/>
          </p:cNvGraphicFramePr>
          <p:nvPr/>
        </p:nvGraphicFramePr>
        <p:xfrm>
          <a:off x="3530600" y="2971800"/>
          <a:ext cx="2082800" cy="990600"/>
        </p:xfrm>
        <a:graphic>
          <a:graphicData uri="http://schemas.openxmlformats.org/presentationml/2006/ole">
            <mc:AlternateContent xmlns:mc="http://schemas.openxmlformats.org/markup-compatibility/2006">
              <mc:Choice xmlns:v="urn:schemas-microsoft-com:vml" Requires="v">
                <p:oleObj spid="_x0000_s17412" name="Equation" r:id="rId3" imgW="2082600" imgH="990360" progId="Equation.DSMT4">
                  <p:embed/>
                </p:oleObj>
              </mc:Choice>
              <mc:Fallback>
                <p:oleObj name="Equation" r:id="rId3" imgW="2082600" imgH="99036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0600" y="2971800"/>
                        <a:ext cx="20828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6</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eaLnBrk="1" hangingPunct="1">
              <a:spcBef>
                <a:spcPts val="672"/>
              </a:spcBef>
              <a:buNone/>
            </a:pPr>
            <a:r>
              <a:rPr lang="en-US" dirty="0" smtClean="0"/>
              <a:t>Max invested </a:t>
            </a:r>
            <a:r>
              <a:rPr lang="en-US" dirty="0" smtClean="0">
                <a:solidFill>
                  <a:srgbClr val="0000FF"/>
                </a:solidFill>
              </a:rPr>
              <a:t>$4500 </a:t>
            </a:r>
            <a:r>
              <a:rPr lang="en-US" dirty="0" smtClean="0"/>
              <a:t>at </a:t>
            </a:r>
            <a:r>
              <a:rPr lang="en-US" dirty="0" smtClean="0">
                <a:solidFill>
                  <a:srgbClr val="0000FF"/>
                </a:solidFill>
              </a:rPr>
              <a:t>9%</a:t>
            </a:r>
            <a:r>
              <a:rPr lang="en-US" dirty="0" smtClean="0"/>
              <a:t> to be compounded monthly. What will be the amount in his account in </a:t>
            </a:r>
            <a:r>
              <a:rPr lang="en-US" dirty="0" smtClean="0">
                <a:solidFill>
                  <a:srgbClr val="0000FF"/>
                </a:solidFill>
              </a:rPr>
              <a:t>5 years</a:t>
            </a:r>
            <a:r>
              <a:rPr lang="en-US" dirty="0" smtClean="0"/>
              <a:t>?</a:t>
            </a:r>
          </a:p>
          <a:p>
            <a:pPr eaLnBrk="1" hangingPunct="1">
              <a:spcBef>
                <a:spcPts val="672"/>
              </a:spcBef>
              <a:buNone/>
            </a:pPr>
            <a:r>
              <a:rPr lang="en-US" b="1" dirty="0" smtClean="0"/>
              <a:t>Solution</a:t>
            </a:r>
          </a:p>
          <a:p>
            <a:r>
              <a:rPr lang="pt-BR" i="1" dirty="0" smtClean="0"/>
              <a:t>P</a:t>
            </a:r>
            <a:r>
              <a:rPr lang="pt-BR" dirty="0" smtClean="0"/>
              <a:t> = $4500, </a:t>
            </a:r>
            <a:r>
              <a:rPr lang="pt-BR" i="1" dirty="0" smtClean="0"/>
              <a:t>r</a:t>
            </a:r>
            <a:r>
              <a:rPr lang="pt-BR" dirty="0" smtClean="0"/>
              <a:t> = 9% = 0.09 </a:t>
            </a:r>
          </a:p>
          <a:p>
            <a:r>
              <a:rPr lang="en-US" i="1" dirty="0" smtClean="0"/>
              <a:t>n</a:t>
            </a:r>
            <a:r>
              <a:rPr lang="en-US" dirty="0" smtClean="0"/>
              <a:t> = 12 times per year, </a:t>
            </a:r>
            <a:r>
              <a:rPr lang="en-US" i="1" dirty="0" smtClean="0"/>
              <a:t>t</a:t>
            </a:r>
            <a:r>
              <a:rPr lang="en-US" dirty="0" smtClean="0"/>
              <a:t> = 5 years</a:t>
            </a:r>
          </a:p>
          <a:p>
            <a:pPr>
              <a:spcBef>
                <a:spcPts val="672"/>
              </a:spcBef>
            </a:pPr>
            <a:r>
              <a:rPr lang="en-US" dirty="0" smtClean="0"/>
              <a:t>Substituting into the formula gives</a:t>
            </a:r>
            <a:endParaRPr lang="en-US" b="1" dirty="0" smtClean="0"/>
          </a:p>
          <a:p>
            <a:pPr eaLnBrk="1" hangingPunct="1">
              <a:spcBef>
                <a:spcPts val="672"/>
              </a:spcBef>
              <a:buNone/>
            </a:pPr>
            <a:endParaRPr lang="en-US" dirty="0" smtClean="0"/>
          </a:p>
          <a:p>
            <a:pPr eaLnBrk="1" hangingPunct="1">
              <a:spcBef>
                <a:spcPts val="672"/>
              </a:spcBef>
              <a:buNone/>
            </a:pPr>
            <a:endParaRPr lang="en-US" dirty="0" smtClean="0"/>
          </a:p>
          <a:p>
            <a:pPr eaLnBrk="1" hangingPunct="1">
              <a:spcBef>
                <a:spcPts val="672"/>
              </a:spcBef>
              <a:buNone/>
            </a:pPr>
            <a:endParaRPr lang="en-US" dirty="0" smtClean="0"/>
          </a:p>
          <a:p>
            <a:pPr eaLnBrk="1" hangingPunct="1">
              <a:spcBef>
                <a:spcPts val="672"/>
              </a:spcBef>
              <a:buNone/>
            </a:pPr>
            <a:endParaRPr lang="en-US" dirty="0" smtClean="0"/>
          </a:p>
          <a:p>
            <a:pPr eaLnBrk="1" hangingPunct="1">
              <a:spcBef>
                <a:spcPts val="672"/>
              </a:spcBef>
              <a:buNone/>
            </a:pPr>
            <a:endParaRPr lang="en-US" dirty="0" smtClean="0"/>
          </a:p>
        </p:txBody>
      </p:sp>
      <p:graphicFrame>
        <p:nvGraphicFramePr>
          <p:cNvPr id="19463" name="Object 11"/>
          <p:cNvGraphicFramePr>
            <a:graphicFrameLocks noChangeAspect="1"/>
          </p:cNvGraphicFramePr>
          <p:nvPr/>
        </p:nvGraphicFramePr>
        <p:xfrm>
          <a:off x="530352" y="4241800"/>
          <a:ext cx="3289300" cy="1016000"/>
        </p:xfrm>
        <a:graphic>
          <a:graphicData uri="http://schemas.openxmlformats.org/presentationml/2006/ole">
            <mc:AlternateContent xmlns:mc="http://schemas.openxmlformats.org/markup-compatibility/2006">
              <mc:Choice xmlns:v="urn:schemas-microsoft-com:vml" Requires="v">
                <p:oleObj spid="_x0000_s19471" name="Equation" r:id="rId4" imgW="3288960" imgH="1015920" progId="Equation.DSMT4">
                  <p:embed/>
                </p:oleObj>
              </mc:Choice>
              <mc:Fallback>
                <p:oleObj name="Equation" r:id="rId4" imgW="3288960" imgH="1015920" progId="Equation.DSMT4">
                  <p:embed/>
                  <p:pic>
                    <p:nvPicPr>
                      <p:cNvPr id="0"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352" y="4241800"/>
                        <a:ext cx="32893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4" name="Object 12"/>
          <p:cNvGraphicFramePr>
            <a:graphicFrameLocks noChangeAspect="1"/>
          </p:cNvGraphicFramePr>
          <p:nvPr/>
        </p:nvGraphicFramePr>
        <p:xfrm>
          <a:off x="3733800" y="4495800"/>
          <a:ext cx="2946400" cy="533400"/>
        </p:xfrm>
        <a:graphic>
          <a:graphicData uri="http://schemas.openxmlformats.org/presentationml/2006/ole">
            <mc:AlternateContent xmlns:mc="http://schemas.openxmlformats.org/markup-compatibility/2006">
              <mc:Choice xmlns:v="urn:schemas-microsoft-com:vml" Requires="v">
                <p:oleObj spid="_x0000_s19472" name="Equation" r:id="rId6" imgW="2946240" imgH="533160" progId="Equation.DSMT4">
                  <p:embed/>
                </p:oleObj>
              </mc:Choice>
              <mc:Fallback>
                <p:oleObj name="Equation" r:id="rId6" imgW="2946240" imgH="533160" progId="Equation.DSMT4">
                  <p:embed/>
                  <p:pic>
                    <p:nvPicPr>
                      <p:cNvPr id="0" name="Object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3800" y="4495800"/>
                        <a:ext cx="29464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5" name="Object 13"/>
          <p:cNvGraphicFramePr>
            <a:graphicFrameLocks noChangeAspect="1"/>
          </p:cNvGraphicFramePr>
          <p:nvPr/>
        </p:nvGraphicFramePr>
        <p:xfrm>
          <a:off x="825500" y="5334000"/>
          <a:ext cx="2463800" cy="533400"/>
        </p:xfrm>
        <a:graphic>
          <a:graphicData uri="http://schemas.openxmlformats.org/presentationml/2006/ole">
            <mc:AlternateContent xmlns:mc="http://schemas.openxmlformats.org/markup-compatibility/2006">
              <mc:Choice xmlns:v="urn:schemas-microsoft-com:vml" Requires="v">
                <p:oleObj spid="_x0000_s19473" name="Equation" r:id="rId8" imgW="2463480" imgH="533160" progId="Equation.DSMT4">
                  <p:embed/>
                </p:oleObj>
              </mc:Choice>
              <mc:Fallback>
                <p:oleObj name="Equation" r:id="rId8" imgW="2463480" imgH="533160" progId="Equation.DSMT4">
                  <p:embed/>
                  <p:pic>
                    <p:nvPicPr>
                      <p:cNvPr id="0" name="Object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25500" y="5334000"/>
                        <a:ext cx="24638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6" name="Object 14"/>
          <p:cNvGraphicFramePr>
            <a:graphicFrameLocks noChangeAspect="1"/>
          </p:cNvGraphicFramePr>
          <p:nvPr/>
        </p:nvGraphicFramePr>
        <p:xfrm>
          <a:off x="3365500" y="5435600"/>
          <a:ext cx="5448300" cy="381000"/>
        </p:xfrm>
        <a:graphic>
          <a:graphicData uri="http://schemas.openxmlformats.org/presentationml/2006/ole">
            <mc:AlternateContent xmlns:mc="http://schemas.openxmlformats.org/markup-compatibility/2006">
              <mc:Choice xmlns:v="urn:schemas-microsoft-com:vml" Requires="v">
                <p:oleObj spid="_x0000_s19474" name="Equation" r:id="rId10" imgW="5448240" imgH="380880" progId="Equation.DSMT4">
                  <p:embed/>
                </p:oleObj>
              </mc:Choice>
              <mc:Fallback>
                <p:oleObj name="Equation" r:id="rId10" imgW="5448240" imgH="380880" progId="Equation.DSMT4">
                  <p:embed/>
                  <p:pic>
                    <p:nvPicPr>
                      <p:cNvPr id="0" name="Object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65500" y="5435600"/>
                        <a:ext cx="54483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6 (cont.)</a:t>
            </a:r>
            <a:endParaRPr lang="en-US" dirty="0"/>
          </a:p>
        </p:txBody>
      </p:sp>
      <p:sp>
        <p:nvSpPr>
          <p:cNvPr id="3" name="Content Placeholder 2"/>
          <p:cNvSpPr>
            <a:spLocks noGrp="1"/>
          </p:cNvSpPr>
          <p:nvPr>
            <p:ph idx="1"/>
          </p:nvPr>
        </p:nvSpPr>
        <p:spPr/>
        <p:txBody>
          <a:bodyPr/>
          <a:lstStyle/>
          <a:p>
            <a:r>
              <a:rPr lang="en-US" dirty="0" smtClean="0"/>
              <a:t>A TI-84 Plus graphing calculator automatically follows the rules for order of operations. Therefore, you can enter all of the numbers and parentheses just as you see them placed in the formula. You can enter the exponent at 60 or enter it as the product of 12 times 5.</a:t>
            </a:r>
          </a:p>
          <a:p>
            <a:endParaRPr lang="en-US" dirty="0" smtClean="0"/>
          </a:p>
          <a:p>
            <a:r>
              <a:rPr lang="en-US" dirty="0" smtClean="0"/>
              <a:t>The product must be in parentheses as (12 * 5).</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eaLnBrk="1" hangingPunct="1">
              <a:buFont typeface="Courier New" pitchFamily="49" charset="0"/>
              <a:buChar char="o"/>
            </a:pPr>
            <a:r>
              <a:rPr lang="en-US" i="0" dirty="0" smtClean="0">
                <a:solidFill>
                  <a:schemeClr val="tx1"/>
                </a:solidFill>
              </a:rPr>
              <a:t>Know how to find simple interest by using the formula </a:t>
            </a:r>
            <a:r>
              <a:rPr lang="en-US" i="1" dirty="0" smtClean="0">
                <a:solidFill>
                  <a:schemeClr val="tx1"/>
                </a:solidFill>
              </a:rPr>
              <a:t>I</a:t>
            </a:r>
            <a:r>
              <a:rPr lang="en-US" i="0" dirty="0" smtClean="0">
                <a:solidFill>
                  <a:schemeClr val="tx1"/>
                </a:solidFill>
              </a:rPr>
              <a:t> = </a:t>
            </a:r>
            <a:r>
              <a:rPr lang="en-US" i="1" dirty="0" err="1" smtClean="0">
                <a:solidFill>
                  <a:schemeClr val="tx1"/>
                </a:solidFill>
              </a:rPr>
              <a:t>Prt</a:t>
            </a:r>
            <a:r>
              <a:rPr lang="en-US" i="0" dirty="0" smtClean="0">
                <a:solidFill>
                  <a:schemeClr val="tx1"/>
                </a:solidFill>
              </a:rPr>
              <a:t>. </a:t>
            </a:r>
          </a:p>
          <a:p>
            <a:pPr marL="457200" indent="-457200" eaLnBrk="1" hangingPunct="1">
              <a:buFont typeface="Courier New" pitchFamily="49" charset="0"/>
              <a:buChar char="o"/>
            </a:pPr>
            <a:r>
              <a:rPr lang="en-US" i="0" dirty="0" smtClean="0">
                <a:solidFill>
                  <a:schemeClr val="tx1"/>
                </a:solidFill>
              </a:rPr>
              <a:t>Know how to find compound interest by using the </a:t>
            </a:r>
          </a:p>
          <a:p>
            <a:pPr marL="457200" indent="-457200" eaLnBrk="1" hangingPunct="1">
              <a:lnSpc>
                <a:spcPct val="150000"/>
              </a:lnSpc>
            </a:pPr>
            <a:r>
              <a:rPr lang="en-US" dirty="0" smtClean="0">
                <a:solidFill>
                  <a:schemeClr val="tx1"/>
                </a:solidFill>
              </a:rPr>
              <a:t>	</a:t>
            </a:r>
            <a:r>
              <a:rPr lang="en-US" i="0" dirty="0" smtClean="0">
                <a:solidFill>
                  <a:schemeClr val="tx1"/>
                </a:solidFill>
              </a:rPr>
              <a:t>formula </a:t>
            </a:r>
          </a:p>
          <a:p>
            <a:pPr marL="457200" indent="-457200" eaLnBrk="1" hangingPunct="1">
              <a:spcBef>
                <a:spcPts val="1800"/>
              </a:spcBef>
              <a:buFont typeface="Courier New" pitchFamily="49" charset="0"/>
              <a:buChar char="o"/>
            </a:pPr>
            <a:r>
              <a:rPr lang="en-US" i="0" dirty="0" smtClean="0">
                <a:solidFill>
                  <a:schemeClr val="tx1"/>
                </a:solidFill>
              </a:rPr>
              <a:t>Understand the concepts of inflation and depreciation and be able to use the related formulas. </a:t>
            </a:r>
          </a:p>
          <a:p>
            <a:pPr marL="457200" indent="-457200" eaLnBrk="1" hangingPunct="1">
              <a:buFont typeface="Courier New" pitchFamily="49" charset="0"/>
              <a:buChar char="o"/>
            </a:pPr>
            <a:endParaRPr lang="en-US" i="0" dirty="0" smtClean="0">
              <a:solidFill>
                <a:schemeClr val="tx1"/>
              </a:solidFill>
            </a:endParaRPr>
          </a:p>
          <a:p>
            <a:pPr marL="457200" indent="-457200" eaLnBrk="1" hangingPunct="1">
              <a:buFont typeface="Courier New" pitchFamily="49" charset="0"/>
              <a:buChar char="o"/>
            </a:pPr>
            <a:endParaRPr lang="en-US" i="0" dirty="0" smtClean="0">
              <a:solidFill>
                <a:schemeClr val="tx1"/>
              </a:solidFill>
            </a:endParaRPr>
          </a:p>
          <a:p>
            <a:pPr marL="457200" indent="-457200" eaLnBrk="1" hangingPunct="1">
              <a:buFont typeface="Courier New" pitchFamily="49" charset="0"/>
              <a:buChar char="o"/>
            </a:pPr>
            <a:endParaRPr lang="en-US" i="0" dirty="0" smtClean="0">
              <a:solidFill>
                <a:schemeClr val="tx1"/>
              </a:solidFill>
            </a:endParaRPr>
          </a:p>
        </p:txBody>
      </p:sp>
      <p:graphicFrame>
        <p:nvGraphicFramePr>
          <p:cNvPr id="9" name="Object 8"/>
          <p:cNvGraphicFramePr>
            <a:graphicFrameLocks noChangeAspect="1"/>
          </p:cNvGraphicFramePr>
          <p:nvPr/>
        </p:nvGraphicFramePr>
        <p:xfrm>
          <a:off x="2223650" y="2639290"/>
          <a:ext cx="2197100" cy="990600"/>
        </p:xfrm>
        <a:graphic>
          <a:graphicData uri="http://schemas.openxmlformats.org/presentationml/2006/ole">
            <mc:AlternateContent xmlns:mc="http://schemas.openxmlformats.org/markup-compatibility/2006">
              <mc:Choice xmlns:v="urn:schemas-microsoft-com:vml" Requires="v">
                <p:oleObj spid="_x0000_s1029" name="Equation" r:id="rId4" imgW="2197080" imgH="990360" progId="Equation.DSMT4">
                  <p:embed/>
                </p:oleObj>
              </mc:Choice>
              <mc:Fallback>
                <p:oleObj name="Equation" r:id="rId4" imgW="2197080" imgH="99036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23650" y="2639290"/>
                        <a:ext cx="21971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800600" y="1280160"/>
            <a:ext cx="3749040" cy="1815882"/>
          </a:xfrm>
          <a:prstGeom prst="rect">
            <a:avLst/>
          </a:prstGeom>
        </p:spPr>
        <p:txBody>
          <a:bodyPr>
            <a:spAutoFit/>
          </a:bodyPr>
          <a:lstStyle/>
          <a:p>
            <a:r>
              <a:rPr lang="en-US" sz="2800" b="1" dirty="0" smtClean="0"/>
              <a:t>Step 2: </a:t>
            </a:r>
            <a:r>
              <a:rPr lang="en-US" sz="2800" dirty="0" smtClean="0"/>
              <a:t>Press            .</a:t>
            </a:r>
          </a:p>
          <a:p>
            <a:endParaRPr lang="en-US" sz="2800" dirty="0" smtClean="0"/>
          </a:p>
          <a:p>
            <a:r>
              <a:rPr lang="en-US" sz="2800" dirty="0" smtClean="0"/>
              <a:t>The display should now read:</a:t>
            </a:r>
            <a:endParaRPr lang="en-US" sz="2800" dirty="0"/>
          </a:p>
        </p:txBody>
      </p:sp>
      <p:pic>
        <p:nvPicPr>
          <p:cNvPr id="47106" name="Picture 2"/>
          <p:cNvPicPr>
            <a:picLocks noChangeAspect="1" noChangeArrowheads="1"/>
          </p:cNvPicPr>
          <p:nvPr/>
        </p:nvPicPr>
        <p:blipFill>
          <a:blip r:embed="rId2"/>
          <a:srcRect/>
          <a:stretch>
            <a:fillRect/>
          </a:stretch>
        </p:blipFill>
        <p:spPr bwMode="auto">
          <a:xfrm>
            <a:off x="6781800" y="1295400"/>
            <a:ext cx="914400" cy="879233"/>
          </a:xfrm>
          <a:prstGeom prst="rect">
            <a:avLst/>
          </a:prstGeom>
          <a:noFill/>
          <a:ln w="9525">
            <a:noFill/>
            <a:miter lim="800000"/>
            <a:headEnd/>
            <a:tailEnd/>
          </a:ln>
          <a:effectLst/>
        </p:spPr>
      </p:pic>
      <p:sp>
        <p:nvSpPr>
          <p:cNvPr id="2" name="Title 1"/>
          <p:cNvSpPr>
            <a:spLocks noGrp="1"/>
          </p:cNvSpPr>
          <p:nvPr>
            <p:ph type="title"/>
          </p:nvPr>
        </p:nvSpPr>
        <p:spPr/>
        <p:txBody>
          <a:bodyPr/>
          <a:lstStyle/>
          <a:p>
            <a:r>
              <a:rPr lang="en-US" dirty="0" smtClean="0">
                <a:solidFill>
                  <a:schemeClr val="accent1"/>
                </a:solidFill>
              </a:rPr>
              <a:t>Example 6 (cont.)</a:t>
            </a:r>
            <a:endParaRPr lang="en-US" dirty="0"/>
          </a:p>
        </p:txBody>
      </p:sp>
      <p:sp>
        <p:nvSpPr>
          <p:cNvPr id="5" name="Rectangle 4"/>
          <p:cNvSpPr/>
          <p:nvPr/>
        </p:nvSpPr>
        <p:spPr>
          <a:xfrm>
            <a:off x="457200" y="1280160"/>
            <a:ext cx="4114800" cy="1815882"/>
          </a:xfrm>
          <a:prstGeom prst="rect">
            <a:avLst/>
          </a:prstGeom>
        </p:spPr>
        <p:txBody>
          <a:bodyPr>
            <a:spAutoFit/>
          </a:bodyPr>
          <a:lstStyle/>
          <a:p>
            <a:r>
              <a:rPr lang="en-US" sz="2800" b="1" dirty="0" smtClean="0"/>
              <a:t>Step 1: </a:t>
            </a:r>
            <a:r>
              <a:rPr lang="en-US" sz="2800" dirty="0" smtClean="0"/>
              <a:t>Enter the numbers and parentheses so that the display appears as follows:</a:t>
            </a:r>
            <a:endParaRPr lang="en-US" sz="2800" dirty="0"/>
          </a:p>
        </p:txBody>
      </p:sp>
      <p:pic>
        <p:nvPicPr>
          <p:cNvPr id="47107" name="Picture 3"/>
          <p:cNvPicPr>
            <a:picLocks noChangeAspect="1" noChangeArrowheads="1"/>
          </p:cNvPicPr>
          <p:nvPr/>
        </p:nvPicPr>
        <p:blipFill>
          <a:blip r:embed="rId3"/>
          <a:srcRect/>
          <a:stretch>
            <a:fillRect/>
          </a:stretch>
        </p:blipFill>
        <p:spPr bwMode="auto">
          <a:xfrm>
            <a:off x="2926080" y="3124200"/>
            <a:ext cx="3291840" cy="27334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10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71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6 (cont.)</a:t>
            </a:r>
            <a:endParaRPr lang="en-US" dirty="0"/>
          </a:p>
        </p:txBody>
      </p:sp>
      <p:sp>
        <p:nvSpPr>
          <p:cNvPr id="3" name="Content Placeholder 2"/>
          <p:cNvSpPr>
            <a:spLocks noGrp="1"/>
          </p:cNvSpPr>
          <p:nvPr>
            <p:ph idx="1"/>
          </p:nvPr>
        </p:nvSpPr>
        <p:spPr>
          <a:xfrm>
            <a:off x="457200" y="1280160"/>
            <a:ext cx="8229600" cy="1384995"/>
          </a:xfrm>
        </p:spPr>
        <p:txBody>
          <a:bodyPr>
            <a:spAutoFit/>
          </a:bodyPr>
          <a:lstStyle/>
          <a:p>
            <a:r>
              <a:rPr lang="en-US" dirty="0" smtClean="0"/>
              <a:t>Whether we do the calculations step-by-step or let the calculator do all the steps internally, we find that the amount in Max’s account in 5 years will be </a:t>
            </a:r>
            <a:r>
              <a:rPr lang="en-US" dirty="0" smtClean="0">
                <a:solidFill>
                  <a:srgbClr val="FF0000"/>
                </a:solidFill>
              </a:rPr>
              <a:t>$7045.56</a:t>
            </a:r>
            <a:r>
              <a:rPr lang="en-US" dirty="0" smtClean="0"/>
              <a:t>.</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Calculating Compound Interest with the Formula</a:t>
            </a:r>
            <a:endParaRPr lang="en-US" dirty="0"/>
          </a:p>
        </p:txBody>
      </p:sp>
      <p:sp>
        <p:nvSpPr>
          <p:cNvPr id="3"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algn="ctr"/>
            <a:r>
              <a:rPr lang="en-US" b="1" dirty="0" smtClean="0">
                <a:solidFill>
                  <a:srgbClr val="000000"/>
                </a:solidFill>
              </a:rPr>
              <a:t>Total Interest Earned</a:t>
            </a:r>
          </a:p>
          <a:p>
            <a:r>
              <a:rPr lang="en-US" dirty="0" smtClean="0">
                <a:solidFill>
                  <a:srgbClr val="000000"/>
                </a:solidFill>
              </a:rPr>
              <a:t>To find the total interest earned on an investment that has earned interest by compounding, subtract the initial principal from the accumulated amount:</a:t>
            </a:r>
          </a:p>
          <a:p>
            <a:pPr algn="ctr"/>
            <a:r>
              <a:rPr lang="en-US" b="1" i="1" dirty="0" smtClean="0">
                <a:solidFill>
                  <a:srgbClr val="0000FF"/>
                </a:solidFill>
              </a:rPr>
              <a:t>I </a:t>
            </a:r>
            <a:r>
              <a:rPr lang="en-US" b="1" dirty="0" smtClean="0">
                <a:solidFill>
                  <a:srgbClr val="0000FF"/>
                </a:solidFill>
              </a:rPr>
              <a:t>=</a:t>
            </a:r>
            <a:r>
              <a:rPr lang="en-US" b="1" i="1" dirty="0" smtClean="0">
                <a:solidFill>
                  <a:srgbClr val="0000FF"/>
                </a:solidFill>
              </a:rPr>
              <a:t> A − P</a:t>
            </a:r>
            <a:endParaRPr lang="en-US" dirty="0">
              <a:solidFill>
                <a:srgbClr val="0000FF"/>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7</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eaLnBrk="1" hangingPunct="1">
              <a:spcBef>
                <a:spcPts val="672"/>
              </a:spcBef>
              <a:buNone/>
            </a:pPr>
            <a:r>
              <a:rPr lang="en-US" dirty="0" smtClean="0"/>
              <a:t>How much interest did Max earn in the investment described in Example 6?</a:t>
            </a:r>
          </a:p>
          <a:p>
            <a:pPr marL="0" eaLnBrk="1" hangingPunct="1">
              <a:spcBef>
                <a:spcPts val="672"/>
              </a:spcBef>
              <a:buNone/>
            </a:pPr>
            <a:r>
              <a:rPr lang="en-US" b="1" dirty="0" smtClean="0"/>
              <a:t>Solution</a:t>
            </a:r>
          </a:p>
          <a:p>
            <a:pPr marL="0" eaLnBrk="1" hangingPunct="1">
              <a:spcBef>
                <a:spcPts val="672"/>
              </a:spcBef>
              <a:buNone/>
            </a:pPr>
            <a:endParaRPr lang="en-US" dirty="0" smtClean="0"/>
          </a:p>
          <a:p>
            <a:pPr marL="0" eaLnBrk="1" hangingPunct="1">
              <a:spcBef>
                <a:spcPts val="672"/>
              </a:spcBef>
              <a:buNone/>
            </a:pPr>
            <a:endParaRPr lang="en-US" dirty="0" smtClean="0"/>
          </a:p>
          <a:p>
            <a:pPr marL="0" eaLnBrk="1" hangingPunct="1">
              <a:spcBef>
                <a:spcPts val="672"/>
              </a:spcBef>
              <a:buNone/>
            </a:pPr>
            <a:endParaRPr lang="en-US" dirty="0" smtClean="0"/>
          </a:p>
          <a:p>
            <a:pPr marL="0" eaLnBrk="1" hangingPunct="1">
              <a:spcBef>
                <a:spcPts val="672"/>
              </a:spcBef>
              <a:buNone/>
            </a:pPr>
            <a:endParaRPr lang="en-US" dirty="0" smtClean="0"/>
          </a:p>
          <a:p>
            <a:pPr marL="0" eaLnBrk="1" hangingPunct="1">
              <a:spcBef>
                <a:spcPts val="672"/>
              </a:spcBef>
              <a:buNone/>
            </a:pPr>
            <a:r>
              <a:rPr lang="en-US" dirty="0" smtClean="0"/>
              <a:t>Max earned </a:t>
            </a:r>
            <a:r>
              <a:rPr lang="en-US" dirty="0" smtClean="0">
                <a:solidFill>
                  <a:srgbClr val="FF0000"/>
                </a:solidFill>
              </a:rPr>
              <a:t>$2545.56 </a:t>
            </a:r>
            <a:r>
              <a:rPr lang="en-US" dirty="0" smtClean="0"/>
              <a:t>in interest.</a:t>
            </a:r>
          </a:p>
          <a:p>
            <a:pPr eaLnBrk="1" hangingPunct="1">
              <a:spcBef>
                <a:spcPts val="672"/>
              </a:spcBef>
              <a:buNone/>
            </a:pPr>
            <a:endParaRPr lang="en-US" dirty="0" smtClean="0"/>
          </a:p>
          <a:p>
            <a:pPr eaLnBrk="1" hangingPunct="1">
              <a:spcBef>
                <a:spcPts val="672"/>
              </a:spcBef>
              <a:buNone/>
            </a:pPr>
            <a:endParaRPr lang="en-US" dirty="0" smtClean="0"/>
          </a:p>
        </p:txBody>
      </p:sp>
      <p:graphicFrame>
        <p:nvGraphicFramePr>
          <p:cNvPr id="7" name="Object 6"/>
          <p:cNvGraphicFramePr>
            <a:graphicFrameLocks noChangeAspect="1"/>
          </p:cNvGraphicFramePr>
          <p:nvPr/>
        </p:nvGraphicFramePr>
        <p:xfrm>
          <a:off x="2774950" y="3048000"/>
          <a:ext cx="1244600" cy="279400"/>
        </p:xfrm>
        <a:graphic>
          <a:graphicData uri="http://schemas.openxmlformats.org/presentationml/2006/ole">
            <mc:AlternateContent xmlns:mc="http://schemas.openxmlformats.org/markup-compatibility/2006">
              <mc:Choice xmlns:v="urn:schemas-microsoft-com:vml" Requires="v">
                <p:oleObj spid="_x0000_s20488" name="Equation" r:id="rId4" imgW="1244520" imgH="279360" progId="Equation.DSMT4">
                  <p:embed/>
                </p:oleObj>
              </mc:Choice>
              <mc:Fallback>
                <p:oleObj name="Equation" r:id="rId4" imgW="1244520" imgH="27936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4950" y="3048000"/>
                        <a:ext cx="12446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2964180" y="3581400"/>
          <a:ext cx="2933700" cy="292100"/>
        </p:xfrm>
        <a:graphic>
          <a:graphicData uri="http://schemas.openxmlformats.org/presentationml/2006/ole">
            <mc:AlternateContent xmlns:mc="http://schemas.openxmlformats.org/markup-compatibility/2006">
              <mc:Choice xmlns:v="urn:schemas-microsoft-com:vml" Requires="v">
                <p:oleObj spid="_x0000_s20489" name="Equation" r:id="rId6" imgW="2933640" imgH="291960" progId="Equation.DSMT4">
                  <p:embed/>
                </p:oleObj>
              </mc:Choice>
              <mc:Fallback>
                <p:oleObj name="Equation" r:id="rId6" imgW="2933640" imgH="291960" progId="Equation.DSMT4">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64180" y="3581400"/>
                        <a:ext cx="2933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2964180" y="4191000"/>
          <a:ext cx="1447800" cy="292100"/>
        </p:xfrm>
        <a:graphic>
          <a:graphicData uri="http://schemas.openxmlformats.org/presentationml/2006/ole">
            <mc:AlternateContent xmlns:mc="http://schemas.openxmlformats.org/markup-compatibility/2006">
              <mc:Choice xmlns:v="urn:schemas-microsoft-com:vml" Requires="v">
                <p:oleObj spid="_x0000_s20490" name="Equation" r:id="rId8" imgW="1447560" imgH="291960" progId="Equation.DSMT4">
                  <p:embed/>
                </p:oleObj>
              </mc:Choice>
              <mc:Fallback>
                <p:oleObj name="Equation" r:id="rId8" imgW="1447560" imgH="291960" progId="Equation.DSMT4">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64180" y="4191000"/>
                        <a:ext cx="1447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Completion Example 8</a:t>
            </a:r>
            <a:endParaRPr lang="en-US" dirty="0"/>
          </a:p>
        </p:txBody>
      </p:sp>
      <p:sp>
        <p:nvSpPr>
          <p:cNvPr id="15362" name="Content Placeholder 2"/>
          <p:cNvSpPr>
            <a:spLocks noGrp="1"/>
          </p:cNvSpPr>
          <p:nvPr>
            <p:ph idx="1"/>
          </p:nvPr>
        </p:nvSpPr>
        <p:spPr>
          <a:xfrm>
            <a:off x="457200" y="1280160"/>
            <a:ext cx="8229600" cy="4408386"/>
          </a:xfrm>
        </p:spPr>
        <p:txBody>
          <a:bodyPr>
            <a:spAutoFit/>
          </a:bodyPr>
          <a:lstStyle/>
          <a:p>
            <a:pPr marL="458788" indent="-801688" eaLnBrk="1" hangingPunct="1">
              <a:spcBef>
                <a:spcPts val="672"/>
              </a:spcBef>
              <a:buNone/>
              <a:tabLst>
                <a:tab pos="457200" algn="l"/>
              </a:tabLst>
            </a:pPr>
            <a:r>
              <a:rPr lang="en-US" b="1" dirty="0" smtClean="0"/>
              <a:t>a.</a:t>
            </a:r>
            <a:r>
              <a:rPr lang="en-US" dirty="0" smtClean="0"/>
              <a:t>	Use the compound interest formula to find the value of </a:t>
            </a:r>
            <a:r>
              <a:rPr lang="en-US" dirty="0" smtClean="0">
                <a:solidFill>
                  <a:srgbClr val="0000FF"/>
                </a:solidFill>
              </a:rPr>
              <a:t>$6000 </a:t>
            </a:r>
            <a:r>
              <a:rPr lang="en-US" dirty="0" smtClean="0"/>
              <a:t>invested for </a:t>
            </a:r>
            <a:r>
              <a:rPr lang="en-US" dirty="0" smtClean="0">
                <a:solidFill>
                  <a:srgbClr val="0000FF"/>
                </a:solidFill>
              </a:rPr>
              <a:t>4 years </a:t>
            </a:r>
            <a:r>
              <a:rPr lang="en-US" dirty="0" smtClean="0"/>
              <a:t>if it is compounded daily at </a:t>
            </a:r>
            <a:r>
              <a:rPr lang="en-US" dirty="0" smtClean="0">
                <a:solidFill>
                  <a:srgbClr val="0000FF"/>
                </a:solidFill>
              </a:rPr>
              <a:t>12%</a:t>
            </a:r>
            <a:r>
              <a:rPr lang="en-US" dirty="0" smtClean="0"/>
              <a:t>.</a:t>
            </a:r>
          </a:p>
          <a:p>
            <a:pPr marL="458788" indent="-801688" eaLnBrk="1" hangingPunct="1">
              <a:spcBef>
                <a:spcPts val="672"/>
              </a:spcBef>
              <a:buNone/>
              <a:tabLst>
                <a:tab pos="457200" algn="l"/>
              </a:tabLst>
            </a:pPr>
            <a:r>
              <a:rPr lang="en-US" b="1" dirty="0" smtClean="0"/>
              <a:t>b. </a:t>
            </a:r>
            <a:r>
              <a:rPr lang="en-US" dirty="0" smtClean="0"/>
              <a:t>	Find the amount of interest earned.</a:t>
            </a:r>
          </a:p>
          <a:p>
            <a:pPr marL="0" eaLnBrk="1" hangingPunct="1">
              <a:spcBef>
                <a:spcPts val="672"/>
              </a:spcBef>
              <a:buNone/>
              <a:tabLst>
                <a:tab pos="457200" algn="l"/>
              </a:tabLst>
            </a:pPr>
            <a:r>
              <a:rPr lang="en-US" b="1" dirty="0" smtClean="0"/>
              <a:t>Solutions</a:t>
            </a:r>
          </a:p>
          <a:p>
            <a:pPr>
              <a:tabLst>
                <a:tab pos="457200" algn="l"/>
              </a:tabLst>
            </a:pPr>
            <a:r>
              <a:rPr lang="en-US" b="1" dirty="0" smtClean="0"/>
              <a:t>a.	</a:t>
            </a:r>
            <a:r>
              <a:rPr lang="en-US" dirty="0" smtClean="0"/>
              <a:t>With a </a:t>
            </a:r>
            <a:r>
              <a:rPr lang="en-US" b="1" dirty="0" smtClean="0"/>
              <a:t>TI-84 Plus calculator</a:t>
            </a:r>
            <a:r>
              <a:rPr lang="en-US" dirty="0" smtClean="0"/>
              <a:t>, follow the steps 	outlined in the first part of Example 6 with</a:t>
            </a:r>
          </a:p>
          <a:p>
            <a:pPr algn="ctr">
              <a:tabLst>
                <a:tab pos="457200" algn="l"/>
              </a:tabLst>
            </a:pPr>
            <a:r>
              <a:rPr lang="pt-BR" i="1" dirty="0" smtClean="0"/>
              <a:t>P </a:t>
            </a:r>
            <a:r>
              <a:rPr lang="pt-BR" dirty="0" smtClean="0"/>
              <a:t>= $6000,</a:t>
            </a:r>
            <a:r>
              <a:rPr lang="pt-BR" i="1" dirty="0" smtClean="0"/>
              <a:t> r </a:t>
            </a:r>
            <a:r>
              <a:rPr lang="pt-BR" dirty="0" smtClean="0"/>
              <a:t>= 12% = 0.12,</a:t>
            </a:r>
            <a:r>
              <a:rPr lang="pt-BR" i="1" dirty="0" smtClean="0"/>
              <a:t> n </a:t>
            </a:r>
            <a:r>
              <a:rPr lang="pt-BR" dirty="0" smtClean="0"/>
              <a:t>= 360,</a:t>
            </a:r>
            <a:r>
              <a:rPr lang="pt-BR" i="1" dirty="0" smtClean="0"/>
              <a:t> t </a:t>
            </a:r>
            <a:r>
              <a:rPr lang="pt-BR" dirty="0" smtClean="0"/>
              <a:t>= 4</a:t>
            </a:r>
          </a:p>
          <a:p>
            <a:pPr>
              <a:tabLst>
                <a:tab pos="457200" algn="l"/>
              </a:tabLst>
            </a:pPr>
            <a:r>
              <a:rPr lang="en-US" dirty="0" smtClean="0"/>
              <a:t>	Each step will show the same final answer.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Completion Example 8 (cont.)</a:t>
            </a:r>
            <a:endParaRPr lang="en-US" dirty="0"/>
          </a:p>
        </p:txBody>
      </p:sp>
      <p:sp>
        <p:nvSpPr>
          <p:cNvPr id="3" name="Content Placeholder 2"/>
          <p:cNvSpPr>
            <a:spLocks noGrp="1"/>
          </p:cNvSpPr>
          <p:nvPr>
            <p:ph idx="1"/>
          </p:nvPr>
        </p:nvSpPr>
        <p:spPr>
          <a:xfrm>
            <a:off x="457200" y="1280160"/>
            <a:ext cx="8229600" cy="4659737"/>
          </a:xfrm>
        </p:spPr>
        <p:txBody>
          <a:bodyPr>
            <a:spAutoFit/>
          </a:bodyPr>
          <a:lstStyle/>
          <a:p>
            <a:r>
              <a:rPr lang="en-US" dirty="0" smtClean="0"/>
              <a:t>Substituting into the formula gives</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The value (or amount) will be $__________.</a:t>
            </a:r>
            <a:endParaRPr lang="en-US" dirty="0"/>
          </a:p>
        </p:txBody>
      </p:sp>
      <p:graphicFrame>
        <p:nvGraphicFramePr>
          <p:cNvPr id="48130" name="Object 15"/>
          <p:cNvGraphicFramePr>
            <a:graphicFrameLocks noChangeAspect="1"/>
          </p:cNvGraphicFramePr>
          <p:nvPr/>
        </p:nvGraphicFramePr>
        <p:xfrm>
          <a:off x="2241550" y="2063750"/>
          <a:ext cx="4660900" cy="2984500"/>
        </p:xfrm>
        <a:graphic>
          <a:graphicData uri="http://schemas.openxmlformats.org/presentationml/2006/ole">
            <mc:AlternateContent xmlns:mc="http://schemas.openxmlformats.org/markup-compatibility/2006">
              <mc:Choice xmlns:v="urn:schemas-microsoft-com:vml" Requires="v">
                <p:oleObj spid="_x0000_s48146" name="Equation" r:id="rId3" imgW="4660560" imgH="2984400" progId="Equation.DSMT4">
                  <p:embed/>
                </p:oleObj>
              </mc:Choice>
              <mc:Fallback>
                <p:oleObj name="Equation" r:id="rId3" imgW="4660560" imgH="298440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41550" y="2063750"/>
                        <a:ext cx="4660900" cy="298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131" name="Object 16"/>
          <p:cNvGraphicFramePr>
            <a:graphicFrameLocks noChangeAspect="1"/>
          </p:cNvGraphicFramePr>
          <p:nvPr/>
        </p:nvGraphicFramePr>
        <p:xfrm>
          <a:off x="4191000" y="2362200"/>
          <a:ext cx="647700" cy="292100"/>
        </p:xfrm>
        <a:graphic>
          <a:graphicData uri="http://schemas.openxmlformats.org/presentationml/2006/ole">
            <mc:AlternateContent xmlns:mc="http://schemas.openxmlformats.org/markup-compatibility/2006">
              <mc:Choice xmlns:v="urn:schemas-microsoft-com:vml" Requires="v">
                <p:oleObj spid="_x0000_s48147" name="Equation" r:id="rId5" imgW="647640" imgH="291960" progId="Equation.DSMT4">
                  <p:embed/>
                </p:oleObj>
              </mc:Choice>
              <mc:Fallback>
                <p:oleObj name="Equation" r:id="rId5" imgW="647640" imgH="291960" progId="Equation.DSMT4">
                  <p:embed/>
                  <p:pic>
                    <p:nvPicPr>
                      <p:cNvPr id="0" name="Object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1000" y="2362200"/>
                        <a:ext cx="647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132" name="Object 17"/>
          <p:cNvGraphicFramePr>
            <a:graphicFrameLocks noChangeAspect="1"/>
          </p:cNvGraphicFramePr>
          <p:nvPr/>
        </p:nvGraphicFramePr>
        <p:xfrm>
          <a:off x="4322620" y="3517900"/>
          <a:ext cx="1714500" cy="292100"/>
        </p:xfrm>
        <a:graphic>
          <a:graphicData uri="http://schemas.openxmlformats.org/presentationml/2006/ole">
            <mc:AlternateContent xmlns:mc="http://schemas.openxmlformats.org/markup-compatibility/2006">
              <mc:Choice xmlns:v="urn:schemas-microsoft-com:vml" Requires="v">
                <p:oleObj spid="_x0000_s48148" name="Equation" r:id="rId7" imgW="1714320" imgH="291960" progId="Equation.DSMT4">
                  <p:embed/>
                </p:oleObj>
              </mc:Choice>
              <mc:Fallback>
                <p:oleObj name="Equation" r:id="rId7" imgW="1714320" imgH="291960" progId="Equation.DSMT4">
                  <p:embed/>
                  <p:pic>
                    <p:nvPicPr>
                      <p:cNvPr id="0" name="Object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22620" y="3517900"/>
                        <a:ext cx="1714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133" name="Object 19"/>
          <p:cNvGraphicFramePr>
            <a:graphicFrameLocks noChangeAspect="1"/>
          </p:cNvGraphicFramePr>
          <p:nvPr/>
        </p:nvGraphicFramePr>
        <p:xfrm>
          <a:off x="2881745" y="4696690"/>
          <a:ext cx="1181100" cy="292100"/>
        </p:xfrm>
        <a:graphic>
          <a:graphicData uri="http://schemas.openxmlformats.org/presentationml/2006/ole">
            <mc:AlternateContent xmlns:mc="http://schemas.openxmlformats.org/markup-compatibility/2006">
              <mc:Choice xmlns:v="urn:schemas-microsoft-com:vml" Requires="v">
                <p:oleObj spid="_x0000_s48149" name="Equation" r:id="rId9" imgW="1180800" imgH="291960" progId="Equation.DSMT4">
                  <p:embed/>
                </p:oleObj>
              </mc:Choice>
              <mc:Fallback>
                <p:oleObj name="Equation" r:id="rId9" imgW="1180800" imgH="291960" progId="Equation.DSMT4">
                  <p:embed/>
                  <p:pic>
                    <p:nvPicPr>
                      <p:cNvPr id="0" name="Object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81745" y="4696690"/>
                        <a:ext cx="1181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134" name="Object 21"/>
          <p:cNvGraphicFramePr>
            <a:graphicFrameLocks noChangeAspect="1"/>
          </p:cNvGraphicFramePr>
          <p:nvPr/>
        </p:nvGraphicFramePr>
        <p:xfrm>
          <a:off x="4267200" y="2908300"/>
          <a:ext cx="558800" cy="292100"/>
        </p:xfrm>
        <a:graphic>
          <a:graphicData uri="http://schemas.openxmlformats.org/presentationml/2006/ole">
            <mc:AlternateContent xmlns:mc="http://schemas.openxmlformats.org/markup-compatibility/2006">
              <mc:Choice xmlns:v="urn:schemas-microsoft-com:vml" Requires="v">
                <p:oleObj spid="_x0000_s48150" name="Equation" r:id="rId11" imgW="558720" imgH="291960" progId="Equation.DSMT4">
                  <p:embed/>
                </p:oleObj>
              </mc:Choice>
              <mc:Fallback>
                <p:oleObj name="Equation" r:id="rId11" imgW="558720" imgH="291960" progId="Equation.DSMT4">
                  <p:embed/>
                  <p:pic>
                    <p:nvPicPr>
                      <p:cNvPr id="0" name="Object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67200" y="2908300"/>
                        <a:ext cx="558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135" name="Object 22"/>
          <p:cNvGraphicFramePr>
            <a:graphicFrameLocks noChangeAspect="1"/>
          </p:cNvGraphicFramePr>
          <p:nvPr/>
        </p:nvGraphicFramePr>
        <p:xfrm>
          <a:off x="5457825" y="2108200"/>
          <a:ext cx="152400" cy="177800"/>
        </p:xfrm>
        <a:graphic>
          <a:graphicData uri="http://schemas.openxmlformats.org/presentationml/2006/ole">
            <mc:AlternateContent xmlns:mc="http://schemas.openxmlformats.org/markup-compatibility/2006">
              <mc:Choice xmlns:v="urn:schemas-microsoft-com:vml" Requires="v">
                <p:oleObj spid="_x0000_s48151" name="Equation" r:id="rId13" imgW="152280" imgH="177480" progId="Equation.DSMT4">
                  <p:embed/>
                </p:oleObj>
              </mc:Choice>
              <mc:Fallback>
                <p:oleObj name="Equation" r:id="rId13" imgW="152280" imgH="177480" progId="Equation.DSMT4">
                  <p:embed/>
                  <p:pic>
                    <p:nvPicPr>
                      <p:cNvPr id="0" name="Object 2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57825" y="2108200"/>
                        <a:ext cx="152400" cy="177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136" name="Object 23"/>
          <p:cNvGraphicFramePr>
            <a:graphicFrameLocks noChangeAspect="1"/>
          </p:cNvGraphicFramePr>
          <p:nvPr/>
        </p:nvGraphicFramePr>
        <p:xfrm>
          <a:off x="6382905" y="3379355"/>
          <a:ext cx="444500" cy="203200"/>
        </p:xfrm>
        <a:graphic>
          <a:graphicData uri="http://schemas.openxmlformats.org/presentationml/2006/ole">
            <mc:AlternateContent xmlns:mc="http://schemas.openxmlformats.org/markup-compatibility/2006">
              <mc:Choice xmlns:v="urn:schemas-microsoft-com:vml" Requires="v">
                <p:oleObj spid="_x0000_s48152" name="Equation" r:id="rId15" imgW="444240" imgH="203040" progId="Equation.DSMT4">
                  <p:embed/>
                </p:oleObj>
              </mc:Choice>
              <mc:Fallback>
                <p:oleObj name="Equation" r:id="rId15" imgW="444240" imgH="203040" progId="Equation.DSMT4">
                  <p:embed/>
                  <p:pic>
                    <p:nvPicPr>
                      <p:cNvPr id="0" name="Object 2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382905" y="3379355"/>
                        <a:ext cx="444500" cy="203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5135195" y="5334000"/>
            <a:ext cx="1372492" cy="523220"/>
          </a:xfrm>
          <a:prstGeom prst="rect">
            <a:avLst/>
          </a:prstGeom>
        </p:spPr>
        <p:txBody>
          <a:bodyPr wrap="none">
            <a:spAutoFit/>
          </a:bodyPr>
          <a:lstStyle/>
          <a:p>
            <a:r>
              <a:rPr lang="en-US" sz="2800" dirty="0" smtClean="0">
                <a:solidFill>
                  <a:srgbClr val="FF0000"/>
                </a:solidFill>
              </a:rPr>
              <a:t>9695.67</a:t>
            </a:r>
            <a:endParaRPr lang="en-US" sz="2800" dirty="0">
              <a:solidFill>
                <a:srgbClr val="FF0000"/>
              </a:solidFill>
            </a:endParaRPr>
          </a:p>
        </p:txBody>
      </p:sp>
      <p:graphicFrame>
        <p:nvGraphicFramePr>
          <p:cNvPr id="12" name="Object 11"/>
          <p:cNvGraphicFramePr>
            <a:graphicFrameLocks noChangeAspect="1"/>
          </p:cNvGraphicFramePr>
          <p:nvPr/>
        </p:nvGraphicFramePr>
        <p:xfrm>
          <a:off x="3733800" y="4127500"/>
          <a:ext cx="1879600" cy="292100"/>
        </p:xfrm>
        <a:graphic>
          <a:graphicData uri="http://schemas.openxmlformats.org/presentationml/2006/ole">
            <mc:AlternateContent xmlns:mc="http://schemas.openxmlformats.org/markup-compatibility/2006">
              <mc:Choice xmlns:v="urn:schemas-microsoft-com:vml" Requires="v">
                <p:oleObj spid="_x0000_s48153" name="Equation" r:id="rId17" imgW="1879560" imgH="291960" progId="Equation.DSMT4">
                  <p:embed/>
                </p:oleObj>
              </mc:Choice>
              <mc:Fallback>
                <p:oleObj name="Equation" r:id="rId17" imgW="1879560" imgH="29196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33800" y="4127500"/>
                        <a:ext cx="1879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Completion Example 8 (cont.)</a:t>
            </a:r>
            <a:endParaRPr lang="en-US" dirty="0"/>
          </a:p>
        </p:txBody>
      </p:sp>
      <p:sp>
        <p:nvSpPr>
          <p:cNvPr id="3" name="Content Placeholder 2"/>
          <p:cNvSpPr>
            <a:spLocks noGrp="1"/>
          </p:cNvSpPr>
          <p:nvPr>
            <p:ph idx="1"/>
          </p:nvPr>
        </p:nvSpPr>
        <p:spPr/>
        <p:txBody>
          <a:bodyPr/>
          <a:lstStyle/>
          <a:p>
            <a:pPr>
              <a:spcBef>
                <a:spcPts val="1800"/>
              </a:spcBef>
              <a:tabLst>
                <a:tab pos="457200" algn="l"/>
                <a:tab pos="1828800" algn="r"/>
                <a:tab pos="1939925" algn="l"/>
              </a:tabLst>
            </a:pPr>
            <a:r>
              <a:rPr lang="en-US" b="1" dirty="0" smtClean="0"/>
              <a:t>b.	</a:t>
            </a:r>
            <a:r>
              <a:rPr lang="en-US" dirty="0" smtClean="0"/>
              <a:t>The interest earned will be</a:t>
            </a:r>
          </a:p>
          <a:p>
            <a:pPr>
              <a:spcBef>
                <a:spcPts val="1800"/>
              </a:spcBef>
              <a:tabLst>
                <a:tab pos="457200" algn="l"/>
                <a:tab pos="1828800" algn="r"/>
                <a:tab pos="1939925" algn="l"/>
              </a:tabLst>
            </a:pPr>
            <a:r>
              <a:rPr lang="en-US" dirty="0" smtClean="0"/>
              <a:t>		</a:t>
            </a:r>
            <a:r>
              <a:rPr lang="en-US" i="1" dirty="0" smtClean="0"/>
              <a:t>I	</a:t>
            </a:r>
            <a:r>
              <a:rPr lang="en-US" dirty="0" smtClean="0"/>
              <a:t>= $__________ − $6000.00 </a:t>
            </a:r>
          </a:p>
          <a:p>
            <a:pPr>
              <a:spcBef>
                <a:spcPts val="1800"/>
              </a:spcBef>
              <a:tabLst>
                <a:tab pos="457200" algn="l"/>
                <a:tab pos="1828800" algn="r"/>
                <a:tab pos="1939925" algn="l"/>
              </a:tabLst>
            </a:pPr>
            <a:r>
              <a:rPr lang="en-US" dirty="0" smtClean="0"/>
              <a:t>			= $ __________.</a:t>
            </a:r>
            <a:endParaRPr lang="en-US" dirty="0"/>
          </a:p>
        </p:txBody>
      </p:sp>
      <p:graphicFrame>
        <p:nvGraphicFramePr>
          <p:cNvPr id="49154" name="Object 25"/>
          <p:cNvGraphicFramePr>
            <a:graphicFrameLocks noChangeAspect="1"/>
          </p:cNvGraphicFramePr>
          <p:nvPr/>
        </p:nvGraphicFramePr>
        <p:xfrm>
          <a:off x="3124200" y="1993900"/>
          <a:ext cx="1181100" cy="292100"/>
        </p:xfrm>
        <a:graphic>
          <a:graphicData uri="http://schemas.openxmlformats.org/presentationml/2006/ole">
            <mc:AlternateContent xmlns:mc="http://schemas.openxmlformats.org/markup-compatibility/2006">
              <mc:Choice xmlns:v="urn:schemas-microsoft-com:vml" Requires="v">
                <p:oleObj spid="_x0000_s49158" name="Equation" r:id="rId3" imgW="1180800" imgH="291960" progId="Equation.DSMT4">
                  <p:embed/>
                </p:oleObj>
              </mc:Choice>
              <mc:Fallback>
                <p:oleObj name="Equation" r:id="rId3" imgW="1180800" imgH="291960" progId="Equation.DSMT4">
                  <p:embed/>
                  <p:pic>
                    <p:nvPicPr>
                      <p:cNvPr id="0" name="Object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1993900"/>
                        <a:ext cx="1181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9155" name="Object 26"/>
          <p:cNvGraphicFramePr>
            <a:graphicFrameLocks noChangeAspect="1"/>
          </p:cNvGraphicFramePr>
          <p:nvPr/>
        </p:nvGraphicFramePr>
        <p:xfrm>
          <a:off x="3276600" y="2679700"/>
          <a:ext cx="1181100" cy="292100"/>
        </p:xfrm>
        <a:graphic>
          <a:graphicData uri="http://schemas.openxmlformats.org/presentationml/2006/ole">
            <mc:AlternateContent xmlns:mc="http://schemas.openxmlformats.org/markup-compatibility/2006">
              <mc:Choice xmlns:v="urn:schemas-microsoft-com:vml" Requires="v">
                <p:oleObj spid="_x0000_s49159" name="Equation" r:id="rId5" imgW="1180800" imgH="291960" progId="Equation.DSMT4">
                  <p:embed/>
                </p:oleObj>
              </mc:Choice>
              <mc:Fallback>
                <p:oleObj name="Equation" r:id="rId5" imgW="1180800" imgH="291960" progId="Equation.DSMT4">
                  <p:embed/>
                  <p:pic>
                    <p:nvPicPr>
                      <p:cNvPr id="0" name="Object 2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2679700"/>
                        <a:ext cx="1181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1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1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Inflation and Depreciation</a:t>
            </a:r>
            <a:endParaRPr lang="en-US" dirty="0"/>
          </a:p>
        </p:txBody>
      </p:sp>
      <p:sp>
        <p:nvSpPr>
          <p:cNvPr id="4"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algn="ctr">
              <a:buNone/>
            </a:pPr>
            <a:r>
              <a:rPr lang="en-US" b="1" i="0" dirty="0" smtClean="0">
                <a:solidFill>
                  <a:srgbClr val="000000"/>
                </a:solidFill>
              </a:rPr>
              <a:t>Formula for Inflation</a:t>
            </a:r>
          </a:p>
          <a:p>
            <a:pPr marL="0">
              <a:buNone/>
            </a:pPr>
            <a:r>
              <a:rPr lang="en-US" i="0" dirty="0" smtClean="0">
                <a:solidFill>
                  <a:srgbClr val="000000"/>
                </a:solidFill>
              </a:rPr>
              <a:t>The formula for the accumulated amount </a:t>
            </a:r>
            <a:r>
              <a:rPr lang="en-US" i="1" dirty="0" smtClean="0">
                <a:solidFill>
                  <a:srgbClr val="000000"/>
                </a:solidFill>
              </a:rPr>
              <a:t>A</a:t>
            </a:r>
            <a:r>
              <a:rPr lang="en-US" i="0" dirty="0" smtClean="0">
                <a:solidFill>
                  <a:srgbClr val="000000"/>
                </a:solidFill>
              </a:rPr>
              <a:t> due to </a:t>
            </a:r>
            <a:r>
              <a:rPr lang="en-US" b="1" i="0" dirty="0" smtClean="0">
                <a:solidFill>
                  <a:srgbClr val="C00000"/>
                </a:solidFill>
              </a:rPr>
              <a:t>inflation</a:t>
            </a:r>
            <a:r>
              <a:rPr lang="en-US" i="0" dirty="0" smtClean="0">
                <a:solidFill>
                  <a:srgbClr val="000000"/>
                </a:solidFill>
              </a:rPr>
              <a:t> is the same as the formula for compound interest with </a:t>
            </a:r>
            <a:r>
              <a:rPr lang="en-US" i="1" dirty="0" smtClean="0">
                <a:solidFill>
                  <a:srgbClr val="000000"/>
                </a:solidFill>
              </a:rPr>
              <a:t>n</a:t>
            </a:r>
            <a:r>
              <a:rPr lang="en-US" i="0" dirty="0" smtClean="0">
                <a:solidFill>
                  <a:srgbClr val="000000"/>
                </a:solidFill>
              </a:rPr>
              <a:t> = 1:</a:t>
            </a:r>
          </a:p>
          <a:p>
            <a:pPr>
              <a:buNone/>
            </a:pPr>
            <a:endParaRPr lang="en-US" i="0" dirty="0">
              <a:solidFill>
                <a:srgbClr val="000000"/>
              </a:solidFill>
            </a:endParaRPr>
          </a:p>
        </p:txBody>
      </p:sp>
      <p:graphicFrame>
        <p:nvGraphicFramePr>
          <p:cNvPr id="6" name="Object 5"/>
          <p:cNvGraphicFramePr>
            <a:graphicFrameLocks noChangeAspect="1"/>
          </p:cNvGraphicFramePr>
          <p:nvPr/>
        </p:nvGraphicFramePr>
        <p:xfrm>
          <a:off x="3695700" y="3124200"/>
          <a:ext cx="1752600" cy="431800"/>
        </p:xfrm>
        <a:graphic>
          <a:graphicData uri="http://schemas.openxmlformats.org/presentationml/2006/ole">
            <mc:AlternateContent xmlns:mc="http://schemas.openxmlformats.org/markup-compatibility/2006">
              <mc:Choice xmlns:v="urn:schemas-microsoft-com:vml" Requires="v">
                <p:oleObj spid="_x0000_s27652" name="Equation" r:id="rId3" imgW="1752480" imgH="431640" progId="Equation.DSMT4">
                  <p:embed/>
                </p:oleObj>
              </mc:Choice>
              <mc:Fallback>
                <p:oleObj name="Equation" r:id="rId3" imgW="1752480" imgH="4316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95700" y="3124200"/>
                        <a:ext cx="17526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9</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795159"/>
          </a:xfrm>
        </p:spPr>
        <p:txBody>
          <a:bodyPr>
            <a:spAutoFit/>
          </a:bodyPr>
          <a:lstStyle/>
          <a:p>
            <a:r>
              <a:rPr lang="en-US" dirty="0" smtClean="0"/>
              <a:t>Suppose that your income is </a:t>
            </a:r>
            <a:r>
              <a:rPr lang="en-US" dirty="0" smtClean="0">
                <a:solidFill>
                  <a:srgbClr val="0000FF"/>
                </a:solidFill>
              </a:rPr>
              <a:t>$2400 </a:t>
            </a:r>
            <a:r>
              <a:rPr lang="en-US" dirty="0" smtClean="0"/>
              <a:t>per month (or $28,800 per year) and that you will receive a cost-of-living raise each year. If inflation is steady at </a:t>
            </a:r>
            <a:r>
              <a:rPr lang="en-US" dirty="0" smtClean="0">
                <a:solidFill>
                  <a:srgbClr val="0000FF"/>
                </a:solidFill>
              </a:rPr>
              <a:t>6%</a:t>
            </a:r>
            <a:r>
              <a:rPr lang="en-US" dirty="0" smtClean="0"/>
              <a:t>, find your income in:</a:t>
            </a:r>
          </a:p>
          <a:p>
            <a:pPr marL="0" eaLnBrk="1" hangingPunct="1">
              <a:spcBef>
                <a:spcPts val="600"/>
              </a:spcBef>
              <a:buNone/>
              <a:tabLst>
                <a:tab pos="457200" algn="l"/>
                <a:tab pos="2743200" algn="l"/>
                <a:tab pos="3200400" algn="l"/>
                <a:tab pos="5486400" algn="l"/>
                <a:tab pos="5943600" algn="l"/>
              </a:tabLst>
            </a:pPr>
            <a:r>
              <a:rPr lang="en-US" b="1" dirty="0" smtClean="0"/>
              <a:t>a.	</a:t>
            </a:r>
            <a:r>
              <a:rPr lang="en-US" dirty="0" smtClean="0">
                <a:solidFill>
                  <a:srgbClr val="0000FF"/>
                </a:solidFill>
              </a:rPr>
              <a:t>5 years</a:t>
            </a:r>
            <a:r>
              <a:rPr lang="en-US" dirty="0" smtClean="0"/>
              <a:t>	</a:t>
            </a:r>
            <a:r>
              <a:rPr lang="en-US" b="1" dirty="0" smtClean="0"/>
              <a:t>b.	</a:t>
            </a:r>
            <a:r>
              <a:rPr lang="en-US" dirty="0" smtClean="0">
                <a:solidFill>
                  <a:srgbClr val="0000FF"/>
                </a:solidFill>
              </a:rPr>
              <a:t>10 years</a:t>
            </a:r>
            <a:r>
              <a:rPr lang="en-US" dirty="0" smtClean="0"/>
              <a:t>	</a:t>
            </a:r>
            <a:r>
              <a:rPr lang="en-US" b="1" dirty="0" smtClean="0"/>
              <a:t>c.	</a:t>
            </a:r>
            <a:r>
              <a:rPr lang="en-US" dirty="0" smtClean="0">
                <a:solidFill>
                  <a:srgbClr val="0000FF"/>
                </a:solidFill>
              </a:rPr>
              <a:t>20 years</a:t>
            </a:r>
          </a:p>
          <a:p>
            <a:pPr marL="0" eaLnBrk="1" hangingPunct="1">
              <a:spcBef>
                <a:spcPts val="600"/>
              </a:spcBef>
              <a:buNone/>
              <a:tabLst>
                <a:tab pos="457200" algn="l"/>
                <a:tab pos="2743200" algn="l"/>
                <a:tab pos="3200400" algn="l"/>
                <a:tab pos="5486400" algn="l"/>
                <a:tab pos="5943600" algn="l"/>
              </a:tabLst>
            </a:pPr>
            <a:r>
              <a:rPr lang="en-US" b="1" dirty="0" smtClean="0"/>
              <a:t>Solutions</a:t>
            </a:r>
          </a:p>
          <a:p>
            <a:pPr marL="0" eaLnBrk="1" hangingPunct="1">
              <a:spcBef>
                <a:spcPts val="600"/>
              </a:spcBef>
              <a:buNone/>
              <a:tabLst>
                <a:tab pos="457200" algn="l"/>
                <a:tab pos="2743200" algn="l"/>
                <a:tab pos="3200400" algn="l"/>
                <a:tab pos="5486400" algn="l"/>
                <a:tab pos="5943600" algn="l"/>
              </a:tabLst>
            </a:pPr>
            <a:r>
              <a:rPr lang="en-US" dirty="0" smtClean="0"/>
              <a:t>We answer this question by using the formula </a:t>
            </a:r>
            <a:r>
              <a:rPr lang="en-US" i="1" dirty="0" smtClean="0">
                <a:solidFill>
                  <a:srgbClr val="000099"/>
                </a:solidFill>
              </a:rPr>
              <a:t>A </a:t>
            </a:r>
            <a:r>
              <a:rPr lang="en-US" dirty="0" smtClean="0">
                <a:solidFill>
                  <a:srgbClr val="000099"/>
                </a:solidFill>
              </a:rPr>
              <a:t>= 28,800(1 + 0.06)</a:t>
            </a:r>
            <a:r>
              <a:rPr lang="en-US" i="1" baseline="30000" dirty="0" smtClean="0">
                <a:solidFill>
                  <a:srgbClr val="000099"/>
                </a:solidFill>
              </a:rPr>
              <a:t>t</a:t>
            </a:r>
            <a:r>
              <a:rPr lang="en-US" dirty="0" smtClean="0">
                <a:solidFill>
                  <a:srgbClr val="000099"/>
                </a:solidFill>
              </a:rPr>
              <a:t> </a:t>
            </a:r>
            <a:r>
              <a:rPr lang="en-US" dirty="0" smtClean="0"/>
              <a:t>and let </a:t>
            </a:r>
            <a:r>
              <a:rPr lang="en-US" i="1" dirty="0" smtClean="0"/>
              <a:t>t</a:t>
            </a:r>
            <a:r>
              <a:rPr lang="en-US" dirty="0" smtClean="0"/>
              <a:t> = 5, </a:t>
            </a:r>
            <a:r>
              <a:rPr lang="en-US" i="1" dirty="0" smtClean="0"/>
              <a:t>t</a:t>
            </a:r>
            <a:r>
              <a:rPr lang="en-US" dirty="0" smtClean="0"/>
              <a:t> = 10, and </a:t>
            </a:r>
            <a:r>
              <a:rPr lang="en-US" i="1" dirty="0" smtClean="0"/>
              <a:t>t</a:t>
            </a:r>
            <a:r>
              <a:rPr lang="en-US" dirty="0" smtClean="0"/>
              <a:t> = 20 and round to the nearest cent.</a:t>
            </a:r>
          </a:p>
          <a:p>
            <a:pPr eaLnBrk="1" hangingPunct="1">
              <a:spcBef>
                <a:spcPts val="600"/>
              </a:spcBef>
              <a:buNone/>
              <a:tabLst>
                <a:tab pos="457200" algn="l"/>
                <a:tab pos="2743200" algn="l"/>
                <a:tab pos="3200400" algn="l"/>
                <a:tab pos="5486400" algn="l"/>
                <a:tab pos="5943600" algn="l"/>
              </a:tabLst>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9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573560"/>
          </a:xfrm>
        </p:spPr>
        <p:txBody>
          <a:bodyPr>
            <a:spAutoFit/>
          </a:bodyPr>
          <a:lstStyle/>
          <a:p>
            <a:pPr marL="0" eaLnBrk="1" hangingPunct="1">
              <a:spcBef>
                <a:spcPts val="0"/>
              </a:spcBef>
              <a:buNone/>
            </a:pPr>
            <a:endParaRPr lang="en-US" dirty="0" smtClean="0"/>
          </a:p>
          <a:p>
            <a:pPr marL="0" eaLnBrk="1" hangingPunct="1">
              <a:spcBef>
                <a:spcPts val="0"/>
              </a:spcBef>
              <a:buNone/>
            </a:pPr>
            <a:endParaRPr lang="en-US" dirty="0" smtClean="0"/>
          </a:p>
          <a:p>
            <a:pPr marL="0" eaLnBrk="1" hangingPunct="1">
              <a:spcBef>
                <a:spcPts val="0"/>
              </a:spcBef>
              <a:buNone/>
            </a:pPr>
            <a:endParaRPr lang="en-US" dirty="0" smtClean="0"/>
          </a:p>
          <a:p>
            <a:pPr marL="0" eaLnBrk="1" hangingPunct="1">
              <a:spcBef>
                <a:spcPts val="0"/>
              </a:spcBef>
              <a:buNone/>
            </a:pPr>
            <a:endParaRPr lang="en-US" dirty="0" smtClean="0"/>
          </a:p>
          <a:p>
            <a:pPr marL="0" eaLnBrk="1" hangingPunct="1">
              <a:spcBef>
                <a:spcPts val="0"/>
              </a:spcBef>
              <a:buNone/>
            </a:pPr>
            <a:endParaRPr lang="en-US" dirty="0" smtClean="0"/>
          </a:p>
          <a:p>
            <a:r>
              <a:rPr lang="en-US" dirty="0" smtClean="0"/>
              <a:t>Thus, if you stay on the same job (or a similar job) for 20 years and inflation is at 6%, you will need an income of </a:t>
            </a:r>
            <a:r>
              <a:rPr lang="en-US" dirty="0" smtClean="0">
                <a:solidFill>
                  <a:srgbClr val="FF0000"/>
                </a:solidFill>
              </a:rPr>
              <a:t>$92,365.50 </a:t>
            </a:r>
            <a:r>
              <a:rPr lang="en-US" dirty="0" smtClean="0"/>
              <a:t>to have the same buying power you have today if your annual income is $28,800.</a:t>
            </a:r>
          </a:p>
          <a:p>
            <a:pPr eaLnBrk="1" hangingPunct="1">
              <a:buNone/>
            </a:pPr>
            <a:endParaRPr lang="en-US" dirty="0" smtClean="0"/>
          </a:p>
        </p:txBody>
      </p:sp>
      <p:graphicFrame>
        <p:nvGraphicFramePr>
          <p:cNvPr id="11" name="Object 10"/>
          <p:cNvGraphicFramePr>
            <a:graphicFrameLocks noChangeAspect="1"/>
          </p:cNvGraphicFramePr>
          <p:nvPr/>
        </p:nvGraphicFramePr>
        <p:xfrm>
          <a:off x="530352" y="1524000"/>
          <a:ext cx="6604000" cy="431800"/>
        </p:xfrm>
        <a:graphic>
          <a:graphicData uri="http://schemas.openxmlformats.org/presentationml/2006/ole">
            <mc:AlternateContent xmlns:mc="http://schemas.openxmlformats.org/markup-compatibility/2006">
              <mc:Choice xmlns:v="urn:schemas-microsoft-com:vml" Requires="v">
                <p:oleObj spid="_x0000_s50184" name="Equation" r:id="rId4" imgW="6603840" imgH="431640" progId="Equation.DSMT4">
                  <p:embed/>
                </p:oleObj>
              </mc:Choice>
              <mc:Fallback>
                <p:oleObj name="Equation" r:id="rId4" imgW="6603840" imgH="43164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352" y="1524000"/>
                        <a:ext cx="66040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3" name="Object 5"/>
          <p:cNvGraphicFramePr>
            <a:graphicFrameLocks noChangeAspect="1"/>
          </p:cNvGraphicFramePr>
          <p:nvPr/>
        </p:nvGraphicFramePr>
        <p:xfrm>
          <a:off x="530352" y="2209800"/>
          <a:ext cx="6692900" cy="431800"/>
        </p:xfrm>
        <a:graphic>
          <a:graphicData uri="http://schemas.openxmlformats.org/presentationml/2006/ole">
            <mc:AlternateContent xmlns:mc="http://schemas.openxmlformats.org/markup-compatibility/2006">
              <mc:Choice xmlns:v="urn:schemas-microsoft-com:vml" Requires="v">
                <p:oleObj spid="_x0000_s50185" name="Equation" r:id="rId6" imgW="6692760" imgH="431640" progId="Equation.DSMT4">
                  <p:embed/>
                </p:oleObj>
              </mc:Choice>
              <mc:Fallback>
                <p:oleObj name="Equation" r:id="rId6" imgW="6692760" imgH="43164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0352" y="2209800"/>
                        <a:ext cx="66929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4" name="Object 6"/>
          <p:cNvGraphicFramePr>
            <a:graphicFrameLocks noChangeAspect="1"/>
          </p:cNvGraphicFramePr>
          <p:nvPr/>
        </p:nvGraphicFramePr>
        <p:xfrm>
          <a:off x="530352" y="2819400"/>
          <a:ext cx="6692900" cy="431800"/>
        </p:xfrm>
        <a:graphic>
          <a:graphicData uri="http://schemas.openxmlformats.org/presentationml/2006/ole">
            <mc:AlternateContent xmlns:mc="http://schemas.openxmlformats.org/markup-compatibility/2006">
              <mc:Choice xmlns:v="urn:schemas-microsoft-com:vml" Requires="v">
                <p:oleObj spid="_x0000_s50186" name="Equation" r:id="rId8" imgW="6692760" imgH="431640" progId="Equation.DSMT4">
                  <p:embed/>
                </p:oleObj>
              </mc:Choice>
              <mc:Fallback>
                <p:oleObj name="Equation" r:id="rId8" imgW="6692760" imgH="43164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0352" y="2819400"/>
                        <a:ext cx="66929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Understanding Simple Interest (</a:t>
            </a:r>
            <a:r>
              <a:rPr lang="en-US" i="1" dirty="0" smtClean="0"/>
              <a:t> I </a:t>
            </a:r>
            <a:r>
              <a:rPr lang="en-US" dirty="0" smtClean="0"/>
              <a:t>= </a:t>
            </a:r>
            <a:r>
              <a:rPr lang="en-US" i="1" dirty="0" err="1" smtClean="0"/>
              <a:t>Prt</a:t>
            </a:r>
            <a:r>
              <a:rPr lang="en-US" dirty="0" smtClean="0"/>
              <a:t> )</a:t>
            </a:r>
            <a:endParaRPr lang="en-US" dirty="0"/>
          </a:p>
        </p:txBody>
      </p:sp>
      <p:sp>
        <p:nvSpPr>
          <p:cNvPr id="4" name="Content Placeholder 2"/>
          <p:cNvSpPr>
            <a:spLocks noGrp="1"/>
          </p:cNvSpPr>
          <p:nvPr>
            <p:ph idx="1"/>
          </p:nvPr>
        </p:nvSpPr>
        <p:spPr>
          <a:xfrm>
            <a:off x="457200" y="1280160"/>
            <a:ext cx="8229600" cy="3625608"/>
          </a:xfrm>
          <a:solidFill>
            <a:srgbClr val="FFFFCC"/>
          </a:solidFill>
          <a:ln w="28575">
            <a:solidFill>
              <a:srgbClr val="000000"/>
            </a:solidFill>
          </a:ln>
        </p:spPr>
        <p:txBody>
          <a:bodyPr>
            <a:spAutoFit/>
          </a:bodyPr>
          <a:lstStyle/>
          <a:p>
            <a:pPr algn="ctr">
              <a:buNone/>
            </a:pPr>
            <a:r>
              <a:rPr lang="en-US" b="1" i="0" dirty="0" smtClean="0">
                <a:solidFill>
                  <a:srgbClr val="000000"/>
                </a:solidFill>
              </a:rPr>
              <a:t>Formula for Calculating Simple Interest</a:t>
            </a:r>
          </a:p>
          <a:p>
            <a:pPr algn="ctr">
              <a:buNone/>
            </a:pPr>
            <a:r>
              <a:rPr lang="en-US" b="1" i="1" dirty="0" smtClean="0">
                <a:solidFill>
                  <a:srgbClr val="0000FF"/>
                </a:solidFill>
              </a:rPr>
              <a:t>I</a:t>
            </a:r>
            <a:r>
              <a:rPr lang="en-US" b="1" dirty="0" smtClean="0">
                <a:solidFill>
                  <a:srgbClr val="0000FF"/>
                </a:solidFill>
              </a:rPr>
              <a:t> = </a:t>
            </a:r>
            <a:r>
              <a:rPr lang="en-US" b="1" i="1" dirty="0" err="1" smtClean="0">
                <a:solidFill>
                  <a:srgbClr val="0000FF"/>
                </a:solidFill>
              </a:rPr>
              <a:t>Prt</a:t>
            </a:r>
            <a:endParaRPr lang="en-US" b="1" i="1" dirty="0" smtClean="0">
              <a:solidFill>
                <a:srgbClr val="0000FF"/>
              </a:solidFill>
            </a:endParaRPr>
          </a:p>
          <a:p>
            <a:pPr>
              <a:buNone/>
            </a:pPr>
            <a:r>
              <a:rPr lang="en-US" i="0" dirty="0" smtClean="0">
                <a:solidFill>
                  <a:srgbClr val="000000"/>
                </a:solidFill>
              </a:rPr>
              <a:t>where</a:t>
            </a:r>
          </a:p>
          <a:p>
            <a:r>
              <a:rPr lang="en-US" b="1" i="1" dirty="0" smtClean="0">
                <a:solidFill>
                  <a:srgbClr val="000000"/>
                </a:solidFill>
              </a:rPr>
              <a:t>I</a:t>
            </a:r>
            <a:r>
              <a:rPr lang="en-US" dirty="0" smtClean="0">
                <a:solidFill>
                  <a:srgbClr val="000000"/>
                </a:solidFill>
              </a:rPr>
              <a:t> = </a:t>
            </a:r>
            <a:r>
              <a:rPr lang="en-US" b="1" dirty="0" smtClean="0">
                <a:solidFill>
                  <a:srgbClr val="C00000"/>
                </a:solidFill>
              </a:rPr>
              <a:t>Interest</a:t>
            </a:r>
            <a:r>
              <a:rPr lang="en-US" dirty="0" smtClean="0">
                <a:solidFill>
                  <a:srgbClr val="000000"/>
                </a:solidFill>
              </a:rPr>
              <a:t> (earned or paid)</a:t>
            </a:r>
          </a:p>
          <a:p>
            <a:r>
              <a:rPr lang="en-US" b="1" i="1" dirty="0" smtClean="0">
                <a:solidFill>
                  <a:srgbClr val="000000"/>
                </a:solidFill>
              </a:rPr>
              <a:t>P</a:t>
            </a:r>
            <a:r>
              <a:rPr lang="en-US" dirty="0" smtClean="0">
                <a:solidFill>
                  <a:srgbClr val="000000"/>
                </a:solidFill>
              </a:rPr>
              <a:t> = </a:t>
            </a:r>
            <a:r>
              <a:rPr lang="en-US" b="1" dirty="0" smtClean="0">
                <a:solidFill>
                  <a:srgbClr val="C00000"/>
                </a:solidFill>
              </a:rPr>
              <a:t>Principal</a:t>
            </a:r>
            <a:r>
              <a:rPr lang="en-US" dirty="0" smtClean="0">
                <a:solidFill>
                  <a:srgbClr val="000000"/>
                </a:solidFill>
              </a:rPr>
              <a:t> (the amount invested or borrowed)</a:t>
            </a:r>
          </a:p>
          <a:p>
            <a:r>
              <a:rPr lang="en-US" b="1" i="1" dirty="0" smtClean="0">
                <a:solidFill>
                  <a:srgbClr val="000000"/>
                </a:solidFill>
              </a:rPr>
              <a:t>r</a:t>
            </a:r>
            <a:r>
              <a:rPr lang="en-US" dirty="0" smtClean="0">
                <a:solidFill>
                  <a:srgbClr val="000000"/>
                </a:solidFill>
              </a:rPr>
              <a:t> = </a:t>
            </a:r>
            <a:r>
              <a:rPr lang="en-US" b="1" dirty="0" smtClean="0">
                <a:solidFill>
                  <a:srgbClr val="C00000"/>
                </a:solidFill>
              </a:rPr>
              <a:t>Rate</a:t>
            </a:r>
            <a:r>
              <a:rPr lang="en-US" dirty="0" smtClean="0">
                <a:solidFill>
                  <a:srgbClr val="000000"/>
                </a:solidFill>
              </a:rPr>
              <a:t> of interest (stated as an annual or yearly rate)</a:t>
            </a:r>
          </a:p>
          <a:p>
            <a:r>
              <a:rPr lang="en-US" b="1" i="1" dirty="0" smtClean="0">
                <a:solidFill>
                  <a:srgbClr val="000000"/>
                </a:solidFill>
              </a:rPr>
              <a:t>t</a:t>
            </a:r>
            <a:r>
              <a:rPr lang="en-US" dirty="0" smtClean="0">
                <a:solidFill>
                  <a:srgbClr val="000000"/>
                </a:solidFill>
              </a:rPr>
              <a:t> = </a:t>
            </a:r>
            <a:r>
              <a:rPr lang="en-US" b="1" dirty="0" smtClean="0">
                <a:solidFill>
                  <a:srgbClr val="C00000"/>
                </a:solidFill>
              </a:rPr>
              <a:t>Time</a:t>
            </a:r>
            <a:r>
              <a:rPr lang="en-US" dirty="0" smtClean="0">
                <a:solidFill>
                  <a:srgbClr val="000000"/>
                </a:solidFill>
              </a:rPr>
              <a:t> (in years or fraction of a year)</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9 (cont.)</a:t>
            </a:r>
            <a:endParaRPr lang="en-US" dirty="0"/>
          </a:p>
        </p:txBody>
      </p:sp>
      <p:sp>
        <p:nvSpPr>
          <p:cNvPr id="3" name="Content Placeholder 2"/>
          <p:cNvSpPr>
            <a:spLocks noGrp="1"/>
          </p:cNvSpPr>
          <p:nvPr>
            <p:ph idx="1"/>
          </p:nvPr>
        </p:nvSpPr>
        <p:spPr/>
        <p:txBody>
          <a:bodyPr/>
          <a:lstStyle/>
          <a:p>
            <a:r>
              <a:rPr lang="en-US" dirty="0" smtClean="0"/>
              <a:t>[Try this based on different cost-of-living indexes and with different base salaries. You will probably be very surprised. This will help you to understand the effect of compound interest.]</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Inflation and Depreciation</a:t>
            </a:r>
            <a:endParaRPr lang="en-US" dirty="0"/>
          </a:p>
        </p:txBody>
      </p:sp>
      <p:sp>
        <p:nvSpPr>
          <p:cNvPr id="4" name="Content Placeholder 2"/>
          <p:cNvSpPr>
            <a:spLocks noGrp="1"/>
          </p:cNvSpPr>
          <p:nvPr>
            <p:ph idx="1"/>
          </p:nvPr>
        </p:nvSpPr>
        <p:spPr>
          <a:xfrm>
            <a:off x="457200" y="1280160"/>
            <a:ext cx="8229600" cy="4056495"/>
          </a:xfrm>
          <a:solidFill>
            <a:srgbClr val="FFFFCC"/>
          </a:solidFill>
          <a:ln w="28575">
            <a:solidFill>
              <a:srgbClr val="000000"/>
            </a:solidFill>
          </a:ln>
        </p:spPr>
        <p:txBody>
          <a:bodyPr>
            <a:spAutoFit/>
          </a:bodyPr>
          <a:lstStyle/>
          <a:p>
            <a:pPr algn="ctr">
              <a:buNone/>
            </a:pPr>
            <a:r>
              <a:rPr lang="en-US" b="1" i="0" dirty="0" smtClean="0">
                <a:solidFill>
                  <a:srgbClr val="000000"/>
                </a:solidFill>
              </a:rPr>
              <a:t>Formula for Depreciation</a:t>
            </a:r>
          </a:p>
          <a:p>
            <a:pPr marL="0">
              <a:buNone/>
            </a:pPr>
            <a:r>
              <a:rPr lang="en-US" i="0" dirty="0" smtClean="0">
                <a:solidFill>
                  <a:srgbClr val="000000"/>
                </a:solidFill>
              </a:rPr>
              <a:t>The </a:t>
            </a:r>
            <a:r>
              <a:rPr lang="en-US" b="1" i="0" dirty="0" smtClean="0">
                <a:solidFill>
                  <a:srgbClr val="C00000"/>
                </a:solidFill>
              </a:rPr>
              <a:t>current value </a:t>
            </a:r>
            <a:r>
              <a:rPr lang="en-US" i="1" dirty="0" smtClean="0">
                <a:solidFill>
                  <a:srgbClr val="000000"/>
                </a:solidFill>
              </a:rPr>
              <a:t>V</a:t>
            </a:r>
            <a:r>
              <a:rPr lang="en-US" i="0" dirty="0" smtClean="0">
                <a:solidFill>
                  <a:srgbClr val="000000"/>
                </a:solidFill>
              </a:rPr>
              <a:t> of an item due to </a:t>
            </a:r>
            <a:r>
              <a:rPr lang="en-US" b="1" i="0" dirty="0" smtClean="0">
                <a:solidFill>
                  <a:srgbClr val="C00000"/>
                </a:solidFill>
              </a:rPr>
              <a:t>depreciation</a:t>
            </a:r>
            <a:r>
              <a:rPr lang="en-US" i="0" dirty="0" smtClean="0">
                <a:solidFill>
                  <a:srgbClr val="000000"/>
                </a:solidFill>
              </a:rPr>
              <a:t> can be determined from the formula.</a:t>
            </a:r>
          </a:p>
          <a:p>
            <a:pPr>
              <a:buNone/>
            </a:pPr>
            <a:endParaRPr lang="en-US" i="0" dirty="0" smtClean="0">
              <a:solidFill>
                <a:srgbClr val="000000"/>
              </a:solidFill>
            </a:endParaRPr>
          </a:p>
          <a:p>
            <a:pPr>
              <a:buNone/>
            </a:pPr>
            <a:r>
              <a:rPr lang="en-US" i="0" dirty="0" smtClean="0">
                <a:solidFill>
                  <a:srgbClr val="000000"/>
                </a:solidFill>
              </a:rPr>
              <a:t>where</a:t>
            </a:r>
          </a:p>
          <a:p>
            <a:pPr>
              <a:buNone/>
            </a:pPr>
            <a:r>
              <a:rPr lang="en-US" b="1" i="1" dirty="0" smtClean="0">
                <a:solidFill>
                  <a:srgbClr val="000000"/>
                </a:solidFill>
              </a:rPr>
              <a:t>P</a:t>
            </a:r>
            <a:r>
              <a:rPr lang="en-US" i="0" dirty="0" smtClean="0">
                <a:solidFill>
                  <a:srgbClr val="000000"/>
                </a:solidFill>
              </a:rPr>
              <a:t>  =  the original value</a:t>
            </a:r>
          </a:p>
          <a:p>
            <a:pPr>
              <a:buNone/>
            </a:pPr>
            <a:r>
              <a:rPr lang="en-US" b="1" i="1" dirty="0" smtClean="0">
                <a:solidFill>
                  <a:srgbClr val="000000"/>
                </a:solidFill>
              </a:rPr>
              <a:t>r</a:t>
            </a:r>
            <a:r>
              <a:rPr lang="en-US" i="0" dirty="0" smtClean="0">
                <a:solidFill>
                  <a:srgbClr val="000000"/>
                </a:solidFill>
              </a:rPr>
              <a:t>   =  the annual rate of depreciation (in decimal form)</a:t>
            </a:r>
          </a:p>
          <a:p>
            <a:pPr>
              <a:buNone/>
            </a:pPr>
            <a:r>
              <a:rPr lang="en-US" b="1" i="1" dirty="0" smtClean="0">
                <a:solidFill>
                  <a:srgbClr val="000000"/>
                </a:solidFill>
              </a:rPr>
              <a:t>t</a:t>
            </a:r>
            <a:r>
              <a:rPr lang="en-US" i="0" dirty="0" smtClean="0">
                <a:solidFill>
                  <a:srgbClr val="000000"/>
                </a:solidFill>
              </a:rPr>
              <a:t>   =  the time in years</a:t>
            </a:r>
            <a:endParaRPr lang="en-US" i="0" dirty="0">
              <a:solidFill>
                <a:srgbClr val="000000"/>
              </a:solidFill>
            </a:endParaRPr>
          </a:p>
        </p:txBody>
      </p:sp>
      <p:graphicFrame>
        <p:nvGraphicFramePr>
          <p:cNvPr id="6" name="Object 5"/>
          <p:cNvGraphicFramePr>
            <a:graphicFrameLocks noChangeAspect="1"/>
          </p:cNvGraphicFramePr>
          <p:nvPr/>
        </p:nvGraphicFramePr>
        <p:xfrm>
          <a:off x="3568700" y="2819400"/>
          <a:ext cx="1739900" cy="431800"/>
        </p:xfrm>
        <a:graphic>
          <a:graphicData uri="http://schemas.openxmlformats.org/presentationml/2006/ole">
            <mc:AlternateContent xmlns:mc="http://schemas.openxmlformats.org/markup-compatibility/2006">
              <mc:Choice xmlns:v="urn:schemas-microsoft-com:vml" Requires="v">
                <p:oleObj spid="_x0000_s31748" name="Equation" r:id="rId3" imgW="1739880" imgH="431640" progId="Equation.DSMT4">
                  <p:embed/>
                </p:oleObj>
              </mc:Choice>
              <mc:Fallback>
                <p:oleObj name="Equation" r:id="rId3" imgW="1739880" imgH="4316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8700" y="2819400"/>
                        <a:ext cx="17399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10</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r>
              <a:rPr lang="en-US" dirty="0" smtClean="0"/>
              <a:t>Suppose that a certain make of automobile depreciates </a:t>
            </a:r>
            <a:r>
              <a:rPr lang="en-US" dirty="0" smtClean="0">
                <a:solidFill>
                  <a:srgbClr val="0000FF"/>
                </a:solidFill>
              </a:rPr>
              <a:t>15%</a:t>
            </a:r>
            <a:r>
              <a:rPr lang="en-US" dirty="0" smtClean="0"/>
              <a:t> each year. Find the current market value of one of these automobiles if it is </a:t>
            </a:r>
            <a:r>
              <a:rPr lang="en-US" dirty="0" smtClean="0">
                <a:solidFill>
                  <a:srgbClr val="0000FF"/>
                </a:solidFill>
              </a:rPr>
              <a:t>5 years </a:t>
            </a:r>
            <a:r>
              <a:rPr lang="en-US" dirty="0" smtClean="0"/>
              <a:t>old and its original cost was </a:t>
            </a:r>
            <a:r>
              <a:rPr lang="en-US" dirty="0" smtClean="0">
                <a:solidFill>
                  <a:srgbClr val="0000FF"/>
                </a:solidFill>
              </a:rPr>
              <a:t>$40,000</a:t>
            </a:r>
            <a:r>
              <a:rPr lang="en-US" dirty="0" smtClean="0"/>
              <a:t>. </a:t>
            </a:r>
          </a:p>
          <a:p>
            <a:pPr eaLnBrk="1" hangingPunct="1">
              <a:spcBef>
                <a:spcPts val="0"/>
              </a:spcBef>
              <a:buNone/>
            </a:pPr>
            <a:r>
              <a:rPr lang="en-US" b="1" dirty="0" smtClean="0"/>
              <a:t>Solution</a:t>
            </a:r>
          </a:p>
          <a:p>
            <a:pPr eaLnBrk="1" hangingPunct="1">
              <a:lnSpc>
                <a:spcPct val="150000"/>
              </a:lnSpc>
              <a:spcBef>
                <a:spcPts val="0"/>
              </a:spcBef>
              <a:buNone/>
            </a:pPr>
            <a:endParaRPr lang="en-US" b="1" dirty="0" smtClean="0"/>
          </a:p>
          <a:p>
            <a:pPr>
              <a:lnSpc>
                <a:spcPct val="150000"/>
              </a:lnSpc>
              <a:spcBef>
                <a:spcPts val="0"/>
              </a:spcBef>
            </a:pPr>
            <a:r>
              <a:rPr lang="en-US" dirty="0" smtClean="0">
                <a:solidFill>
                  <a:schemeClr val="tx1"/>
                </a:solidFill>
              </a:rPr>
              <a:t>Using the formula for depreciation, we have:</a:t>
            </a:r>
          </a:p>
          <a:p>
            <a:pPr eaLnBrk="1" hangingPunct="1">
              <a:spcBef>
                <a:spcPts val="0"/>
              </a:spcBef>
              <a:buNone/>
            </a:pPr>
            <a:endParaRPr lang="en-US" b="1" dirty="0" smtClean="0"/>
          </a:p>
          <a:p>
            <a:pPr eaLnBrk="1" hangingPunct="1">
              <a:buNone/>
            </a:pPr>
            <a:endParaRPr lang="en-US" dirty="0" smtClean="0"/>
          </a:p>
          <a:p>
            <a:pPr eaLnBrk="1" hangingPunct="1">
              <a:buNone/>
            </a:pPr>
            <a:endParaRPr lang="en-US" dirty="0" smtClean="0"/>
          </a:p>
          <a:p>
            <a:pPr eaLnBrk="1" hangingPunct="1">
              <a:buNone/>
            </a:pPr>
            <a:endParaRPr lang="en-US" dirty="0" smtClean="0"/>
          </a:p>
        </p:txBody>
      </p:sp>
      <p:graphicFrame>
        <p:nvGraphicFramePr>
          <p:cNvPr id="4" name="Object 3"/>
          <p:cNvGraphicFramePr>
            <a:graphicFrameLocks noChangeAspect="1"/>
          </p:cNvGraphicFramePr>
          <p:nvPr/>
        </p:nvGraphicFramePr>
        <p:xfrm>
          <a:off x="530352" y="3695700"/>
          <a:ext cx="6032500" cy="419100"/>
        </p:xfrm>
        <a:graphic>
          <a:graphicData uri="http://schemas.openxmlformats.org/presentationml/2006/ole">
            <mc:AlternateContent xmlns:mc="http://schemas.openxmlformats.org/markup-compatibility/2006">
              <mc:Choice xmlns:v="urn:schemas-microsoft-com:vml" Requires="v">
                <p:oleObj spid="_x0000_s32777" name="Equation" r:id="rId4" imgW="6032160" imgH="419040" progId="Equation.DSMT4">
                  <p:embed/>
                </p:oleObj>
              </mc:Choice>
              <mc:Fallback>
                <p:oleObj name="Equation" r:id="rId4" imgW="6032160" imgH="41904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352" y="3695700"/>
                        <a:ext cx="60325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2019300" y="5029200"/>
          <a:ext cx="1752600" cy="533400"/>
        </p:xfrm>
        <a:graphic>
          <a:graphicData uri="http://schemas.openxmlformats.org/presentationml/2006/ole">
            <mc:AlternateContent xmlns:mc="http://schemas.openxmlformats.org/markup-compatibility/2006">
              <mc:Choice xmlns:v="urn:schemas-microsoft-com:vml" Requires="v">
                <p:oleObj spid="_x0000_s32778" name="Equation" r:id="rId6" imgW="1752480" imgH="533160" progId="Equation.DSMT4">
                  <p:embed/>
                </p:oleObj>
              </mc:Choice>
              <mc:Fallback>
                <p:oleObj name="Equation" r:id="rId6" imgW="1752480" imgH="533160" progId="Equation.DSMT4">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19300" y="5029200"/>
                        <a:ext cx="17526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5" name="Object 5"/>
          <p:cNvGraphicFramePr>
            <a:graphicFrameLocks noChangeAspect="1"/>
          </p:cNvGraphicFramePr>
          <p:nvPr/>
        </p:nvGraphicFramePr>
        <p:xfrm>
          <a:off x="3848100" y="5029200"/>
          <a:ext cx="2781300" cy="533400"/>
        </p:xfrm>
        <a:graphic>
          <a:graphicData uri="http://schemas.openxmlformats.org/presentationml/2006/ole">
            <mc:AlternateContent xmlns:mc="http://schemas.openxmlformats.org/markup-compatibility/2006">
              <mc:Choice xmlns:v="urn:schemas-microsoft-com:vml" Requires="v">
                <p:oleObj spid="_x0000_s32779" name="Equation" r:id="rId8" imgW="2781000" imgH="533160" progId="Equation.DSMT4">
                  <p:embed/>
                </p:oleObj>
              </mc:Choice>
              <mc:Fallback>
                <p:oleObj name="Equation" r:id="rId8" imgW="2781000" imgH="53316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48100" y="5029200"/>
                        <a:ext cx="27813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10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a:spcBef>
                <a:spcPts val="0"/>
              </a:spcBef>
            </a:pPr>
            <a:r>
              <a:rPr lang="en-US" dirty="0" smtClean="0"/>
              <a:t>Putting this in the TI-84 Plus calculator gives:</a:t>
            </a:r>
          </a:p>
          <a:p>
            <a:pPr>
              <a:spcBef>
                <a:spcPts val="0"/>
              </a:spcBef>
            </a:pPr>
            <a:endParaRPr lang="en-US" dirty="0" smtClean="0"/>
          </a:p>
          <a:p>
            <a:pPr>
              <a:spcBef>
                <a:spcPts val="0"/>
              </a:spcBef>
            </a:pPr>
            <a:endParaRPr lang="en-US" dirty="0" smtClean="0"/>
          </a:p>
          <a:p>
            <a:pPr>
              <a:spcBef>
                <a:spcPts val="0"/>
              </a:spcBef>
            </a:pPr>
            <a:endParaRPr lang="en-US" dirty="0" smtClean="0"/>
          </a:p>
          <a:p>
            <a:pPr>
              <a:spcBef>
                <a:spcPts val="0"/>
              </a:spcBef>
            </a:pPr>
            <a:endParaRPr lang="en-US" dirty="0" smtClean="0"/>
          </a:p>
          <a:p>
            <a:pPr>
              <a:spcBef>
                <a:spcPts val="0"/>
              </a:spcBef>
            </a:pPr>
            <a:endParaRPr lang="en-US" dirty="0" smtClean="0"/>
          </a:p>
          <a:p>
            <a:pPr>
              <a:lnSpc>
                <a:spcPct val="150000"/>
              </a:lnSpc>
              <a:spcBef>
                <a:spcPts val="0"/>
              </a:spcBef>
            </a:pPr>
            <a:endParaRPr lang="en-US" dirty="0" smtClean="0"/>
          </a:p>
          <a:p>
            <a:pPr>
              <a:spcBef>
                <a:spcPts val="0"/>
              </a:spcBef>
            </a:pPr>
            <a:endParaRPr lang="en-US" dirty="0" smtClean="0"/>
          </a:p>
          <a:p>
            <a:pPr>
              <a:spcBef>
                <a:spcPts val="0"/>
              </a:spcBef>
            </a:pPr>
            <a:r>
              <a:rPr lang="en-US" dirty="0" smtClean="0"/>
              <a:t>The current market value of the automobile is </a:t>
            </a:r>
            <a:r>
              <a:rPr lang="en-US" dirty="0" smtClean="0">
                <a:solidFill>
                  <a:srgbClr val="FF0000"/>
                </a:solidFill>
              </a:rPr>
              <a:t>$17,748.21</a:t>
            </a:r>
            <a:r>
              <a:rPr lang="en-US" b="1" dirty="0" smtClean="0"/>
              <a:t>.</a:t>
            </a:r>
            <a:endParaRPr lang="en-US" dirty="0" smtClean="0"/>
          </a:p>
        </p:txBody>
      </p:sp>
      <p:pic>
        <p:nvPicPr>
          <p:cNvPr id="51206" name="Picture 6"/>
          <p:cNvPicPr>
            <a:picLocks noChangeAspect="1" noChangeArrowheads="1"/>
          </p:cNvPicPr>
          <p:nvPr/>
        </p:nvPicPr>
        <p:blipFill>
          <a:blip r:embed="rId3"/>
          <a:srcRect/>
          <a:stretch>
            <a:fillRect/>
          </a:stretch>
        </p:blipFill>
        <p:spPr bwMode="auto">
          <a:xfrm>
            <a:off x="2880360" y="1908956"/>
            <a:ext cx="3383280" cy="2815647"/>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Understanding Simple Interest (</a:t>
            </a:r>
            <a:r>
              <a:rPr lang="en-US" i="1" dirty="0" smtClean="0"/>
              <a:t> I </a:t>
            </a:r>
            <a:r>
              <a:rPr lang="en-US" dirty="0" smtClean="0"/>
              <a:t>= </a:t>
            </a:r>
            <a:r>
              <a:rPr lang="en-US" i="1" dirty="0" err="1" smtClean="0"/>
              <a:t>Prt</a:t>
            </a:r>
            <a:r>
              <a:rPr lang="en-US" dirty="0" smtClean="0"/>
              <a:t> )</a:t>
            </a:r>
            <a:endParaRPr lang="en-US" dirty="0"/>
          </a:p>
        </p:txBody>
      </p:sp>
      <p:sp>
        <p:nvSpPr>
          <p:cNvPr id="4" name="Content Placeholder 2"/>
          <p:cNvSpPr>
            <a:spLocks noGrp="1"/>
          </p:cNvSpPr>
          <p:nvPr>
            <p:ph idx="1"/>
          </p:nvPr>
        </p:nvSpPr>
        <p:spPr>
          <a:xfrm>
            <a:off x="457200" y="1280160"/>
            <a:ext cx="8229600" cy="3194721"/>
          </a:xfrm>
          <a:solidFill>
            <a:srgbClr val="FFFFCC"/>
          </a:solidFill>
          <a:ln w="28575">
            <a:solidFill>
              <a:srgbClr val="000000"/>
            </a:solidFill>
          </a:ln>
        </p:spPr>
        <p:txBody>
          <a:bodyPr>
            <a:spAutoFit/>
          </a:bodyPr>
          <a:lstStyle/>
          <a:p>
            <a:pPr algn="ctr">
              <a:buNone/>
            </a:pPr>
            <a:r>
              <a:rPr lang="en-US" b="1" i="0" dirty="0" smtClean="0">
                <a:solidFill>
                  <a:srgbClr val="000000"/>
                </a:solidFill>
              </a:rPr>
              <a:t>Formula for Calculating Simple Interest (cont.)</a:t>
            </a:r>
          </a:p>
          <a:p>
            <a:r>
              <a:rPr lang="en-US" b="1" dirty="0" smtClean="0">
                <a:solidFill>
                  <a:srgbClr val="000000"/>
                </a:solidFill>
              </a:rPr>
              <a:t>Note: </a:t>
            </a:r>
            <a:r>
              <a:rPr lang="en-US" dirty="0" smtClean="0">
                <a:solidFill>
                  <a:srgbClr val="000000"/>
                </a:solidFill>
              </a:rPr>
              <a:t>For the purpose of calculations, we will use 360 days in one year (30 days a month). This is a common practice in business and banking. However, with the advent of computers, many lending institutions now base their calculations on 365 days per year and pay or charge interest on a daily basis.</a:t>
            </a:r>
            <a:endParaRPr lang="en-US" b="1" i="0" dirty="0" smtClean="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0" eaLnBrk="1" hangingPunct="1">
              <a:buNone/>
            </a:pPr>
            <a:r>
              <a:rPr lang="en-US" dirty="0" smtClean="0"/>
              <a:t>You want to borrow </a:t>
            </a:r>
            <a:r>
              <a:rPr lang="en-US" dirty="0" smtClean="0">
                <a:solidFill>
                  <a:srgbClr val="0000FF"/>
                </a:solidFill>
              </a:rPr>
              <a:t>$2000 </a:t>
            </a:r>
            <a:r>
              <a:rPr lang="en-US" dirty="0" smtClean="0"/>
              <a:t>at </a:t>
            </a:r>
            <a:r>
              <a:rPr lang="en-US" dirty="0" smtClean="0">
                <a:solidFill>
                  <a:srgbClr val="0000FF"/>
                </a:solidFill>
              </a:rPr>
              <a:t>12%</a:t>
            </a:r>
            <a:r>
              <a:rPr lang="en-US" dirty="0" smtClean="0"/>
              <a:t> interest for only </a:t>
            </a:r>
            <a:r>
              <a:rPr lang="en-US" dirty="0" smtClean="0">
                <a:solidFill>
                  <a:srgbClr val="0000FF"/>
                </a:solidFill>
              </a:rPr>
              <a:t>90 days</a:t>
            </a:r>
            <a:r>
              <a:rPr lang="en-US" dirty="0" smtClean="0"/>
              <a:t>. How much interest would you pay?</a:t>
            </a:r>
          </a:p>
          <a:p>
            <a:pPr eaLnBrk="1" hangingPunct="1">
              <a:lnSpc>
                <a:spcPct val="150000"/>
              </a:lnSpc>
              <a:buNone/>
            </a:pPr>
            <a:r>
              <a:rPr lang="en-US" b="1" dirty="0" smtClean="0"/>
              <a:t>Solution</a:t>
            </a:r>
          </a:p>
          <a:p>
            <a:pPr eaLnBrk="1" hangingPunct="1">
              <a:lnSpc>
                <a:spcPct val="150000"/>
              </a:lnSpc>
              <a:buNone/>
            </a:pPr>
            <a:endParaRPr lang="en-US" dirty="0" smtClean="0"/>
          </a:p>
          <a:p>
            <a:pPr eaLnBrk="1" hangingPunct="1">
              <a:lnSpc>
                <a:spcPct val="150000"/>
              </a:lnSpc>
              <a:buNone/>
            </a:pPr>
            <a:endParaRPr lang="en-US" dirty="0" smtClean="0"/>
          </a:p>
          <a:p>
            <a:pPr eaLnBrk="1" hangingPunct="1">
              <a:buNone/>
            </a:pPr>
            <a:endParaRPr lang="en-US" dirty="0" smtClean="0"/>
          </a:p>
          <a:p>
            <a:pPr eaLnBrk="1" hangingPunct="1">
              <a:buNone/>
            </a:pPr>
            <a:r>
              <a:rPr lang="en-US" dirty="0" smtClean="0"/>
              <a:t>		</a:t>
            </a:r>
          </a:p>
        </p:txBody>
      </p:sp>
      <p:graphicFrame>
        <p:nvGraphicFramePr>
          <p:cNvPr id="4" name="Object 3"/>
          <p:cNvGraphicFramePr>
            <a:graphicFrameLocks noChangeAspect="1"/>
          </p:cNvGraphicFramePr>
          <p:nvPr/>
        </p:nvGraphicFramePr>
        <p:xfrm>
          <a:off x="530352" y="3136900"/>
          <a:ext cx="1447800" cy="368300"/>
        </p:xfrm>
        <a:graphic>
          <a:graphicData uri="http://schemas.openxmlformats.org/presentationml/2006/ole">
            <mc:AlternateContent xmlns:mc="http://schemas.openxmlformats.org/markup-compatibility/2006">
              <mc:Choice xmlns:v="urn:schemas-microsoft-com:vml" Requires="v">
                <p:oleObj spid="_x0000_s3080" name="Equation" r:id="rId4" imgW="1447560" imgH="368280" progId="Equation.DSMT4">
                  <p:embed/>
                </p:oleObj>
              </mc:Choice>
              <mc:Fallback>
                <p:oleObj name="Equation" r:id="rId4" imgW="1447560" imgH="36828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352" y="3136900"/>
                        <a:ext cx="14478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 name="Object 3"/>
          <p:cNvGraphicFramePr>
            <a:graphicFrameLocks noChangeAspect="1"/>
          </p:cNvGraphicFramePr>
          <p:nvPr/>
        </p:nvGraphicFramePr>
        <p:xfrm>
          <a:off x="530352" y="4572000"/>
          <a:ext cx="4457700" cy="838200"/>
        </p:xfrm>
        <a:graphic>
          <a:graphicData uri="http://schemas.openxmlformats.org/presentationml/2006/ole">
            <mc:AlternateContent xmlns:mc="http://schemas.openxmlformats.org/markup-compatibility/2006">
              <mc:Choice xmlns:v="urn:schemas-microsoft-com:vml" Requires="v">
                <p:oleObj spid="_x0000_s3081" name="Equation" r:id="rId6" imgW="4457520" imgH="838080" progId="Equation.DSMT4">
                  <p:embed/>
                </p:oleObj>
              </mc:Choice>
              <mc:Fallback>
                <p:oleObj name="Equation" r:id="rId6" imgW="445752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0352" y="4572000"/>
                        <a:ext cx="445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30352" y="3657600"/>
          <a:ext cx="8153400" cy="838200"/>
        </p:xfrm>
        <a:graphic>
          <a:graphicData uri="http://schemas.openxmlformats.org/presentationml/2006/ole">
            <mc:AlternateContent xmlns:mc="http://schemas.openxmlformats.org/markup-compatibility/2006">
              <mc:Choice xmlns:v="urn:schemas-microsoft-com:vml" Requires="v">
                <p:oleObj spid="_x0000_s3082" name="Equation" r:id="rId8" imgW="8153280" imgH="838080" progId="Equation.DSMT4">
                  <p:embed/>
                </p:oleObj>
              </mc:Choice>
              <mc:Fallback>
                <p:oleObj name="Equation" r:id="rId8" imgW="8153280" imgH="83808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0352" y="3657600"/>
                        <a:ext cx="815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056495"/>
          </a:xfrm>
        </p:spPr>
        <p:txBody>
          <a:bodyPr>
            <a:spAutoFit/>
          </a:bodyPr>
          <a:lstStyle/>
          <a:p>
            <a:pPr eaLnBrk="1" hangingPunct="1">
              <a:buNone/>
            </a:pPr>
            <a:r>
              <a:rPr lang="en-US" dirty="0" smtClean="0"/>
              <a:t>Now, using the formula,</a:t>
            </a:r>
          </a:p>
          <a:p>
            <a:pPr eaLnBrk="1" hangingPunct="1">
              <a:buNone/>
            </a:pPr>
            <a:endParaRPr lang="en-US" dirty="0" smtClean="0"/>
          </a:p>
          <a:p>
            <a:pPr eaLnBrk="1" hangingPunct="1">
              <a:buNone/>
            </a:pPr>
            <a:endParaRPr lang="en-US" dirty="0" smtClean="0"/>
          </a:p>
          <a:p>
            <a:pPr eaLnBrk="1" hangingPunct="1">
              <a:buNone/>
            </a:pPr>
            <a:endParaRPr lang="en-US" dirty="0" smtClean="0"/>
          </a:p>
          <a:p>
            <a:pPr eaLnBrk="1" hangingPunct="1">
              <a:buNone/>
            </a:pPr>
            <a:endParaRPr lang="en-US" dirty="0" smtClean="0"/>
          </a:p>
          <a:p>
            <a:pPr eaLnBrk="1" hangingPunct="1">
              <a:buNone/>
            </a:pPr>
            <a:endParaRPr lang="en-US" dirty="0" smtClean="0"/>
          </a:p>
          <a:p>
            <a:r>
              <a:rPr lang="en-US" dirty="0" smtClean="0"/>
              <a:t>You would pay </a:t>
            </a:r>
            <a:r>
              <a:rPr lang="en-US" dirty="0" smtClean="0">
                <a:solidFill>
                  <a:srgbClr val="FF0000"/>
                </a:solidFill>
              </a:rPr>
              <a:t>$60 </a:t>
            </a:r>
            <a:r>
              <a:rPr lang="en-US" dirty="0" smtClean="0"/>
              <a:t>in interest if you borrowed </a:t>
            </a:r>
            <a:r>
              <a:rPr lang="en-US" dirty="0" smtClean="0">
                <a:solidFill>
                  <a:srgbClr val="0000FF"/>
                </a:solidFill>
              </a:rPr>
              <a:t>$2000 </a:t>
            </a:r>
            <a:r>
              <a:rPr lang="en-US" dirty="0" smtClean="0"/>
              <a:t>for 90 days at </a:t>
            </a:r>
            <a:r>
              <a:rPr lang="en-US" dirty="0" smtClean="0">
                <a:solidFill>
                  <a:srgbClr val="0000FF"/>
                </a:solidFill>
              </a:rPr>
              <a:t>12%</a:t>
            </a:r>
            <a:r>
              <a:rPr lang="en-US" dirty="0" smtClean="0"/>
              <a:t>.</a:t>
            </a:r>
          </a:p>
        </p:txBody>
      </p:sp>
      <p:graphicFrame>
        <p:nvGraphicFramePr>
          <p:cNvPr id="5" name="Object 4"/>
          <p:cNvGraphicFramePr>
            <a:graphicFrameLocks noChangeAspect="1"/>
          </p:cNvGraphicFramePr>
          <p:nvPr/>
        </p:nvGraphicFramePr>
        <p:xfrm>
          <a:off x="3337790" y="2057400"/>
          <a:ext cx="939800" cy="292100"/>
        </p:xfrm>
        <a:graphic>
          <a:graphicData uri="http://schemas.openxmlformats.org/presentationml/2006/ole">
            <mc:AlternateContent xmlns:mc="http://schemas.openxmlformats.org/markup-compatibility/2006">
              <mc:Choice xmlns:v="urn:schemas-microsoft-com:vml" Requires="v">
                <p:oleObj spid="_x0000_s41995" name="Equation" r:id="rId4" imgW="939600" imgH="291960" progId="Equation.DSMT4">
                  <p:embed/>
                </p:oleObj>
              </mc:Choice>
              <mc:Fallback>
                <p:oleObj name="Equation" r:id="rId4" imgW="939600" imgH="29196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37790" y="2057400"/>
                        <a:ext cx="939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3365500" y="2379520"/>
          <a:ext cx="2349500" cy="838200"/>
        </p:xfrm>
        <a:graphic>
          <a:graphicData uri="http://schemas.openxmlformats.org/presentationml/2006/ole">
            <mc:AlternateContent xmlns:mc="http://schemas.openxmlformats.org/markup-compatibility/2006">
              <mc:Choice xmlns:v="urn:schemas-microsoft-com:vml" Requires="v">
                <p:oleObj spid="_x0000_s41996" name="Equation" r:id="rId6" imgW="2349360" imgH="838080" progId="Equation.DSMT4">
                  <p:embed/>
                </p:oleObj>
              </mc:Choice>
              <mc:Fallback>
                <p:oleObj name="Equation" r:id="rId6" imgW="2349360" imgH="83808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65500" y="2379520"/>
                        <a:ext cx="2349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9" name="Straight Connector 8"/>
          <p:cNvCxnSpPr/>
          <p:nvPr/>
        </p:nvCxnSpPr>
        <p:spPr>
          <a:xfrm flipV="1">
            <a:off x="5424055" y="295794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4648200" y="2667001"/>
            <a:ext cx="685800" cy="2285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7413" name="Object 5"/>
          <p:cNvGraphicFramePr>
            <a:graphicFrameLocks noChangeAspect="1"/>
          </p:cNvGraphicFramePr>
          <p:nvPr/>
        </p:nvGraphicFramePr>
        <p:xfrm>
          <a:off x="3541017" y="3282950"/>
          <a:ext cx="1778000" cy="292100"/>
        </p:xfrm>
        <a:graphic>
          <a:graphicData uri="http://schemas.openxmlformats.org/presentationml/2006/ole">
            <mc:AlternateContent xmlns:mc="http://schemas.openxmlformats.org/markup-compatibility/2006">
              <mc:Choice xmlns:v="urn:schemas-microsoft-com:vml" Requires="v">
                <p:oleObj spid="_x0000_s41997" name="Equation" r:id="rId8" imgW="1777680" imgH="291960" progId="Equation.DSMT4">
                  <p:embed/>
                </p:oleObj>
              </mc:Choice>
              <mc:Fallback>
                <p:oleObj name="Equation" r:id="rId8" imgW="1777680" imgH="29196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41017" y="3282950"/>
                        <a:ext cx="1778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0" name="Object 9"/>
          <p:cNvGraphicFramePr>
            <a:graphicFrameLocks noChangeAspect="1"/>
          </p:cNvGraphicFramePr>
          <p:nvPr/>
        </p:nvGraphicFramePr>
        <p:xfrm>
          <a:off x="3541017" y="3822700"/>
          <a:ext cx="1358900" cy="368300"/>
        </p:xfrm>
        <a:graphic>
          <a:graphicData uri="http://schemas.openxmlformats.org/presentationml/2006/ole">
            <mc:AlternateContent xmlns:mc="http://schemas.openxmlformats.org/markup-compatibility/2006">
              <mc:Choice xmlns:v="urn:schemas-microsoft-com:vml" Requires="v">
                <p:oleObj spid="_x0000_s41998" name="Equation" r:id="rId10" imgW="1358640" imgH="368280" progId="Equation.DSMT4">
                  <p:embed/>
                </p:oleObj>
              </mc:Choice>
              <mc:Fallback>
                <p:oleObj name="Equation" r:id="rId10" imgW="1358640" imgH="3682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41017" y="3822700"/>
                        <a:ext cx="13589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4682835" y="2265220"/>
            <a:ext cx="638316" cy="400110"/>
          </a:xfrm>
          <a:prstGeom prst="rect">
            <a:avLst/>
          </a:prstGeom>
        </p:spPr>
        <p:txBody>
          <a:bodyPr wrap="none">
            <a:spAutoFit/>
          </a:bodyPr>
          <a:lstStyle/>
          <a:p>
            <a:r>
              <a:rPr lang="en-US" sz="2000" dirty="0" smtClean="0">
                <a:solidFill>
                  <a:srgbClr val="008080"/>
                </a:solidFill>
              </a:rPr>
              <a:t>0.03</a:t>
            </a:r>
            <a:endParaRPr lang="en-US" sz="2000"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1902059"/>
          </a:xfrm>
        </p:spPr>
        <p:txBody>
          <a:bodyPr>
            <a:spAutoFit/>
          </a:bodyPr>
          <a:lstStyle/>
          <a:p>
            <a:pPr marL="0" eaLnBrk="1" hangingPunct="1">
              <a:buNone/>
            </a:pPr>
            <a:r>
              <a:rPr lang="en-US" dirty="0" smtClean="0"/>
              <a:t>Carmen loaned </a:t>
            </a:r>
            <a:r>
              <a:rPr lang="en-US" dirty="0" smtClean="0">
                <a:solidFill>
                  <a:srgbClr val="0000FF"/>
                </a:solidFill>
              </a:rPr>
              <a:t>$500 </a:t>
            </a:r>
            <a:r>
              <a:rPr lang="en-US" dirty="0" smtClean="0"/>
              <a:t>to a friend for </a:t>
            </a:r>
            <a:r>
              <a:rPr lang="en-US" dirty="0" smtClean="0">
                <a:solidFill>
                  <a:srgbClr val="0000FF"/>
                </a:solidFill>
              </a:rPr>
              <a:t>6 months </a:t>
            </a:r>
            <a:r>
              <a:rPr lang="en-US" dirty="0" smtClean="0"/>
              <a:t>at an interest rate of </a:t>
            </a:r>
            <a:r>
              <a:rPr lang="en-US" dirty="0" smtClean="0">
                <a:solidFill>
                  <a:srgbClr val="0000FF"/>
                </a:solidFill>
              </a:rPr>
              <a:t>8%</a:t>
            </a:r>
            <a:r>
              <a:rPr lang="en-US" dirty="0" smtClean="0"/>
              <a:t>. How much will her friend pay her at the end of the </a:t>
            </a:r>
            <a:r>
              <a:rPr lang="en-US" dirty="0" smtClean="0">
                <a:solidFill>
                  <a:srgbClr val="0000FF"/>
                </a:solidFill>
              </a:rPr>
              <a:t>6 months</a:t>
            </a:r>
            <a:r>
              <a:rPr lang="en-US" dirty="0" smtClean="0"/>
              <a:t>?</a:t>
            </a:r>
          </a:p>
          <a:p>
            <a:pPr eaLnBrk="1" hangingPunct="1">
              <a:buNone/>
            </a:pPr>
            <a:r>
              <a:rPr lang="en-US" b="1" dirty="0" smtClean="0"/>
              <a:t>Solution</a:t>
            </a:r>
          </a:p>
        </p:txBody>
      </p:sp>
      <p:graphicFrame>
        <p:nvGraphicFramePr>
          <p:cNvPr id="4" name="Object 3"/>
          <p:cNvGraphicFramePr>
            <a:graphicFrameLocks noChangeAspect="1"/>
          </p:cNvGraphicFramePr>
          <p:nvPr/>
        </p:nvGraphicFramePr>
        <p:xfrm>
          <a:off x="530352" y="3289300"/>
          <a:ext cx="1270000" cy="368300"/>
        </p:xfrm>
        <a:graphic>
          <a:graphicData uri="http://schemas.openxmlformats.org/presentationml/2006/ole">
            <mc:AlternateContent xmlns:mc="http://schemas.openxmlformats.org/markup-compatibility/2006">
              <mc:Choice xmlns:v="urn:schemas-microsoft-com:vml" Requires="v">
                <p:oleObj spid="_x0000_s5128" name="Equation" r:id="rId4" imgW="1269720" imgH="368280" progId="Equation.DSMT4">
                  <p:embed/>
                </p:oleObj>
              </mc:Choice>
              <mc:Fallback>
                <p:oleObj name="Equation" r:id="rId4" imgW="1269720" imgH="36828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352" y="3289300"/>
                        <a:ext cx="12700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3" name="Object 3"/>
          <p:cNvGraphicFramePr>
            <a:graphicFrameLocks noChangeAspect="1"/>
          </p:cNvGraphicFramePr>
          <p:nvPr/>
        </p:nvGraphicFramePr>
        <p:xfrm>
          <a:off x="530352" y="4419600"/>
          <a:ext cx="4775200" cy="838200"/>
        </p:xfrm>
        <a:graphic>
          <a:graphicData uri="http://schemas.openxmlformats.org/presentationml/2006/ole">
            <mc:AlternateContent xmlns:mc="http://schemas.openxmlformats.org/markup-compatibility/2006">
              <mc:Choice xmlns:v="urn:schemas-microsoft-com:vml" Requires="v">
                <p:oleObj spid="_x0000_s5129" name="Equation" r:id="rId6" imgW="4775040" imgH="838080" progId="Equation.DSMT4">
                  <p:embed/>
                </p:oleObj>
              </mc:Choice>
              <mc:Fallback>
                <p:oleObj name="Equation" r:id="rId6" imgW="477504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0352" y="4419600"/>
                        <a:ext cx="477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530352" y="3962400"/>
          <a:ext cx="939800" cy="304800"/>
        </p:xfrm>
        <a:graphic>
          <a:graphicData uri="http://schemas.openxmlformats.org/presentationml/2006/ole">
            <mc:AlternateContent xmlns:mc="http://schemas.openxmlformats.org/markup-compatibility/2006">
              <mc:Choice xmlns:v="urn:schemas-microsoft-com:vml" Requires="v">
                <p:oleObj spid="_x0000_s5130" name="Equation" r:id="rId8" imgW="939600" imgH="304560" progId="Equation.DSMT4">
                  <p:embed/>
                </p:oleObj>
              </mc:Choice>
              <mc:Fallback>
                <p:oleObj name="Equation" r:id="rId8" imgW="939600" imgH="30456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0352" y="3962400"/>
                        <a:ext cx="939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3754874"/>
          </a:xfrm>
        </p:spPr>
        <p:txBody>
          <a:bodyPr>
            <a:spAutoFit/>
          </a:bodyPr>
          <a:lstStyle/>
          <a:p>
            <a:r>
              <a:rPr lang="en-US" dirty="0" smtClean="0"/>
              <a:t>The interest is found by using the formula:</a:t>
            </a:r>
          </a:p>
          <a:p>
            <a:pPr marL="0" eaLnBrk="1" hangingPunct="1">
              <a:buNone/>
            </a:pPr>
            <a:endParaRPr lang="en-US" dirty="0" smtClean="0"/>
          </a:p>
          <a:p>
            <a:pPr marL="0" eaLnBrk="1" hangingPunct="1">
              <a:buNone/>
            </a:pPr>
            <a:endParaRPr lang="en-US" dirty="0" smtClean="0"/>
          </a:p>
          <a:p>
            <a:pPr marL="0" eaLnBrk="1" hangingPunct="1">
              <a:lnSpc>
                <a:spcPct val="150000"/>
              </a:lnSpc>
              <a:buNone/>
            </a:pPr>
            <a:endParaRPr lang="en-US" dirty="0" smtClean="0"/>
          </a:p>
          <a:p>
            <a:r>
              <a:rPr lang="en-US" dirty="0" smtClean="0"/>
              <a:t>The interest is $20 and the total amount to be paid at the end of 6 months is</a:t>
            </a:r>
          </a:p>
          <a:p>
            <a:pPr algn="ctr"/>
            <a:r>
              <a:rPr lang="en-US" dirty="0" smtClean="0"/>
              <a:t>Principal + Interest </a:t>
            </a:r>
            <a:r>
              <a:rPr lang="en-US" dirty="0" smtClean="0">
                <a:solidFill>
                  <a:srgbClr val="000099"/>
                </a:solidFill>
              </a:rPr>
              <a:t>= $500 + $20 = </a:t>
            </a:r>
            <a:r>
              <a:rPr lang="en-US" dirty="0" smtClean="0">
                <a:solidFill>
                  <a:srgbClr val="FF0000"/>
                </a:solidFill>
              </a:rPr>
              <a:t>$520</a:t>
            </a:r>
            <a:r>
              <a:rPr lang="en-US" dirty="0" smtClean="0"/>
              <a:t>.</a:t>
            </a:r>
          </a:p>
        </p:txBody>
      </p:sp>
      <p:graphicFrame>
        <p:nvGraphicFramePr>
          <p:cNvPr id="5" name="Object 4"/>
          <p:cNvGraphicFramePr>
            <a:graphicFrameLocks noChangeAspect="1"/>
          </p:cNvGraphicFramePr>
          <p:nvPr/>
        </p:nvGraphicFramePr>
        <p:xfrm>
          <a:off x="1661160" y="2019300"/>
          <a:ext cx="939800" cy="292100"/>
        </p:xfrm>
        <a:graphic>
          <a:graphicData uri="http://schemas.openxmlformats.org/presentationml/2006/ole">
            <mc:AlternateContent xmlns:mc="http://schemas.openxmlformats.org/markup-compatibility/2006">
              <mc:Choice xmlns:v="urn:schemas-microsoft-com:vml" Requires="v">
                <p:oleObj spid="_x0000_s43020" name="Equation" r:id="rId4" imgW="939600" imgH="291960" progId="Equation.DSMT4">
                  <p:embed/>
                </p:oleObj>
              </mc:Choice>
              <mc:Fallback>
                <p:oleObj name="Equation" r:id="rId4" imgW="939600" imgH="29196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61160" y="2019300"/>
                        <a:ext cx="939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1676400" y="2438400"/>
          <a:ext cx="2171700" cy="838200"/>
        </p:xfrm>
        <a:graphic>
          <a:graphicData uri="http://schemas.openxmlformats.org/presentationml/2006/ole">
            <mc:AlternateContent xmlns:mc="http://schemas.openxmlformats.org/markup-compatibility/2006">
              <mc:Choice xmlns:v="urn:schemas-microsoft-com:vml" Requires="v">
                <p:oleObj spid="_x0000_s43021" name="Equation" r:id="rId6" imgW="2171520" imgH="838080" progId="Equation.DSMT4">
                  <p:embed/>
                </p:oleObj>
              </mc:Choice>
              <mc:Fallback>
                <p:oleObj name="Equation" r:id="rId6" imgW="2171520" imgH="83808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2438400"/>
                        <a:ext cx="217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9" name="Straight Connector 8"/>
          <p:cNvCxnSpPr/>
          <p:nvPr/>
        </p:nvCxnSpPr>
        <p:spPr>
          <a:xfrm flipV="1">
            <a:off x="3567545" y="298565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2812475" y="2653145"/>
            <a:ext cx="685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3014" name="Object 6"/>
          <p:cNvGraphicFramePr>
            <a:graphicFrameLocks noChangeAspect="1"/>
          </p:cNvGraphicFramePr>
          <p:nvPr/>
        </p:nvGraphicFramePr>
        <p:xfrm>
          <a:off x="5638800" y="2667000"/>
          <a:ext cx="1282700" cy="368300"/>
        </p:xfrm>
        <a:graphic>
          <a:graphicData uri="http://schemas.openxmlformats.org/presentationml/2006/ole">
            <mc:AlternateContent xmlns:mc="http://schemas.openxmlformats.org/markup-compatibility/2006">
              <mc:Choice xmlns:v="urn:schemas-microsoft-com:vml" Requires="v">
                <p:oleObj spid="_x0000_s43022" name="Equation" r:id="rId8" imgW="1282680" imgH="368280" progId="Equation.DSMT4">
                  <p:embed/>
                </p:oleObj>
              </mc:Choice>
              <mc:Fallback>
                <p:oleObj name="Equation" r:id="rId8" imgW="1282680" imgH="3682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38800" y="2667000"/>
                        <a:ext cx="1282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5" name="Object 7"/>
          <p:cNvGraphicFramePr>
            <a:graphicFrameLocks noChangeAspect="1"/>
          </p:cNvGraphicFramePr>
          <p:nvPr/>
        </p:nvGraphicFramePr>
        <p:xfrm>
          <a:off x="3962395" y="2701635"/>
          <a:ext cx="1638300" cy="292100"/>
        </p:xfrm>
        <a:graphic>
          <a:graphicData uri="http://schemas.openxmlformats.org/presentationml/2006/ole">
            <mc:AlternateContent xmlns:mc="http://schemas.openxmlformats.org/markup-compatibility/2006">
              <mc:Choice xmlns:v="urn:schemas-microsoft-com:vml" Requires="v">
                <p:oleObj spid="_x0000_s43023" name="Equation" r:id="rId10" imgW="1638000" imgH="291960" progId="Equation.DSMT4">
                  <p:embed/>
                </p:oleObj>
              </mc:Choice>
              <mc:Fallback>
                <p:oleObj name="Equation" r:id="rId10" imgW="1638000" imgH="2919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62395" y="2701635"/>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Rectangle 15"/>
          <p:cNvSpPr/>
          <p:nvPr/>
        </p:nvSpPr>
        <p:spPr>
          <a:xfrm>
            <a:off x="2812465" y="2286000"/>
            <a:ext cx="638316" cy="400110"/>
          </a:xfrm>
          <a:prstGeom prst="rect">
            <a:avLst/>
          </a:prstGeom>
        </p:spPr>
        <p:txBody>
          <a:bodyPr wrap="none">
            <a:spAutoFit/>
          </a:bodyPr>
          <a:lstStyle/>
          <a:p>
            <a:r>
              <a:rPr lang="en-US" sz="2000" dirty="0" smtClean="0">
                <a:solidFill>
                  <a:srgbClr val="008080"/>
                </a:solidFill>
              </a:rPr>
              <a:t>0.04</a:t>
            </a:r>
            <a:endParaRPr lang="en-US" sz="2000"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30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0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2332946"/>
          </a:xfrm>
        </p:spPr>
        <p:txBody>
          <a:bodyPr>
            <a:spAutoFit/>
          </a:bodyPr>
          <a:lstStyle/>
          <a:p>
            <a:pPr marL="0" eaLnBrk="1" hangingPunct="1">
              <a:spcBef>
                <a:spcPts val="0"/>
              </a:spcBef>
              <a:buNone/>
            </a:pPr>
            <a:r>
              <a:rPr lang="en-US" dirty="0" smtClean="0"/>
              <a:t>What principal would you need to invest to earn </a:t>
            </a:r>
            <a:r>
              <a:rPr lang="en-US" dirty="0" smtClean="0">
                <a:solidFill>
                  <a:srgbClr val="0000FF"/>
                </a:solidFill>
              </a:rPr>
              <a:t>$450 </a:t>
            </a:r>
            <a:r>
              <a:rPr lang="en-US" dirty="0" smtClean="0"/>
              <a:t>in interest in </a:t>
            </a:r>
            <a:r>
              <a:rPr lang="en-US" dirty="0" smtClean="0">
                <a:solidFill>
                  <a:srgbClr val="0000FF"/>
                </a:solidFill>
              </a:rPr>
              <a:t>6 months </a:t>
            </a:r>
            <a:r>
              <a:rPr lang="en-US" dirty="0" smtClean="0"/>
              <a:t>if the rate of interest was </a:t>
            </a:r>
            <a:r>
              <a:rPr lang="en-US" dirty="0" smtClean="0">
                <a:solidFill>
                  <a:srgbClr val="0000FF"/>
                </a:solidFill>
              </a:rPr>
              <a:t>9%</a:t>
            </a:r>
            <a:r>
              <a:rPr lang="en-US" dirty="0" smtClean="0"/>
              <a:t>?</a:t>
            </a:r>
          </a:p>
          <a:p>
            <a:pPr eaLnBrk="1" hangingPunct="1">
              <a:spcBef>
                <a:spcPts val="0"/>
              </a:spcBef>
              <a:buNone/>
            </a:pPr>
            <a:r>
              <a:rPr lang="en-US" b="1" dirty="0" smtClean="0"/>
              <a:t>Solution</a:t>
            </a:r>
          </a:p>
          <a:p>
            <a:r>
              <a:rPr lang="en-US" dirty="0" smtClean="0"/>
              <a:t>In this problem we know the interest, rate, and time, and want to find the principal </a:t>
            </a:r>
            <a:r>
              <a:rPr lang="en-US" i="1" dirty="0" smtClean="0"/>
              <a:t>P</a:t>
            </a:r>
            <a:r>
              <a:rPr lang="en-US" dirty="0" smtClean="0"/>
              <a:t>.</a:t>
            </a:r>
          </a:p>
        </p:txBody>
      </p:sp>
      <p:graphicFrame>
        <p:nvGraphicFramePr>
          <p:cNvPr id="4" name="Object 3"/>
          <p:cNvGraphicFramePr>
            <a:graphicFrameLocks noChangeAspect="1"/>
          </p:cNvGraphicFramePr>
          <p:nvPr/>
        </p:nvGraphicFramePr>
        <p:xfrm>
          <a:off x="530352" y="3886200"/>
          <a:ext cx="1168400" cy="368300"/>
        </p:xfrm>
        <a:graphic>
          <a:graphicData uri="http://schemas.openxmlformats.org/presentationml/2006/ole">
            <mc:AlternateContent xmlns:mc="http://schemas.openxmlformats.org/markup-compatibility/2006">
              <mc:Choice xmlns:v="urn:schemas-microsoft-com:vml" Requires="v">
                <p:oleObj spid="_x0000_s7177" name="Equation" r:id="rId4" imgW="1168200" imgH="368280" progId="Equation.DSMT4">
                  <p:embed/>
                </p:oleObj>
              </mc:Choice>
              <mc:Fallback>
                <p:oleObj name="Equation" r:id="rId4" imgW="1168200" imgH="368280" progId="Equation.DSMT4">
                  <p:embed/>
                  <p:pic>
                    <p:nvPicPr>
                      <p:cNvPr id="0" name="Object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352" y="3886200"/>
                        <a:ext cx="11684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530352" y="4953000"/>
          <a:ext cx="3276600" cy="838200"/>
        </p:xfrm>
        <a:graphic>
          <a:graphicData uri="http://schemas.openxmlformats.org/presentationml/2006/ole">
            <mc:AlternateContent xmlns:mc="http://schemas.openxmlformats.org/markup-compatibility/2006">
              <mc:Choice xmlns:v="urn:schemas-microsoft-com:vml" Requires="v">
                <p:oleObj spid="_x0000_s7178" name="Equation" r:id="rId6" imgW="3276360" imgH="838080" progId="Equation.DSMT4">
                  <p:embed/>
                </p:oleObj>
              </mc:Choice>
              <mc:Fallback>
                <p:oleObj name="Equation" r:id="rId6" imgW="327636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0352" y="4953000"/>
                        <a:ext cx="327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530352" y="4572000"/>
          <a:ext cx="1905000" cy="304800"/>
        </p:xfrm>
        <a:graphic>
          <a:graphicData uri="http://schemas.openxmlformats.org/presentationml/2006/ole">
            <mc:AlternateContent xmlns:mc="http://schemas.openxmlformats.org/markup-compatibility/2006">
              <mc:Choice xmlns:v="urn:schemas-microsoft-com:vml" Requires="v">
                <p:oleObj spid="_x0000_s7179" name="Equation" r:id="rId8" imgW="1904760" imgH="304560" progId="Equation.DSMT4">
                  <p:embed/>
                </p:oleObj>
              </mc:Choice>
              <mc:Fallback>
                <p:oleObj name="Equation" r:id="rId8" imgW="1904760" imgH="3045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0352" y="4572000"/>
                        <a:ext cx="1905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381</TotalTime>
  <Words>1196</Words>
  <Application>Microsoft Office PowerPoint</Application>
  <PresentationFormat>On-screen Show (4:3)</PresentationFormat>
  <Paragraphs>239</Paragraphs>
  <Slides>33</Slides>
  <Notes>20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8" baseType="lpstr">
      <vt:lpstr>Calibri</vt:lpstr>
      <vt:lpstr>Courier New</vt:lpstr>
      <vt:lpstr>Arial</vt:lpstr>
      <vt:lpstr>Office Theme</vt:lpstr>
      <vt:lpstr>Equation</vt:lpstr>
      <vt:lpstr>Section 6.6</vt:lpstr>
      <vt:lpstr>Objectives</vt:lpstr>
      <vt:lpstr>Understanding Simple Interest ( I = Prt )</vt:lpstr>
      <vt:lpstr>Understanding Simple Interest ( I = Prt )</vt:lpstr>
      <vt:lpstr>Example 1</vt:lpstr>
      <vt:lpstr>Example 1 (cont.)</vt:lpstr>
      <vt:lpstr>Example 2</vt:lpstr>
      <vt:lpstr>Example 2 (cont.)</vt:lpstr>
      <vt:lpstr>Example 3</vt:lpstr>
      <vt:lpstr>Example 3 (cont.)</vt:lpstr>
      <vt:lpstr>Completion Example 4</vt:lpstr>
      <vt:lpstr>Completion Example 4 (cont.)</vt:lpstr>
      <vt:lpstr>Example 5</vt:lpstr>
      <vt:lpstr>Example 5 (cont.)</vt:lpstr>
      <vt:lpstr>Example 5 (cont.)</vt:lpstr>
      <vt:lpstr>Example 5 (cont.)</vt:lpstr>
      <vt:lpstr>Calculating Compound Interest with the Formula</vt:lpstr>
      <vt:lpstr>Example 6</vt:lpstr>
      <vt:lpstr>Example 6 (cont.)</vt:lpstr>
      <vt:lpstr>Example 6 (cont.)</vt:lpstr>
      <vt:lpstr>Example 6 (cont.)</vt:lpstr>
      <vt:lpstr>Calculating Compound Interest with the Formula</vt:lpstr>
      <vt:lpstr>Example 7</vt:lpstr>
      <vt:lpstr>Completion Example 8</vt:lpstr>
      <vt:lpstr>Completion Example 8 (cont.)</vt:lpstr>
      <vt:lpstr>Completion Example 8 (cont.)</vt:lpstr>
      <vt:lpstr>Inflation and Depreciation</vt:lpstr>
      <vt:lpstr>Example 9</vt:lpstr>
      <vt:lpstr>Example 9 (cont.)</vt:lpstr>
      <vt:lpstr>Example 9 (cont.)</vt:lpstr>
      <vt:lpstr>Inflation and Depreciation</vt:lpstr>
      <vt:lpstr>Example 10</vt:lpstr>
      <vt:lpstr>Example 10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61</cp:revision>
  <dcterms:created xsi:type="dcterms:W3CDTF">2013-04-26T14:43:13Z</dcterms:created>
  <dcterms:modified xsi:type="dcterms:W3CDTF">2017-08-02T16:54:34Z</dcterms:modified>
</cp:coreProperties>
</file>