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58" r:id="rId3"/>
    <p:sldId id="272" r:id="rId4"/>
    <p:sldId id="266" r:id="rId5"/>
    <p:sldId id="273" r:id="rId6"/>
    <p:sldId id="268" r:id="rId7"/>
    <p:sldId id="274" r:id="rId8"/>
    <p:sldId id="270" r:id="rId9"/>
    <p:sldId id="275" r:id="rId10"/>
    <p:sldId id="276" r:id="rId11"/>
  </p:sldIdLst>
  <p:sldSz cx="9144000" cy="6858000" type="screen4x3"/>
  <p:notesSz cx="6858000" cy="9144000"/>
  <p:embeddedFontLst>
    <p:embeddedFont>
      <p:font typeface="Calibri" panose="020F0502020204030204" pitchFamily="34" charset="0"/>
      <p:regular r:id="rId14"/>
      <p:bold r:id="rId15"/>
      <p:italic r:id="rId16"/>
      <p:boldItalic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89848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1130549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563406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4</a:t>
            </a:fld>
            <a:endParaRPr lang="en-US" dirty="0"/>
          </a:p>
        </p:txBody>
      </p:sp>
    </p:spTree>
    <p:extLst>
      <p:ext uri="{BB962C8B-B14F-4D97-AF65-F5344CB8AC3E}">
        <p14:creationId xmlns:p14="http://schemas.microsoft.com/office/powerpoint/2010/main" val="1742118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3637509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173925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1393126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3410570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2960333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notesSlide" Target="../notesSlides/notesSlide5.xml"/><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7.1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Translating English Phrases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Translating Equations into Word Problems</a:t>
            </a:r>
            <a:endParaRPr lang="en-US" dirty="0"/>
          </a:p>
        </p:txBody>
      </p:sp>
      <p:sp>
        <p:nvSpPr>
          <p:cNvPr id="3" name="Content Placeholder 2"/>
          <p:cNvSpPr>
            <a:spLocks noGrp="1"/>
          </p:cNvSpPr>
          <p:nvPr>
            <p:ph idx="1"/>
          </p:nvPr>
        </p:nvSpPr>
        <p:spPr>
          <a:xfrm>
            <a:off x="457200" y="1280160"/>
            <a:ext cx="8229600" cy="3625608"/>
          </a:xfrm>
          <a:ln w="28575">
            <a:solidFill>
              <a:srgbClr val="FF0000"/>
            </a:solidFill>
          </a:ln>
        </p:spPr>
        <p:txBody>
          <a:bodyPr>
            <a:spAutoFit/>
          </a:bodyPr>
          <a:lstStyle/>
          <a:p>
            <a:pPr algn="ctr"/>
            <a:r>
              <a:rPr lang="en-US" b="1" dirty="0" smtClean="0">
                <a:solidFill>
                  <a:srgbClr val="000000"/>
                </a:solidFill>
              </a:rPr>
              <a:t>Note</a:t>
            </a:r>
          </a:p>
          <a:p>
            <a:r>
              <a:rPr lang="en-US" dirty="0" smtClean="0">
                <a:solidFill>
                  <a:srgbClr val="000000"/>
                </a:solidFill>
              </a:rPr>
              <a:t>In Example 3,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Learn how to translate English phrases into algebraic expressions.</a:t>
            </a:r>
          </a:p>
          <a:p>
            <a:pPr marL="457200" indent="-457200" eaLnBrk="1" hangingPunct="1">
              <a:buFont typeface="Courier New" pitchFamily="49" charset="0"/>
              <a:buChar char="o"/>
            </a:pPr>
            <a:r>
              <a:rPr lang="en-US" i="0" dirty="0" smtClean="0">
                <a:solidFill>
                  <a:schemeClr val="tx1"/>
                </a:solidFill>
              </a:rPr>
              <a:t>Learn how to translate algebraic expressions into English phrases.</a:t>
            </a:r>
          </a:p>
          <a:p>
            <a:pPr marL="457200" indent="-457200" eaLnBrk="1" hangingPunct="1">
              <a:buFont typeface="Courier New" pitchFamily="49" charset="0"/>
              <a:buChar char="o"/>
            </a:pPr>
            <a:r>
              <a:rPr lang="en-US" i="0" dirty="0" smtClean="0">
                <a:solidFill>
                  <a:schemeClr val="tx1"/>
                </a:solidFill>
              </a:rPr>
              <a:t>Be able to make up a word problem that fits a given equation.</a:t>
            </a: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Translating English Phrases into Algebraic Expressions</a:t>
            </a:r>
            <a:endParaRPr lang="en-US" dirty="0"/>
          </a:p>
        </p:txBody>
      </p:sp>
      <p:sp>
        <p:nvSpPr>
          <p:cNvPr id="4" name="Content Placeholder 2"/>
          <p:cNvSpPr>
            <a:spLocks noGrp="1"/>
          </p:cNvSpPr>
          <p:nvPr>
            <p:ph idx="1"/>
          </p:nvPr>
        </p:nvSpPr>
        <p:spPr>
          <a:xfrm>
            <a:off x="457200" y="1280160"/>
            <a:ext cx="8229600" cy="4395049"/>
          </a:xfrm>
          <a:solidFill>
            <a:srgbClr val="FFFFCC"/>
          </a:solidFill>
          <a:ln w="28575">
            <a:solidFill>
              <a:srgbClr val="000000"/>
            </a:solidFill>
          </a:ln>
        </p:spPr>
        <p:txBody>
          <a:bodyPr wrap="square">
            <a:spAutoFit/>
          </a:bodyPr>
          <a:lstStyle/>
          <a:p>
            <a:pPr algn="ctr"/>
            <a:r>
              <a:rPr lang="en-US" b="1" dirty="0" smtClean="0">
                <a:solidFill>
                  <a:srgbClr val="000000"/>
                </a:solidFill>
              </a:rPr>
              <a:t>Key Words That Indicate Operations) </a:t>
            </a:r>
          </a:p>
          <a:p>
            <a:pPr>
              <a:tabLst>
                <a:tab pos="2060575" algn="l"/>
                <a:tab pos="4462463" algn="l"/>
                <a:tab pos="6742113" algn="l"/>
              </a:tabLst>
            </a:pPr>
            <a:r>
              <a:rPr lang="en-US" b="1" dirty="0" smtClean="0">
                <a:solidFill>
                  <a:srgbClr val="C00000"/>
                </a:solidFill>
              </a:rPr>
              <a:t>Addition</a:t>
            </a:r>
            <a:r>
              <a:rPr lang="en-US" b="1" dirty="0" smtClean="0">
                <a:solidFill>
                  <a:srgbClr val="000000"/>
                </a:solidFill>
              </a:rPr>
              <a:t>	</a:t>
            </a:r>
            <a:r>
              <a:rPr lang="en-US" b="1" dirty="0" smtClean="0">
                <a:solidFill>
                  <a:srgbClr val="C00000"/>
                </a:solidFill>
              </a:rPr>
              <a:t>Subtraction</a:t>
            </a:r>
            <a:r>
              <a:rPr lang="en-US" b="1" dirty="0" smtClean="0">
                <a:solidFill>
                  <a:srgbClr val="000000"/>
                </a:solidFill>
              </a:rPr>
              <a:t> 	</a:t>
            </a:r>
            <a:r>
              <a:rPr lang="en-US" b="1" dirty="0" smtClean="0">
                <a:solidFill>
                  <a:srgbClr val="C00000"/>
                </a:solidFill>
              </a:rPr>
              <a:t>Multiplication</a:t>
            </a:r>
            <a:r>
              <a:rPr lang="en-US" b="1" dirty="0" smtClean="0">
                <a:solidFill>
                  <a:srgbClr val="000000"/>
                </a:solidFill>
              </a:rPr>
              <a:t> 	</a:t>
            </a:r>
            <a:r>
              <a:rPr lang="en-US" b="1" dirty="0" smtClean="0">
                <a:solidFill>
                  <a:srgbClr val="C00000"/>
                </a:solidFill>
              </a:rPr>
              <a:t>Division</a:t>
            </a:r>
            <a:r>
              <a:rPr lang="en-US" b="1" dirty="0" smtClean="0">
                <a:solidFill>
                  <a:srgbClr val="000000"/>
                </a:solidFill>
              </a:rPr>
              <a:t> </a:t>
            </a:r>
          </a:p>
          <a:p>
            <a:pPr>
              <a:spcBef>
                <a:spcPts val="1200"/>
              </a:spcBef>
              <a:tabLst>
                <a:tab pos="2060575" algn="l"/>
                <a:tab pos="4462463" algn="l"/>
                <a:tab pos="6742113" algn="l"/>
              </a:tabLst>
            </a:pPr>
            <a:r>
              <a:rPr lang="en-US" dirty="0" smtClean="0">
                <a:solidFill>
                  <a:srgbClr val="000000"/>
                </a:solidFill>
              </a:rPr>
              <a:t>add 	subtract (from) 	multiply 	divide </a:t>
            </a:r>
          </a:p>
          <a:p>
            <a:pPr>
              <a:spcBef>
                <a:spcPts val="1200"/>
              </a:spcBef>
              <a:tabLst>
                <a:tab pos="2060575" algn="l"/>
                <a:tab pos="4462463" algn="l"/>
                <a:tab pos="6742113" algn="l"/>
              </a:tabLst>
            </a:pPr>
            <a:r>
              <a:rPr lang="en-US" dirty="0" smtClean="0">
                <a:solidFill>
                  <a:srgbClr val="000000"/>
                </a:solidFill>
              </a:rPr>
              <a:t>sum 	difference 	product 	quotient </a:t>
            </a:r>
          </a:p>
          <a:p>
            <a:pPr>
              <a:spcBef>
                <a:spcPts val="1200"/>
              </a:spcBef>
              <a:tabLst>
                <a:tab pos="2060575" algn="l"/>
                <a:tab pos="4462463" algn="l"/>
                <a:tab pos="6742113" algn="l"/>
              </a:tabLst>
            </a:pPr>
            <a:r>
              <a:rPr lang="en-US" dirty="0" smtClean="0">
                <a:solidFill>
                  <a:srgbClr val="000000"/>
                </a:solidFill>
              </a:rPr>
              <a:t>plus 	minus 	times 	ratio</a:t>
            </a:r>
          </a:p>
          <a:p>
            <a:pPr>
              <a:spcBef>
                <a:spcPts val="1200"/>
              </a:spcBef>
              <a:tabLst>
                <a:tab pos="2060575" algn="l"/>
                <a:tab pos="4462463" algn="l"/>
                <a:tab pos="6742113" algn="l"/>
              </a:tabLst>
            </a:pPr>
            <a:r>
              <a:rPr lang="en-US" dirty="0" smtClean="0">
                <a:solidFill>
                  <a:srgbClr val="000000"/>
                </a:solidFill>
              </a:rPr>
              <a:t>more than 	less than 	twice</a:t>
            </a:r>
          </a:p>
          <a:p>
            <a:pPr>
              <a:spcBef>
                <a:spcPts val="1200"/>
              </a:spcBef>
              <a:tabLst>
                <a:tab pos="2060575" algn="l"/>
                <a:tab pos="4452938" algn="l"/>
                <a:tab pos="6742113" algn="l"/>
              </a:tabLst>
            </a:pPr>
            <a:r>
              <a:rPr lang="en-US" dirty="0" smtClean="0">
                <a:solidFill>
                  <a:srgbClr val="000000"/>
                </a:solidFill>
              </a:rPr>
              <a:t>increased by 	decreased by </a:t>
            </a:r>
            <a:r>
              <a:rPr lang="en-US" smtClean="0">
                <a:solidFill>
                  <a:srgbClr val="000000"/>
                </a:solidFill>
              </a:rPr>
              <a:t>	triple</a:t>
            </a:r>
            <a:r>
              <a:rPr lang="en-US" dirty="0" smtClean="0">
                <a:solidFill>
                  <a:srgbClr val="000000"/>
                </a:solidFill>
              </a:rPr>
              <a:t>, etc. of (with 			fractions and percent)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eaLnBrk="1" hangingPunct="1">
              <a:spcBef>
                <a:spcPts val="0"/>
              </a:spcBef>
              <a:buNone/>
            </a:pPr>
            <a:r>
              <a:rPr lang="en-US" i="0" dirty="0" smtClean="0">
                <a:solidFill>
                  <a:schemeClr val="tx1"/>
                </a:solidFill>
              </a:rPr>
              <a:t>Write an English phrase that indicates the meaning of each expression. In each case the variable is translated as “a number.”</a:t>
            </a:r>
          </a:p>
          <a:p>
            <a:pPr eaLnBrk="1" hangingPunct="1">
              <a:lnSpc>
                <a:spcPct val="150000"/>
              </a:lnSpc>
              <a:spcBef>
                <a:spcPts val="0"/>
              </a:spcBef>
              <a:buNone/>
              <a:tabLst>
                <a:tab pos="457200" algn="l"/>
              </a:tabLst>
            </a:pPr>
            <a:r>
              <a:rPr lang="en-US" b="1" i="0" dirty="0" smtClean="0">
                <a:solidFill>
                  <a:schemeClr val="tx1"/>
                </a:solidFill>
              </a:rPr>
              <a:t>a.	</a:t>
            </a:r>
            <a:r>
              <a:rPr lang="en-US" i="0" dirty="0" smtClean="0">
                <a:solidFill>
                  <a:srgbClr val="0000FF"/>
                </a:solidFill>
              </a:rPr>
              <a:t>7</a:t>
            </a:r>
            <a:r>
              <a:rPr lang="en-US" i="1" dirty="0" smtClean="0">
                <a:solidFill>
                  <a:srgbClr val="0000FF"/>
                </a:solidFill>
              </a:rPr>
              <a:t>x</a:t>
            </a:r>
          </a:p>
          <a:p>
            <a:pPr eaLnBrk="1" hangingPunct="1">
              <a:lnSpc>
                <a:spcPct val="150000"/>
              </a:lnSpc>
              <a:spcBef>
                <a:spcPts val="0"/>
              </a:spcBef>
              <a:buNone/>
              <a:tabLst>
                <a:tab pos="457200" algn="l"/>
              </a:tabLst>
            </a:pPr>
            <a:r>
              <a:rPr lang="en-US" b="1" i="0" dirty="0" smtClean="0">
                <a:solidFill>
                  <a:schemeClr val="tx1"/>
                </a:solidFill>
              </a:rPr>
              <a:t>b.	</a:t>
            </a:r>
            <a:r>
              <a:rPr lang="en-US" i="0" dirty="0" smtClean="0">
                <a:solidFill>
                  <a:srgbClr val="0000FF"/>
                </a:solidFill>
              </a:rPr>
              <a:t>3</a:t>
            </a:r>
            <a:r>
              <a:rPr lang="en-US" i="1" dirty="0" smtClean="0">
                <a:solidFill>
                  <a:srgbClr val="0000FF"/>
                </a:solidFill>
              </a:rPr>
              <a:t>a</a:t>
            </a:r>
            <a:r>
              <a:rPr lang="en-US" i="0" dirty="0" smtClean="0">
                <a:solidFill>
                  <a:srgbClr val="0000FF"/>
                </a:solidFill>
              </a:rPr>
              <a:t> + 9</a:t>
            </a:r>
          </a:p>
          <a:p>
            <a:pPr eaLnBrk="1" hangingPunct="1">
              <a:lnSpc>
                <a:spcPct val="150000"/>
              </a:lnSpc>
              <a:spcBef>
                <a:spcPts val="0"/>
              </a:spcBef>
              <a:buNone/>
              <a:tabLst>
                <a:tab pos="457200" algn="l"/>
              </a:tabLst>
            </a:pPr>
            <a:r>
              <a:rPr lang="en-US" b="1" i="0" dirty="0" smtClean="0">
                <a:solidFill>
                  <a:schemeClr val="tx1"/>
                </a:solidFill>
              </a:rPr>
              <a:t>c.	</a:t>
            </a:r>
            <a:r>
              <a:rPr lang="en-US" i="0" dirty="0" smtClean="0">
                <a:solidFill>
                  <a:srgbClr val="0000FF"/>
                </a:solidFill>
              </a:rPr>
              <a:t>3(</a:t>
            </a:r>
            <a:r>
              <a:rPr lang="en-US" i="1" dirty="0" smtClean="0">
                <a:solidFill>
                  <a:srgbClr val="0000FF"/>
                </a:solidFill>
              </a:rPr>
              <a:t>a </a:t>
            </a:r>
            <a:r>
              <a:rPr lang="en-US" i="0" dirty="0" smtClean="0">
                <a:solidFill>
                  <a:srgbClr val="0000FF"/>
                </a:solidFill>
                <a:latin typeface="Symbol" pitchFamily="18" charset="2"/>
              </a:rPr>
              <a:t>- </a:t>
            </a:r>
            <a:r>
              <a:rPr lang="en-US" i="0" dirty="0" smtClean="0">
                <a:solidFill>
                  <a:srgbClr val="0000FF"/>
                </a:solidFill>
              </a:rPr>
              <a:t>9)</a:t>
            </a:r>
          </a:p>
          <a:p>
            <a:pPr eaLnBrk="1" hangingPunct="1">
              <a:lnSpc>
                <a:spcPct val="150000"/>
              </a:lnSpc>
              <a:spcBef>
                <a:spcPts val="0"/>
              </a:spcBef>
              <a:buNone/>
              <a:tabLst>
                <a:tab pos="457200" algn="l"/>
              </a:tabLst>
            </a:pPr>
            <a:r>
              <a:rPr lang="en-US" b="1" i="0" dirty="0" smtClean="0">
                <a:solidFill>
                  <a:schemeClr val="tx1"/>
                </a:solidFill>
              </a:rPr>
              <a:t>d.	</a:t>
            </a:r>
            <a:r>
              <a:rPr lang="en-US" i="0" dirty="0" smtClean="0">
                <a:solidFill>
                  <a:srgbClr val="0000FF"/>
                </a:solidFill>
              </a:rPr>
              <a:t>2</a:t>
            </a:r>
            <a:r>
              <a:rPr lang="en-US" i="1" dirty="0" smtClean="0">
                <a:solidFill>
                  <a:srgbClr val="0000FF"/>
                </a:solidFill>
              </a:rPr>
              <a:t>x</a:t>
            </a:r>
            <a:r>
              <a:rPr lang="en-US" i="0" dirty="0" smtClean="0">
                <a:solidFill>
                  <a:srgbClr val="0000FF"/>
                </a:solidFill>
              </a:rPr>
              <a:t> + 4</a:t>
            </a:r>
            <a:r>
              <a:rPr lang="en-US" i="1" dirty="0" smtClean="0">
                <a:solidFill>
                  <a:srgbClr val="0000FF"/>
                </a:solidFill>
              </a:rPr>
              <a:t>x</a:t>
            </a:r>
            <a:endParaRPr lang="en-US" sz="2400" i="1" dirty="0" smtClean="0">
              <a:solidFill>
                <a:srgbClr val="0000FF"/>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eaLnBrk="1" hangingPunct="1">
              <a:spcBef>
                <a:spcPts val="0"/>
              </a:spcBef>
              <a:buNone/>
            </a:pPr>
            <a:r>
              <a:rPr lang="en-US" b="1" i="0" dirty="0" smtClean="0">
                <a:solidFill>
                  <a:schemeClr val="tx1"/>
                </a:solidFill>
              </a:rPr>
              <a:t>Solutions</a:t>
            </a:r>
          </a:p>
          <a:p>
            <a:pPr eaLnBrk="1" hangingPunct="1">
              <a:spcBef>
                <a:spcPts val="0"/>
              </a:spcBef>
              <a:buNone/>
            </a:pPr>
            <a:endParaRPr lang="en-US" b="1" i="0" dirty="0" smtClean="0">
              <a:solidFill>
                <a:schemeClr val="tx1"/>
              </a:solidFill>
            </a:endParaRPr>
          </a:p>
          <a:p>
            <a:pPr eaLnBrk="1" hangingPunct="1">
              <a:spcBef>
                <a:spcPts val="0"/>
              </a:spcBef>
              <a:buNone/>
            </a:pPr>
            <a:endParaRPr lang="en-US" b="1" dirty="0" smtClean="0">
              <a:solidFill>
                <a:schemeClr val="tx1"/>
              </a:solidFill>
            </a:endParaRPr>
          </a:p>
          <a:p>
            <a:pPr>
              <a:lnSpc>
                <a:spcPct val="150000"/>
              </a:lnSpc>
              <a:spcBef>
                <a:spcPts val="1200"/>
              </a:spcBef>
              <a:tabLst>
                <a:tab pos="457200" algn="l"/>
              </a:tabLst>
            </a:pPr>
            <a:r>
              <a:rPr lang="en-US" b="1" dirty="0" smtClean="0">
                <a:solidFill>
                  <a:schemeClr val="tx1"/>
                </a:solidFill>
              </a:rPr>
              <a:t>a.	</a:t>
            </a:r>
            <a:r>
              <a:rPr lang="en-US" dirty="0" smtClean="0">
                <a:solidFill>
                  <a:srgbClr val="0000FF"/>
                </a:solidFill>
              </a:rPr>
              <a:t>7</a:t>
            </a:r>
            <a:r>
              <a:rPr lang="en-US" i="1" dirty="0" smtClean="0">
                <a:solidFill>
                  <a:srgbClr val="0000FF"/>
                </a:solidFill>
              </a:rPr>
              <a:t>x</a:t>
            </a:r>
          </a:p>
          <a:p>
            <a:pPr>
              <a:lnSpc>
                <a:spcPct val="150000"/>
              </a:lnSpc>
              <a:spcBef>
                <a:spcPts val="0"/>
              </a:spcBef>
              <a:tabLst>
                <a:tab pos="457200" algn="l"/>
              </a:tabLst>
            </a:pPr>
            <a:r>
              <a:rPr lang="en-US" b="1" dirty="0" smtClean="0">
                <a:solidFill>
                  <a:schemeClr val="tx1"/>
                </a:solidFill>
              </a:rPr>
              <a:t>b.	</a:t>
            </a:r>
            <a:r>
              <a:rPr lang="en-US" dirty="0" smtClean="0">
                <a:solidFill>
                  <a:srgbClr val="0000FF"/>
                </a:solidFill>
              </a:rPr>
              <a:t>3</a:t>
            </a:r>
            <a:r>
              <a:rPr lang="en-US" i="1" dirty="0" smtClean="0">
                <a:solidFill>
                  <a:srgbClr val="0000FF"/>
                </a:solidFill>
              </a:rPr>
              <a:t>a</a:t>
            </a:r>
            <a:r>
              <a:rPr lang="en-US" dirty="0" smtClean="0">
                <a:solidFill>
                  <a:srgbClr val="0000FF"/>
                </a:solidFill>
              </a:rPr>
              <a:t> + 9</a:t>
            </a:r>
          </a:p>
          <a:p>
            <a:pPr>
              <a:lnSpc>
                <a:spcPct val="150000"/>
              </a:lnSpc>
              <a:spcBef>
                <a:spcPts val="0"/>
              </a:spcBef>
              <a:tabLst>
                <a:tab pos="457200" algn="l"/>
              </a:tabLst>
            </a:pPr>
            <a:r>
              <a:rPr lang="en-US" b="1" dirty="0" smtClean="0">
                <a:solidFill>
                  <a:schemeClr val="tx1"/>
                </a:solidFill>
              </a:rPr>
              <a:t>c.	</a:t>
            </a:r>
            <a:r>
              <a:rPr lang="en-US" dirty="0" smtClean="0">
                <a:solidFill>
                  <a:srgbClr val="0000FF"/>
                </a:solidFill>
              </a:rPr>
              <a:t>3(</a:t>
            </a:r>
            <a:r>
              <a:rPr lang="en-US" i="1" dirty="0" smtClean="0">
                <a:solidFill>
                  <a:srgbClr val="0000FF"/>
                </a:solidFill>
              </a:rPr>
              <a:t>a </a:t>
            </a:r>
            <a:r>
              <a:rPr lang="en-US" dirty="0" smtClean="0">
                <a:solidFill>
                  <a:srgbClr val="0000FF"/>
                </a:solidFill>
                <a:latin typeface="Symbol" pitchFamily="18" charset="2"/>
              </a:rPr>
              <a:t>- </a:t>
            </a:r>
            <a:r>
              <a:rPr lang="en-US" dirty="0" smtClean="0">
                <a:solidFill>
                  <a:srgbClr val="0000FF"/>
                </a:solidFill>
              </a:rPr>
              <a:t>9)</a:t>
            </a:r>
          </a:p>
          <a:p>
            <a:pPr>
              <a:lnSpc>
                <a:spcPct val="150000"/>
              </a:lnSpc>
              <a:spcBef>
                <a:spcPts val="1800"/>
              </a:spcBef>
              <a:tabLst>
                <a:tab pos="457200" algn="l"/>
              </a:tabLst>
            </a:pPr>
            <a:r>
              <a:rPr lang="en-US" b="1" dirty="0" smtClean="0">
                <a:solidFill>
                  <a:schemeClr val="tx1"/>
                </a:solidFill>
              </a:rPr>
              <a:t>d.	</a:t>
            </a:r>
            <a:r>
              <a:rPr lang="en-US" dirty="0" smtClean="0">
                <a:solidFill>
                  <a:srgbClr val="0000FF"/>
                </a:solidFill>
              </a:rPr>
              <a:t>2</a:t>
            </a:r>
            <a:r>
              <a:rPr lang="en-US" i="1" dirty="0" smtClean="0">
                <a:solidFill>
                  <a:srgbClr val="0000FF"/>
                </a:solidFill>
              </a:rPr>
              <a:t>x</a:t>
            </a:r>
            <a:r>
              <a:rPr lang="en-US" dirty="0" smtClean="0">
                <a:solidFill>
                  <a:srgbClr val="0000FF"/>
                </a:solidFill>
              </a:rPr>
              <a:t> + 4</a:t>
            </a:r>
            <a:r>
              <a:rPr lang="en-US" i="1" dirty="0" smtClean="0">
                <a:solidFill>
                  <a:srgbClr val="0000FF"/>
                </a:solidFill>
              </a:rPr>
              <a:t>x</a:t>
            </a:r>
            <a:endParaRPr lang="en-US" b="1" i="0" dirty="0" smtClean="0">
              <a:solidFill>
                <a:schemeClr val="tx1"/>
              </a:solidFill>
            </a:endParaRPr>
          </a:p>
          <a:p>
            <a:pPr eaLnBrk="1" hangingPunct="1">
              <a:buNone/>
            </a:pPr>
            <a:endParaRPr lang="en-US" sz="2400" i="0" dirty="0" smtClean="0">
              <a:solidFill>
                <a:schemeClr val="tx1"/>
              </a:solidFill>
            </a:endParaRPr>
          </a:p>
        </p:txBody>
      </p:sp>
      <p:sp>
        <p:nvSpPr>
          <p:cNvPr id="9" name="TextBox 8"/>
          <p:cNvSpPr txBox="1"/>
          <p:nvPr/>
        </p:nvSpPr>
        <p:spPr>
          <a:xfrm>
            <a:off x="2895600" y="2863644"/>
            <a:ext cx="5410200" cy="523220"/>
          </a:xfrm>
          <a:prstGeom prst="rect">
            <a:avLst/>
          </a:prstGeom>
          <a:noFill/>
        </p:spPr>
        <p:txBody>
          <a:bodyPr wrap="square" rtlCol="0">
            <a:spAutoFit/>
          </a:bodyPr>
          <a:lstStyle/>
          <a:p>
            <a:r>
              <a:rPr lang="en-US" sz="2800" dirty="0" smtClean="0">
                <a:solidFill>
                  <a:srgbClr val="FF0000"/>
                </a:solidFill>
                <a:latin typeface="+mn-lt"/>
              </a:rPr>
              <a:t>The product of 7 and a number</a:t>
            </a:r>
            <a:endParaRPr lang="en-US" sz="2800" dirty="0">
              <a:solidFill>
                <a:srgbClr val="FF0000"/>
              </a:solidFill>
              <a:latin typeface="+mn-lt"/>
            </a:endParaRPr>
          </a:p>
        </p:txBody>
      </p:sp>
      <p:sp>
        <p:nvSpPr>
          <p:cNvPr id="10" name="TextBox 9"/>
          <p:cNvSpPr txBox="1"/>
          <p:nvPr/>
        </p:nvSpPr>
        <p:spPr>
          <a:xfrm>
            <a:off x="2895600" y="3505200"/>
            <a:ext cx="5410200" cy="523220"/>
          </a:xfrm>
          <a:prstGeom prst="rect">
            <a:avLst/>
          </a:prstGeom>
          <a:noFill/>
        </p:spPr>
        <p:txBody>
          <a:bodyPr wrap="square" rtlCol="0">
            <a:spAutoFit/>
          </a:bodyPr>
          <a:lstStyle/>
          <a:p>
            <a:r>
              <a:rPr lang="en-US" sz="2800" dirty="0" smtClean="0">
                <a:solidFill>
                  <a:srgbClr val="FF0000"/>
                </a:solidFill>
                <a:latin typeface="+mn-lt"/>
              </a:rPr>
              <a:t>9 more than three times a number</a:t>
            </a:r>
            <a:endParaRPr lang="en-US" sz="2800" dirty="0">
              <a:solidFill>
                <a:srgbClr val="FF0000"/>
              </a:solidFill>
              <a:latin typeface="+mn-lt"/>
            </a:endParaRPr>
          </a:p>
        </p:txBody>
      </p:sp>
      <p:sp>
        <p:nvSpPr>
          <p:cNvPr id="11" name="TextBox 10"/>
          <p:cNvSpPr txBox="1"/>
          <p:nvPr/>
        </p:nvSpPr>
        <p:spPr>
          <a:xfrm>
            <a:off x="2895600" y="4114800"/>
            <a:ext cx="5410200" cy="954107"/>
          </a:xfrm>
          <a:prstGeom prst="rect">
            <a:avLst/>
          </a:prstGeom>
          <a:noFill/>
        </p:spPr>
        <p:txBody>
          <a:bodyPr wrap="square" rtlCol="0">
            <a:spAutoFit/>
          </a:bodyPr>
          <a:lstStyle/>
          <a:p>
            <a:r>
              <a:rPr lang="en-US" sz="2800" dirty="0" smtClean="0">
                <a:solidFill>
                  <a:srgbClr val="FF0000"/>
                </a:solidFill>
                <a:latin typeface="+mn-lt"/>
              </a:rPr>
              <a:t>3 times the difference between a number and 9</a:t>
            </a:r>
            <a:endParaRPr lang="en-US" sz="2800" dirty="0">
              <a:solidFill>
                <a:srgbClr val="FF0000"/>
              </a:solidFill>
              <a:latin typeface="+mn-lt"/>
            </a:endParaRPr>
          </a:p>
        </p:txBody>
      </p:sp>
      <p:sp>
        <p:nvSpPr>
          <p:cNvPr id="12" name="TextBox 11"/>
          <p:cNvSpPr txBox="1"/>
          <p:nvPr/>
        </p:nvSpPr>
        <p:spPr>
          <a:xfrm>
            <a:off x="2895600" y="4999704"/>
            <a:ext cx="5410200" cy="954107"/>
          </a:xfrm>
          <a:prstGeom prst="rect">
            <a:avLst/>
          </a:prstGeom>
          <a:noFill/>
        </p:spPr>
        <p:txBody>
          <a:bodyPr wrap="square" rtlCol="0">
            <a:spAutoFit/>
          </a:bodyPr>
          <a:lstStyle/>
          <a:p>
            <a:r>
              <a:rPr lang="en-US" sz="2800" dirty="0" smtClean="0">
                <a:solidFill>
                  <a:srgbClr val="FF0000"/>
                </a:solidFill>
                <a:latin typeface="+mn-lt"/>
              </a:rPr>
              <a:t>The sum of twice a number and four times that number</a:t>
            </a:r>
            <a:endParaRPr lang="en-US" sz="2800" dirty="0">
              <a:solidFill>
                <a:srgbClr val="FF0000"/>
              </a:solidFill>
              <a:latin typeface="+mn-lt"/>
            </a:endParaRPr>
          </a:p>
        </p:txBody>
      </p:sp>
      <p:sp>
        <p:nvSpPr>
          <p:cNvPr id="13" name="Rectangle 12"/>
          <p:cNvSpPr/>
          <p:nvPr/>
        </p:nvSpPr>
        <p:spPr>
          <a:xfrm>
            <a:off x="457200" y="1814052"/>
            <a:ext cx="2362200" cy="954107"/>
          </a:xfrm>
          <a:prstGeom prst="rect">
            <a:avLst/>
          </a:prstGeom>
        </p:spPr>
        <p:txBody>
          <a:bodyPr wrap="square">
            <a:spAutoFit/>
          </a:bodyPr>
          <a:lstStyle/>
          <a:p>
            <a:r>
              <a:rPr lang="en-US" sz="2800" b="1" dirty="0" smtClean="0"/>
              <a:t>Algebraic</a:t>
            </a:r>
          </a:p>
          <a:p>
            <a:r>
              <a:rPr lang="en-US" sz="2800" b="1" dirty="0" smtClean="0"/>
              <a:t>Expression</a:t>
            </a:r>
            <a:endParaRPr lang="en-US" sz="2800" dirty="0"/>
          </a:p>
        </p:txBody>
      </p:sp>
      <p:sp>
        <p:nvSpPr>
          <p:cNvPr id="14" name="Rectangle 13"/>
          <p:cNvSpPr/>
          <p:nvPr/>
        </p:nvSpPr>
        <p:spPr>
          <a:xfrm>
            <a:off x="2895600" y="2244939"/>
            <a:ext cx="3614259" cy="523220"/>
          </a:xfrm>
          <a:prstGeom prst="rect">
            <a:avLst/>
          </a:prstGeom>
        </p:spPr>
        <p:txBody>
          <a:bodyPr wrap="none">
            <a:spAutoFit/>
          </a:bodyPr>
          <a:lstStyle/>
          <a:p>
            <a:r>
              <a:rPr lang="en-US" sz="2800" b="1" dirty="0" smtClean="0"/>
              <a:t>Possible English Phrase</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lnSpcReduction="10000"/>
          </a:bodyPr>
          <a:lstStyle/>
          <a:p>
            <a:pPr marL="0" eaLnBrk="1" hangingPunct="1">
              <a:spcBef>
                <a:spcPts val="0"/>
              </a:spcBef>
              <a:buNone/>
            </a:pPr>
            <a:r>
              <a:rPr lang="en-US" i="0" dirty="0" smtClean="0">
                <a:solidFill>
                  <a:schemeClr val="tx1"/>
                </a:solidFill>
              </a:rPr>
              <a:t>Change each phrase into an equivalent algebraic expression. Remember to use a variable to represent the unknown number.</a:t>
            </a:r>
          </a:p>
          <a:p>
            <a:pPr eaLnBrk="1" hangingPunct="1">
              <a:spcBef>
                <a:spcPts val="0"/>
              </a:spcBef>
              <a:buNone/>
            </a:pPr>
            <a:endParaRPr lang="en-US" sz="1800" i="0" dirty="0" smtClean="0">
              <a:solidFill>
                <a:schemeClr val="tx1"/>
              </a:solidFill>
            </a:endParaRPr>
          </a:p>
          <a:p>
            <a:pPr marL="457200" indent="-457200" eaLnBrk="1" hangingPunct="1">
              <a:spcBef>
                <a:spcPts val="0"/>
              </a:spcBef>
              <a:buNone/>
            </a:pPr>
            <a:r>
              <a:rPr lang="en-US" b="1" i="0" dirty="0" smtClean="0">
                <a:solidFill>
                  <a:schemeClr val="tx1"/>
                </a:solidFill>
              </a:rPr>
              <a:t>a.	</a:t>
            </a:r>
            <a:r>
              <a:rPr lang="en-US" i="0" dirty="0" smtClean="0">
                <a:solidFill>
                  <a:srgbClr val="0000FF"/>
                </a:solidFill>
              </a:rPr>
              <a:t>The quotient of a number and 5</a:t>
            </a:r>
            <a:endParaRPr lang="en-US" b="1" i="0" dirty="0" smtClean="0">
              <a:solidFill>
                <a:srgbClr val="0000FF"/>
              </a:solidFill>
            </a:endParaRPr>
          </a:p>
          <a:p>
            <a:pPr marL="457200" indent="-457200" eaLnBrk="1" hangingPunct="1">
              <a:spcBef>
                <a:spcPts val="0"/>
              </a:spcBef>
              <a:buNone/>
            </a:pPr>
            <a:endParaRPr lang="en-US" b="1" i="0" dirty="0" smtClean="0">
              <a:solidFill>
                <a:schemeClr val="tx1"/>
              </a:solidFill>
            </a:endParaRPr>
          </a:p>
          <a:p>
            <a:pPr marL="457200" indent="-457200" eaLnBrk="1" hangingPunct="1">
              <a:spcBef>
                <a:spcPts val="0"/>
              </a:spcBef>
              <a:buNone/>
            </a:pPr>
            <a:r>
              <a:rPr lang="en-US" b="1" i="0" dirty="0" smtClean="0">
                <a:solidFill>
                  <a:schemeClr val="tx1"/>
                </a:solidFill>
              </a:rPr>
              <a:t>b.	</a:t>
            </a:r>
            <a:r>
              <a:rPr lang="en-US" i="0" dirty="0" smtClean="0">
                <a:solidFill>
                  <a:srgbClr val="0000FF"/>
                </a:solidFill>
              </a:rPr>
              <a:t>8 less than twice a number</a:t>
            </a:r>
            <a:endParaRPr lang="en-US" b="1" i="0" dirty="0" smtClean="0">
              <a:solidFill>
                <a:srgbClr val="0000FF"/>
              </a:solidFill>
            </a:endParaRPr>
          </a:p>
          <a:p>
            <a:pPr marL="457200" indent="-457200" eaLnBrk="1" hangingPunct="1">
              <a:spcBef>
                <a:spcPts val="0"/>
              </a:spcBef>
              <a:buNone/>
            </a:pPr>
            <a:endParaRPr lang="en-US" b="1" i="0" dirty="0" smtClean="0">
              <a:solidFill>
                <a:schemeClr val="tx1"/>
              </a:solidFill>
            </a:endParaRPr>
          </a:p>
          <a:p>
            <a:pPr marL="457200" indent="-457200" eaLnBrk="1" hangingPunct="1">
              <a:spcBef>
                <a:spcPts val="0"/>
              </a:spcBef>
              <a:buNone/>
            </a:pPr>
            <a:r>
              <a:rPr lang="en-US" b="1" i="0" dirty="0" smtClean="0">
                <a:solidFill>
                  <a:schemeClr val="tx1"/>
                </a:solidFill>
              </a:rPr>
              <a:t>c.	     </a:t>
            </a:r>
            <a:r>
              <a:rPr lang="en-US" i="0" dirty="0" smtClean="0">
                <a:solidFill>
                  <a:srgbClr val="0000FF"/>
                </a:solidFill>
              </a:rPr>
              <a:t>times a number</a:t>
            </a:r>
            <a:endParaRPr lang="en-US" b="1" i="0" dirty="0" smtClean="0">
              <a:solidFill>
                <a:srgbClr val="0000FF"/>
              </a:solidFill>
            </a:endParaRPr>
          </a:p>
          <a:p>
            <a:pPr marL="457200" indent="-457200" eaLnBrk="1" hangingPunct="1">
              <a:spcBef>
                <a:spcPts val="0"/>
              </a:spcBef>
              <a:buNone/>
            </a:pPr>
            <a:endParaRPr lang="en-US" b="1" i="0" dirty="0" smtClean="0">
              <a:solidFill>
                <a:schemeClr val="tx1"/>
              </a:solidFill>
            </a:endParaRPr>
          </a:p>
          <a:p>
            <a:pPr marL="457200" indent="-457200" eaLnBrk="1" hangingPunct="1">
              <a:spcBef>
                <a:spcPts val="0"/>
              </a:spcBef>
              <a:buNone/>
            </a:pPr>
            <a:r>
              <a:rPr lang="en-US" b="1" i="0" dirty="0" smtClean="0">
                <a:solidFill>
                  <a:schemeClr val="tx1"/>
                </a:solidFill>
              </a:rPr>
              <a:t>d.	</a:t>
            </a:r>
            <a:r>
              <a:rPr lang="en-US" i="0" dirty="0" smtClean="0">
                <a:solidFill>
                  <a:srgbClr val="0000FF"/>
                </a:solidFill>
              </a:rPr>
              <a:t>Three times the difference between 16 and a number</a:t>
            </a:r>
            <a:endParaRPr lang="en-US" dirty="0" smtClean="0">
              <a:solidFill>
                <a:srgbClr val="0000FF"/>
              </a:solidFill>
            </a:endParaRPr>
          </a:p>
          <a:p>
            <a:pPr eaLnBrk="1" hangingPunct="1">
              <a:buNone/>
            </a:pPr>
            <a:endParaRPr lang="en-US" sz="2400" i="0" dirty="0" smtClean="0">
              <a:solidFill>
                <a:schemeClr val="tx1"/>
              </a:solidFill>
            </a:endParaRPr>
          </a:p>
        </p:txBody>
      </p:sp>
      <p:graphicFrame>
        <p:nvGraphicFramePr>
          <p:cNvPr id="13" name="Object 12"/>
          <p:cNvGraphicFramePr>
            <a:graphicFrameLocks noChangeAspect="1"/>
          </p:cNvGraphicFramePr>
          <p:nvPr/>
        </p:nvGraphicFramePr>
        <p:xfrm>
          <a:off x="1022556" y="4085304"/>
          <a:ext cx="254000" cy="838200"/>
        </p:xfrm>
        <a:graphic>
          <a:graphicData uri="http://schemas.openxmlformats.org/presentationml/2006/ole">
            <mc:AlternateContent xmlns:mc="http://schemas.openxmlformats.org/markup-compatibility/2006">
              <mc:Choice xmlns:v="urn:schemas-microsoft-com:vml" Requires="v">
                <p:oleObj spid="_x0000_s7175" name="Equation" r:id="rId4" imgW="253800" imgH="838080" progId="Equation.DSMT4">
                  <p:embed/>
                </p:oleObj>
              </mc:Choice>
              <mc:Fallback>
                <p:oleObj name="Equation" r:id="rId4" imgW="253800" imgH="838080" progId="Equation.DSMT4">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2556" y="4085304"/>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a:spcBef>
                <a:spcPts val="0"/>
              </a:spcBef>
            </a:pPr>
            <a:r>
              <a:rPr lang="en-US" b="1" dirty="0" smtClean="0"/>
              <a:t>Solutions</a:t>
            </a:r>
            <a:endParaRPr lang="en-US" sz="1800" i="0" dirty="0" smtClean="0">
              <a:solidFill>
                <a:schemeClr val="tx1"/>
              </a:solidFill>
            </a:endParaRPr>
          </a:p>
          <a:p>
            <a:pPr eaLnBrk="1" hangingPunct="1">
              <a:spcBef>
                <a:spcPts val="0"/>
              </a:spcBef>
              <a:buNone/>
            </a:pPr>
            <a:endParaRPr lang="en-US" b="1" i="0" dirty="0" smtClean="0">
              <a:solidFill>
                <a:schemeClr val="tx1"/>
              </a:solidFill>
            </a:endParaRPr>
          </a:p>
          <a:p>
            <a:pPr marL="457200" indent="-457200" eaLnBrk="1" hangingPunct="1">
              <a:spcBef>
                <a:spcPts val="1200"/>
              </a:spcBef>
              <a:buNone/>
            </a:pPr>
            <a:r>
              <a:rPr lang="en-US" b="1" i="0" dirty="0" smtClean="0">
                <a:solidFill>
                  <a:schemeClr val="tx1"/>
                </a:solidFill>
              </a:rPr>
              <a:t>a.	</a:t>
            </a:r>
            <a:r>
              <a:rPr lang="en-US" i="0" dirty="0" smtClean="0">
                <a:solidFill>
                  <a:srgbClr val="0000FF"/>
                </a:solidFill>
              </a:rPr>
              <a:t>The quotient of a number and 5</a:t>
            </a:r>
            <a:endParaRPr lang="en-US" b="1" i="0" dirty="0" smtClean="0">
              <a:solidFill>
                <a:srgbClr val="0000FF"/>
              </a:solidFill>
            </a:endParaRPr>
          </a:p>
          <a:p>
            <a:pPr marL="457200" indent="-457200" eaLnBrk="1" hangingPunct="1">
              <a:spcBef>
                <a:spcPts val="0"/>
              </a:spcBef>
              <a:buNone/>
            </a:pPr>
            <a:endParaRPr lang="en-US" b="1" i="0" dirty="0" smtClean="0">
              <a:solidFill>
                <a:schemeClr val="tx1"/>
              </a:solidFill>
            </a:endParaRPr>
          </a:p>
          <a:p>
            <a:pPr marL="457200" indent="-457200" eaLnBrk="1" hangingPunct="1">
              <a:spcBef>
                <a:spcPts val="0"/>
              </a:spcBef>
              <a:buNone/>
            </a:pPr>
            <a:r>
              <a:rPr lang="en-US" b="1" i="0" dirty="0" smtClean="0">
                <a:solidFill>
                  <a:schemeClr val="tx1"/>
                </a:solidFill>
              </a:rPr>
              <a:t>b.	</a:t>
            </a:r>
            <a:r>
              <a:rPr lang="en-US" i="0" dirty="0" smtClean="0">
                <a:solidFill>
                  <a:srgbClr val="0000FF"/>
                </a:solidFill>
              </a:rPr>
              <a:t>8 less than twice a number</a:t>
            </a:r>
            <a:endParaRPr lang="en-US" b="1" i="0" dirty="0" smtClean="0">
              <a:solidFill>
                <a:srgbClr val="0000FF"/>
              </a:solidFill>
            </a:endParaRPr>
          </a:p>
          <a:p>
            <a:pPr marL="457200" indent="-457200" eaLnBrk="1" hangingPunct="1">
              <a:spcBef>
                <a:spcPts val="0"/>
              </a:spcBef>
              <a:buNone/>
            </a:pPr>
            <a:endParaRPr lang="en-US" b="1" i="0" dirty="0" smtClean="0">
              <a:solidFill>
                <a:schemeClr val="tx1"/>
              </a:solidFill>
            </a:endParaRPr>
          </a:p>
          <a:p>
            <a:pPr marL="457200" indent="-457200" eaLnBrk="1" hangingPunct="1">
              <a:spcBef>
                <a:spcPts val="0"/>
              </a:spcBef>
              <a:buNone/>
            </a:pPr>
            <a:r>
              <a:rPr lang="en-US" b="1" i="0" dirty="0" smtClean="0">
                <a:solidFill>
                  <a:schemeClr val="tx1"/>
                </a:solidFill>
              </a:rPr>
              <a:t>c.       </a:t>
            </a:r>
            <a:r>
              <a:rPr lang="en-US" i="0" dirty="0" smtClean="0">
                <a:solidFill>
                  <a:srgbClr val="0000FF"/>
                </a:solidFill>
              </a:rPr>
              <a:t>times a number</a:t>
            </a:r>
            <a:endParaRPr lang="en-US" b="1" i="0" dirty="0" smtClean="0">
              <a:solidFill>
                <a:srgbClr val="0000FF"/>
              </a:solidFill>
            </a:endParaRPr>
          </a:p>
          <a:p>
            <a:pPr marL="457200" indent="-457200" eaLnBrk="1" hangingPunct="1">
              <a:spcBef>
                <a:spcPts val="0"/>
              </a:spcBef>
              <a:buNone/>
            </a:pPr>
            <a:endParaRPr lang="en-US" b="1" i="0" dirty="0" smtClean="0">
              <a:solidFill>
                <a:schemeClr val="tx1"/>
              </a:solidFill>
            </a:endParaRPr>
          </a:p>
          <a:p>
            <a:pPr marL="457200" indent="-457200" eaLnBrk="1" hangingPunct="1">
              <a:spcBef>
                <a:spcPts val="0"/>
              </a:spcBef>
              <a:buNone/>
            </a:pPr>
            <a:r>
              <a:rPr lang="en-US" b="1" i="0" dirty="0" smtClean="0">
                <a:solidFill>
                  <a:schemeClr val="tx1"/>
                </a:solidFill>
              </a:rPr>
              <a:t>d.</a:t>
            </a:r>
            <a:r>
              <a:rPr lang="en-US" i="0" dirty="0" smtClean="0">
                <a:solidFill>
                  <a:schemeClr val="tx1"/>
                </a:solidFill>
              </a:rPr>
              <a:t> 	</a:t>
            </a:r>
            <a:r>
              <a:rPr lang="en-US" i="0" dirty="0" smtClean="0">
                <a:solidFill>
                  <a:srgbClr val="0000FF"/>
                </a:solidFill>
              </a:rPr>
              <a:t>Three times the difference </a:t>
            </a:r>
          </a:p>
          <a:p>
            <a:pPr marL="457200" indent="-457200" eaLnBrk="1" hangingPunct="1">
              <a:spcBef>
                <a:spcPts val="0"/>
              </a:spcBef>
              <a:buNone/>
            </a:pPr>
            <a:r>
              <a:rPr lang="en-US" i="0" dirty="0" smtClean="0">
                <a:solidFill>
                  <a:srgbClr val="0000FF"/>
                </a:solidFill>
              </a:rPr>
              <a:t>	between 16 and a number</a:t>
            </a:r>
            <a:endParaRPr lang="en-US" dirty="0" smtClean="0">
              <a:solidFill>
                <a:srgbClr val="0000FF"/>
              </a:solidFill>
            </a:endParaRPr>
          </a:p>
          <a:p>
            <a:pPr marL="457200" indent="-457200" eaLnBrk="1" hangingPunct="1">
              <a:buNone/>
            </a:pPr>
            <a:endParaRPr lang="en-US" sz="2400" i="0" dirty="0" smtClean="0">
              <a:solidFill>
                <a:schemeClr val="tx1"/>
              </a:solidFill>
            </a:endParaRPr>
          </a:p>
        </p:txBody>
      </p:sp>
      <p:graphicFrame>
        <p:nvGraphicFramePr>
          <p:cNvPr id="5" name="Object 4"/>
          <p:cNvGraphicFramePr>
            <a:graphicFrameLocks noChangeAspect="1"/>
          </p:cNvGraphicFramePr>
          <p:nvPr/>
        </p:nvGraphicFramePr>
        <p:xfrm>
          <a:off x="6845300" y="2178050"/>
          <a:ext cx="279400" cy="838200"/>
        </p:xfrm>
        <a:graphic>
          <a:graphicData uri="http://schemas.openxmlformats.org/presentationml/2006/ole">
            <mc:AlternateContent xmlns:mc="http://schemas.openxmlformats.org/markup-compatibility/2006">
              <mc:Choice xmlns:v="urn:schemas-microsoft-com:vml" Requires="v">
                <p:oleObj spid="_x0000_s46088" name="Equation" r:id="rId4" imgW="279360" imgH="838080" progId="Equation.DSMT4">
                  <p:embed/>
                </p:oleObj>
              </mc:Choice>
              <mc:Fallback>
                <p:oleObj name="Equation" r:id="rId4" imgW="279360" imgH="8380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45300" y="2178050"/>
                        <a:ext cx="27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nvGraphicFramePr>
        <p:xfrm>
          <a:off x="6845300" y="3287713"/>
          <a:ext cx="876300" cy="292100"/>
        </p:xfrm>
        <a:graphic>
          <a:graphicData uri="http://schemas.openxmlformats.org/presentationml/2006/ole">
            <mc:AlternateContent xmlns:mc="http://schemas.openxmlformats.org/markup-compatibility/2006">
              <mc:Choice xmlns:v="urn:schemas-microsoft-com:vml" Requires="v">
                <p:oleObj spid="_x0000_s46089" name="Equation" r:id="rId6" imgW="876240" imgH="291960" progId="Equation.DSMT4">
                  <p:embed/>
                </p:oleObj>
              </mc:Choice>
              <mc:Fallback>
                <p:oleObj name="Equation" r:id="rId6" imgW="876240" imgH="29196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45300" y="3287713"/>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
          <p:cNvGraphicFramePr>
            <a:graphicFrameLocks noChangeAspect="1"/>
          </p:cNvGraphicFramePr>
          <p:nvPr/>
        </p:nvGraphicFramePr>
        <p:xfrm>
          <a:off x="6845300" y="3898900"/>
          <a:ext cx="469900" cy="838200"/>
        </p:xfrm>
        <a:graphic>
          <a:graphicData uri="http://schemas.openxmlformats.org/presentationml/2006/ole">
            <mc:AlternateContent xmlns:mc="http://schemas.openxmlformats.org/markup-compatibility/2006">
              <mc:Choice xmlns:v="urn:schemas-microsoft-com:vml" Requires="v">
                <p:oleObj spid="_x0000_s46090" name="Equation" r:id="rId8" imgW="469800" imgH="838080" progId="Equation.DSMT4">
                  <p:embed/>
                </p:oleObj>
              </mc:Choice>
              <mc:Fallback>
                <p:oleObj name="Equation" r:id="rId8" imgW="469800" imgH="83808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45300" y="3898900"/>
                        <a:ext cx="469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6845300" y="5114925"/>
          <a:ext cx="1308100" cy="469900"/>
        </p:xfrm>
        <a:graphic>
          <a:graphicData uri="http://schemas.openxmlformats.org/presentationml/2006/ole">
            <mc:AlternateContent xmlns:mc="http://schemas.openxmlformats.org/markup-compatibility/2006">
              <mc:Choice xmlns:v="urn:schemas-microsoft-com:vml" Requires="v">
                <p:oleObj spid="_x0000_s46091" name="Equation" r:id="rId10" imgW="1307880" imgH="469800" progId="Equation.DSMT4">
                  <p:embed/>
                </p:oleObj>
              </mc:Choice>
              <mc:Fallback>
                <p:oleObj name="Equation" r:id="rId10" imgW="1307880" imgH="469800"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45300" y="5114925"/>
                        <a:ext cx="1308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1524000" y="1671340"/>
            <a:ext cx="1189878" cy="523220"/>
          </a:xfrm>
          <a:prstGeom prst="rect">
            <a:avLst/>
          </a:prstGeom>
        </p:spPr>
        <p:txBody>
          <a:bodyPr wrap="none">
            <a:spAutoFit/>
          </a:bodyPr>
          <a:lstStyle/>
          <a:p>
            <a:r>
              <a:rPr lang="en-US" sz="2800" b="1" dirty="0" smtClean="0"/>
              <a:t>Phrase</a:t>
            </a:r>
            <a:endParaRPr lang="en-US" sz="2800" dirty="0"/>
          </a:p>
        </p:txBody>
      </p:sp>
      <p:sp>
        <p:nvSpPr>
          <p:cNvPr id="10" name="Rectangle 9"/>
          <p:cNvSpPr/>
          <p:nvPr/>
        </p:nvSpPr>
        <p:spPr>
          <a:xfrm>
            <a:off x="5441744" y="1671340"/>
            <a:ext cx="3245056" cy="523220"/>
          </a:xfrm>
          <a:prstGeom prst="rect">
            <a:avLst/>
          </a:prstGeom>
        </p:spPr>
        <p:txBody>
          <a:bodyPr wrap="none">
            <a:spAutoFit/>
          </a:bodyPr>
          <a:lstStyle/>
          <a:p>
            <a:r>
              <a:rPr lang="en-US" sz="2800" b="1" dirty="0" smtClean="0"/>
              <a:t>Algebraic Expression</a:t>
            </a:r>
            <a:endParaRPr lang="en-US" sz="2800" dirty="0"/>
          </a:p>
        </p:txBody>
      </p:sp>
      <p:graphicFrame>
        <p:nvGraphicFramePr>
          <p:cNvPr id="46087" name="Object 11"/>
          <p:cNvGraphicFramePr>
            <a:graphicFrameLocks noChangeAspect="1"/>
          </p:cNvGraphicFramePr>
          <p:nvPr/>
        </p:nvGraphicFramePr>
        <p:xfrm>
          <a:off x="1022556" y="3824748"/>
          <a:ext cx="254000" cy="838200"/>
        </p:xfrm>
        <a:graphic>
          <a:graphicData uri="http://schemas.openxmlformats.org/presentationml/2006/ole">
            <mc:AlternateContent xmlns:mc="http://schemas.openxmlformats.org/markup-compatibility/2006">
              <mc:Choice xmlns:v="urn:schemas-microsoft-com:vml" Requires="v">
                <p:oleObj spid="_x0000_s46092" name="Equation" r:id="rId12" imgW="253800" imgH="838080" progId="Equation.DSMT4">
                  <p:embed/>
                </p:oleObj>
              </mc:Choice>
              <mc:Fallback>
                <p:oleObj name="Equation" r:id="rId12" imgW="253800" imgH="838080" progId="Equation.DSMT4">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22556" y="3824748"/>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362">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608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4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8" end="8"/>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5362">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eaLnBrk="1" hangingPunct="1">
              <a:spcBef>
                <a:spcPts val="0"/>
              </a:spcBef>
              <a:buNone/>
            </a:pPr>
            <a:r>
              <a:rPr lang="en-US" i="0" dirty="0" smtClean="0">
                <a:solidFill>
                  <a:schemeClr val="tx1"/>
                </a:solidFill>
              </a:rPr>
              <a:t>For each equation, make up your own word problem that might use the equation in its solution. Remember that the variable can be translated into something like “a number” or “some number.”</a:t>
            </a:r>
          </a:p>
          <a:p>
            <a:pPr eaLnBrk="1" hangingPunct="1">
              <a:lnSpc>
                <a:spcPct val="150000"/>
              </a:lnSpc>
              <a:spcBef>
                <a:spcPts val="0"/>
              </a:spcBef>
              <a:buNone/>
              <a:tabLst>
                <a:tab pos="457200" algn="l"/>
              </a:tabLst>
            </a:pPr>
            <a:r>
              <a:rPr lang="en-US" b="1" i="0" dirty="0" smtClean="0">
                <a:solidFill>
                  <a:schemeClr val="tx1"/>
                </a:solidFill>
              </a:rPr>
              <a:t>a.	</a:t>
            </a:r>
            <a:r>
              <a:rPr lang="en-US" i="0" dirty="0" smtClean="0">
                <a:solidFill>
                  <a:srgbClr val="0000FF"/>
                </a:solidFill>
              </a:rPr>
              <a:t>5</a:t>
            </a:r>
            <a:r>
              <a:rPr lang="en-US" i="1" dirty="0" smtClean="0">
                <a:solidFill>
                  <a:srgbClr val="0000FF"/>
                </a:solidFill>
              </a:rPr>
              <a:t>x</a:t>
            </a:r>
            <a:r>
              <a:rPr lang="en-US" i="0" dirty="0" smtClean="0">
                <a:solidFill>
                  <a:srgbClr val="0000FF"/>
                </a:solidFill>
              </a:rPr>
              <a:t> + 10 = </a:t>
            </a:r>
            <a:r>
              <a:rPr lang="en-US" i="0" dirty="0" smtClean="0">
                <a:solidFill>
                  <a:srgbClr val="0000FF"/>
                </a:solidFill>
                <a:latin typeface="Symbol" pitchFamily="18" charset="2"/>
              </a:rPr>
              <a:t>-</a:t>
            </a:r>
            <a:r>
              <a:rPr lang="en-US" i="0" dirty="0" smtClean="0">
                <a:solidFill>
                  <a:srgbClr val="0000FF"/>
                </a:solidFill>
              </a:rPr>
              <a:t>10</a:t>
            </a:r>
          </a:p>
          <a:p>
            <a:pPr eaLnBrk="1" hangingPunct="1">
              <a:lnSpc>
                <a:spcPct val="150000"/>
              </a:lnSpc>
              <a:spcBef>
                <a:spcPts val="0"/>
              </a:spcBef>
              <a:buNone/>
              <a:tabLst>
                <a:tab pos="457200" algn="l"/>
              </a:tabLst>
            </a:pPr>
            <a:r>
              <a:rPr lang="en-US" b="1" i="0" dirty="0" smtClean="0">
                <a:solidFill>
                  <a:schemeClr val="tx1"/>
                </a:solidFill>
              </a:rPr>
              <a:t>b.	</a:t>
            </a:r>
            <a:r>
              <a:rPr lang="en-US" i="0" dirty="0" smtClean="0">
                <a:solidFill>
                  <a:srgbClr val="0000FF"/>
                </a:solidFill>
              </a:rPr>
              <a:t>3</a:t>
            </a:r>
            <a:r>
              <a:rPr lang="en-US" i="1" dirty="0" smtClean="0">
                <a:solidFill>
                  <a:srgbClr val="0000FF"/>
                </a:solidFill>
              </a:rPr>
              <a:t>y</a:t>
            </a:r>
            <a:r>
              <a:rPr lang="en-US" i="0" dirty="0" smtClean="0">
                <a:solidFill>
                  <a:srgbClr val="0000FF"/>
                </a:solidFill>
              </a:rPr>
              <a:t> + 25 = 2(</a:t>
            </a:r>
            <a:r>
              <a:rPr lang="en-US" i="1" dirty="0" smtClean="0">
                <a:solidFill>
                  <a:srgbClr val="0000FF"/>
                </a:solidFill>
              </a:rPr>
              <a:t>y </a:t>
            </a:r>
            <a:r>
              <a:rPr lang="en-US" i="0" dirty="0" smtClean="0">
                <a:solidFill>
                  <a:srgbClr val="0000FF"/>
                </a:solidFill>
              </a:rPr>
              <a:t>+ 6)</a:t>
            </a:r>
            <a:r>
              <a:rPr lang="en-US" b="1" i="0" dirty="0" smtClean="0">
                <a:solidFill>
                  <a:schemeClr val="tx1"/>
                </a:solidFill>
              </a:rPr>
              <a:t>  </a:t>
            </a:r>
          </a:p>
          <a:p>
            <a:pPr eaLnBrk="1" hangingPunct="1">
              <a:spcBef>
                <a:spcPts val="0"/>
              </a:spcBef>
              <a:buNone/>
            </a:pPr>
            <a:endParaRPr lang="en-US" b="1" i="0" dirty="0" smtClean="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eaLnBrk="1" hangingPunct="1">
              <a:spcBef>
                <a:spcPts val="0"/>
              </a:spcBef>
              <a:buNone/>
            </a:pPr>
            <a:r>
              <a:rPr lang="en-US" b="1" i="0" dirty="0" smtClean="0">
                <a:solidFill>
                  <a:schemeClr val="tx1"/>
                </a:solidFill>
              </a:rPr>
              <a:t>Solutions</a:t>
            </a:r>
          </a:p>
          <a:p>
            <a:pPr marL="457200" indent="-457200">
              <a:spcBef>
                <a:spcPts val="0"/>
              </a:spcBef>
            </a:pPr>
            <a:r>
              <a:rPr lang="en-US" b="1" i="0" dirty="0" smtClean="0">
                <a:solidFill>
                  <a:schemeClr val="tx1"/>
                </a:solidFill>
              </a:rPr>
              <a:t>a.	</a:t>
            </a:r>
            <a:r>
              <a:rPr lang="en-US" dirty="0" smtClean="0">
                <a:solidFill>
                  <a:srgbClr val="FF0000"/>
                </a:solidFill>
              </a:rPr>
              <a:t>Some number is multiplied by 5 and the product is increased by 10. If the result is equal to –10, what is the number?</a:t>
            </a:r>
          </a:p>
          <a:p>
            <a:pPr marL="457200" indent="-457200">
              <a:spcBef>
                <a:spcPts val="0"/>
              </a:spcBef>
            </a:pPr>
            <a:r>
              <a:rPr lang="en-US" b="1" i="0" dirty="0" smtClean="0">
                <a:solidFill>
                  <a:schemeClr val="tx1"/>
                </a:solidFill>
              </a:rPr>
              <a:t>b.	</a:t>
            </a:r>
            <a:r>
              <a:rPr lang="en-US" dirty="0" smtClean="0">
                <a:solidFill>
                  <a:srgbClr val="FF0000"/>
                </a:solidFill>
              </a:rPr>
              <a:t>If 25 is added to 3 times a number, the result will be equal to twice the sum of the same number and 6. What is the number?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296</Words>
  <Application>Microsoft Office PowerPoint</Application>
  <PresentationFormat>On-screen Show (4:3)</PresentationFormat>
  <Paragraphs>76</Paragraphs>
  <Slides>10</Slides>
  <Notes>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Calibri</vt:lpstr>
      <vt:lpstr>Courier New</vt:lpstr>
      <vt:lpstr>Arial</vt:lpstr>
      <vt:lpstr>Symbol</vt:lpstr>
      <vt:lpstr>Office Theme</vt:lpstr>
      <vt:lpstr>Equation</vt:lpstr>
      <vt:lpstr>Section 7.1</vt:lpstr>
      <vt:lpstr>Objectives</vt:lpstr>
      <vt:lpstr>Translating English Phrases into Algebraic Expressions</vt:lpstr>
      <vt:lpstr>Example 1</vt:lpstr>
      <vt:lpstr>Example 1 (cont.)</vt:lpstr>
      <vt:lpstr>Example 2</vt:lpstr>
      <vt:lpstr>Example 2 (cont.)</vt:lpstr>
      <vt:lpstr>Example 3</vt:lpstr>
      <vt:lpstr>Example 3 (cont.)</vt:lpstr>
      <vt:lpstr>Translating Equations into Word Problems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42</cp:revision>
  <dcterms:created xsi:type="dcterms:W3CDTF">2013-04-26T14:43:13Z</dcterms:created>
  <dcterms:modified xsi:type="dcterms:W3CDTF">2017-08-02T16:56:55Z</dcterms:modified>
</cp:coreProperties>
</file>