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6"/>
  </p:notesMasterIdLst>
  <p:handoutMasterIdLst>
    <p:handoutMasterId r:id="rId17"/>
  </p:handoutMasterIdLst>
  <p:sldIdLst>
    <p:sldId id="256" r:id="rId2"/>
    <p:sldId id="258" r:id="rId3"/>
    <p:sldId id="259" r:id="rId4"/>
    <p:sldId id="269" r:id="rId5"/>
    <p:sldId id="270" r:id="rId6"/>
    <p:sldId id="271" r:id="rId7"/>
    <p:sldId id="272" r:id="rId8"/>
    <p:sldId id="273" r:id="rId9"/>
    <p:sldId id="274" r:id="rId10"/>
    <p:sldId id="275" r:id="rId11"/>
    <p:sldId id="263" r:id="rId12"/>
    <p:sldId id="265" r:id="rId13"/>
    <p:sldId id="267" r:id="rId14"/>
    <p:sldId id="277" r:id="rId15"/>
  </p:sldIdLst>
  <p:sldSz cx="9144000" cy="6858000" type="screen4x3"/>
  <p:notesSz cx="6858000" cy="9144000"/>
  <p:embeddedFontLst>
    <p:embeddedFont>
      <p:font typeface="Calibri" panose="020F0502020204030204" pitchFamily="34" charset="0"/>
      <p:regular r:id="rId18"/>
      <p:bold r:id="rId19"/>
      <p:italic r:id="rId20"/>
      <p:boldItalic r:id="rId2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8080"/>
    <a:srgbClr val="000099"/>
    <a:srgbClr val="CCFFCC"/>
    <a:srgbClr val="000000"/>
    <a:srgbClr val="0000FF"/>
    <a:srgbClr val="FFFFCC"/>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1" d="100"/>
          <a:sy n="71" d="100"/>
        </p:scale>
        <p:origin x="1728"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15.wmf"/><Relationship Id="rId3" Type="http://schemas.openxmlformats.org/officeDocument/2006/relationships/image" Target="../media/image10.wmf"/><Relationship Id="rId7" Type="http://schemas.openxmlformats.org/officeDocument/2006/relationships/image" Target="../media/image14.wmf"/><Relationship Id="rId2" Type="http://schemas.openxmlformats.org/officeDocument/2006/relationships/image" Target="../media/image9.wmf"/><Relationship Id="rId1" Type="http://schemas.openxmlformats.org/officeDocument/2006/relationships/image" Target="../media/image8.wmf"/><Relationship Id="rId6" Type="http://schemas.openxmlformats.org/officeDocument/2006/relationships/image" Target="../media/image13.wmf"/><Relationship Id="rId5" Type="http://schemas.openxmlformats.org/officeDocument/2006/relationships/image" Target="../media/image12.wmf"/><Relationship Id="rId4" Type="http://schemas.openxmlformats.org/officeDocument/2006/relationships/image" Target="../media/image11.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image" Target="../media/image18.wmf"/><Relationship Id="rId7" Type="http://schemas.openxmlformats.org/officeDocument/2006/relationships/image" Target="../media/image22.wmf"/><Relationship Id="rId2" Type="http://schemas.openxmlformats.org/officeDocument/2006/relationships/image" Target="../media/image17.wmf"/><Relationship Id="rId1" Type="http://schemas.openxmlformats.org/officeDocument/2006/relationships/image" Target="../media/image16.wmf"/><Relationship Id="rId6" Type="http://schemas.openxmlformats.org/officeDocument/2006/relationships/image" Target="../media/image21.wmf"/><Relationship Id="rId5" Type="http://schemas.openxmlformats.org/officeDocument/2006/relationships/image" Target="../media/image20.wmf"/><Relationship Id="rId4" Type="http://schemas.openxmlformats.org/officeDocument/2006/relationships/image" Target="../media/image19.wmf"/><Relationship Id="rId9" Type="http://schemas.openxmlformats.org/officeDocument/2006/relationships/image" Target="../media/image24.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image" Target="../media/image25.wmf"/><Relationship Id="rId6" Type="http://schemas.openxmlformats.org/officeDocument/2006/relationships/image" Target="../media/image30.wmf"/><Relationship Id="rId5" Type="http://schemas.openxmlformats.org/officeDocument/2006/relationships/image" Target="../media/image29.wmf"/><Relationship Id="rId4" Type="http://schemas.openxmlformats.org/officeDocument/2006/relationships/image" Target="../media/image28.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32.wmf"/><Relationship Id="rId1" Type="http://schemas.openxmlformats.org/officeDocument/2006/relationships/image" Target="../media/image3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6784106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9973CF-09D7-4052-A646-9CEA07203C14}" type="datetimeFigureOut">
              <a:rPr lang="en-US" smtClean="0"/>
              <a:pPr/>
              <a:t>8/2/2017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70B726-89BE-47BA-84FE-5B5C1DBE184A}" type="slidenum">
              <a:rPr lang="en-US" smtClean="0"/>
              <a:pPr/>
              <a:t>‹#›</a:t>
            </a:fld>
            <a:endParaRPr lang="en-US"/>
          </a:p>
        </p:txBody>
      </p:sp>
    </p:spTree>
    <p:extLst>
      <p:ext uri="{BB962C8B-B14F-4D97-AF65-F5344CB8AC3E}">
        <p14:creationId xmlns:p14="http://schemas.microsoft.com/office/powerpoint/2010/main" val="39064118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a:t>
            </a:fld>
            <a:endParaRPr lang="en-US" dirty="0"/>
          </a:p>
        </p:txBody>
      </p:sp>
    </p:spTree>
    <p:extLst>
      <p:ext uri="{BB962C8B-B14F-4D97-AF65-F5344CB8AC3E}">
        <p14:creationId xmlns:p14="http://schemas.microsoft.com/office/powerpoint/2010/main" val="39204039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3</a:t>
            </a:fld>
            <a:endParaRPr lang="en-US" dirty="0"/>
          </a:p>
        </p:txBody>
      </p:sp>
    </p:spTree>
    <p:extLst>
      <p:ext uri="{BB962C8B-B14F-4D97-AF65-F5344CB8AC3E}">
        <p14:creationId xmlns:p14="http://schemas.microsoft.com/office/powerpoint/2010/main" val="3777428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11</a:t>
            </a:fld>
            <a:endParaRPr lang="en-US" dirty="0"/>
          </a:p>
        </p:txBody>
      </p:sp>
    </p:spTree>
    <p:extLst>
      <p:ext uri="{BB962C8B-B14F-4D97-AF65-F5344CB8AC3E}">
        <p14:creationId xmlns:p14="http://schemas.microsoft.com/office/powerpoint/2010/main" val="37705257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12</a:t>
            </a:fld>
            <a:endParaRPr lang="en-US" dirty="0"/>
          </a:p>
        </p:txBody>
      </p:sp>
    </p:spTree>
    <p:extLst>
      <p:ext uri="{BB962C8B-B14F-4D97-AF65-F5344CB8AC3E}">
        <p14:creationId xmlns:p14="http://schemas.microsoft.com/office/powerpoint/2010/main" val="42588064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13</a:t>
            </a:fld>
            <a:endParaRPr lang="en-US" dirty="0"/>
          </a:p>
        </p:txBody>
      </p:sp>
    </p:spTree>
    <p:extLst>
      <p:ext uri="{BB962C8B-B14F-4D97-AF65-F5344CB8AC3E}">
        <p14:creationId xmlns:p14="http://schemas.microsoft.com/office/powerpoint/2010/main" val="6474937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14</a:t>
            </a:fld>
            <a:endParaRPr lang="en-US" dirty="0"/>
          </a:p>
        </p:txBody>
      </p:sp>
    </p:spTree>
    <p:extLst>
      <p:ext uri="{BB962C8B-B14F-4D97-AF65-F5344CB8AC3E}">
        <p14:creationId xmlns:p14="http://schemas.microsoft.com/office/powerpoint/2010/main" val="237511804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r>
              <a:rPr lang="en-US" baseline="-25000" dirty="0" smtClean="0">
                <a:solidFill>
                  <a:srgbClr val="2D7D9F"/>
                </a:solidFill>
              </a:rPr>
              <a:t>  </a:t>
            </a:r>
            <a:endParaRPr lang="en-US" baseline="-25000" dirty="0">
              <a:solidFill>
                <a:srgbClr val="2D7D9F"/>
              </a:solidFill>
            </a:endParaRP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9.bin"/><Relationship Id="rId13" Type="http://schemas.openxmlformats.org/officeDocument/2006/relationships/image" Target="../media/image12.wmf"/><Relationship Id="rId18" Type="http://schemas.openxmlformats.org/officeDocument/2006/relationships/oleObject" Target="../embeddings/oleObject14.bin"/><Relationship Id="rId3" Type="http://schemas.openxmlformats.org/officeDocument/2006/relationships/notesSlide" Target="../notesSlides/notesSlide3.xml"/><Relationship Id="rId7" Type="http://schemas.openxmlformats.org/officeDocument/2006/relationships/image" Target="../media/image9.wmf"/><Relationship Id="rId12" Type="http://schemas.openxmlformats.org/officeDocument/2006/relationships/oleObject" Target="../embeddings/oleObject11.bin"/><Relationship Id="rId17" Type="http://schemas.openxmlformats.org/officeDocument/2006/relationships/image" Target="../media/image14.wmf"/><Relationship Id="rId2" Type="http://schemas.openxmlformats.org/officeDocument/2006/relationships/slideLayout" Target="../slideLayouts/slideLayout2.xml"/><Relationship Id="rId16" Type="http://schemas.openxmlformats.org/officeDocument/2006/relationships/oleObject" Target="../embeddings/oleObject13.bin"/><Relationship Id="rId1" Type="http://schemas.openxmlformats.org/officeDocument/2006/relationships/vmlDrawing" Target="../drawings/vmlDrawing5.vml"/><Relationship Id="rId6" Type="http://schemas.openxmlformats.org/officeDocument/2006/relationships/oleObject" Target="../embeddings/oleObject8.bin"/><Relationship Id="rId11" Type="http://schemas.openxmlformats.org/officeDocument/2006/relationships/image" Target="../media/image11.wmf"/><Relationship Id="rId5" Type="http://schemas.openxmlformats.org/officeDocument/2006/relationships/image" Target="../media/image8.wmf"/><Relationship Id="rId15" Type="http://schemas.openxmlformats.org/officeDocument/2006/relationships/image" Target="../media/image13.wmf"/><Relationship Id="rId10" Type="http://schemas.openxmlformats.org/officeDocument/2006/relationships/oleObject" Target="../embeddings/oleObject10.bin"/><Relationship Id="rId19" Type="http://schemas.openxmlformats.org/officeDocument/2006/relationships/image" Target="../media/image15.wmf"/><Relationship Id="rId4" Type="http://schemas.openxmlformats.org/officeDocument/2006/relationships/oleObject" Target="../embeddings/oleObject7.bin"/><Relationship Id="rId9" Type="http://schemas.openxmlformats.org/officeDocument/2006/relationships/image" Target="../media/image10.wmf"/><Relationship Id="rId14" Type="http://schemas.openxmlformats.org/officeDocument/2006/relationships/oleObject" Target="../embeddings/oleObject12.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17.bin"/><Relationship Id="rId13" Type="http://schemas.openxmlformats.org/officeDocument/2006/relationships/image" Target="../media/image20.wmf"/><Relationship Id="rId18" Type="http://schemas.openxmlformats.org/officeDocument/2006/relationships/oleObject" Target="../embeddings/oleObject22.bin"/><Relationship Id="rId3" Type="http://schemas.openxmlformats.org/officeDocument/2006/relationships/notesSlide" Target="../notesSlides/notesSlide4.xml"/><Relationship Id="rId21" Type="http://schemas.openxmlformats.org/officeDocument/2006/relationships/image" Target="../media/image24.wmf"/><Relationship Id="rId7" Type="http://schemas.openxmlformats.org/officeDocument/2006/relationships/image" Target="../media/image17.wmf"/><Relationship Id="rId12" Type="http://schemas.openxmlformats.org/officeDocument/2006/relationships/oleObject" Target="../embeddings/oleObject19.bin"/><Relationship Id="rId17" Type="http://schemas.openxmlformats.org/officeDocument/2006/relationships/image" Target="../media/image22.wmf"/><Relationship Id="rId2" Type="http://schemas.openxmlformats.org/officeDocument/2006/relationships/slideLayout" Target="../slideLayouts/slideLayout2.xml"/><Relationship Id="rId16" Type="http://schemas.openxmlformats.org/officeDocument/2006/relationships/oleObject" Target="../embeddings/oleObject21.bin"/><Relationship Id="rId20" Type="http://schemas.openxmlformats.org/officeDocument/2006/relationships/oleObject" Target="../embeddings/oleObject23.bin"/><Relationship Id="rId1" Type="http://schemas.openxmlformats.org/officeDocument/2006/relationships/vmlDrawing" Target="../drawings/vmlDrawing6.vml"/><Relationship Id="rId6" Type="http://schemas.openxmlformats.org/officeDocument/2006/relationships/oleObject" Target="../embeddings/oleObject16.bin"/><Relationship Id="rId11" Type="http://schemas.openxmlformats.org/officeDocument/2006/relationships/image" Target="../media/image19.wmf"/><Relationship Id="rId5" Type="http://schemas.openxmlformats.org/officeDocument/2006/relationships/image" Target="../media/image16.wmf"/><Relationship Id="rId15" Type="http://schemas.openxmlformats.org/officeDocument/2006/relationships/image" Target="../media/image21.wmf"/><Relationship Id="rId10" Type="http://schemas.openxmlformats.org/officeDocument/2006/relationships/oleObject" Target="../embeddings/oleObject18.bin"/><Relationship Id="rId19" Type="http://schemas.openxmlformats.org/officeDocument/2006/relationships/image" Target="../media/image23.wmf"/><Relationship Id="rId4" Type="http://schemas.openxmlformats.org/officeDocument/2006/relationships/oleObject" Target="../embeddings/oleObject15.bin"/><Relationship Id="rId9" Type="http://schemas.openxmlformats.org/officeDocument/2006/relationships/image" Target="../media/image18.wmf"/><Relationship Id="rId14" Type="http://schemas.openxmlformats.org/officeDocument/2006/relationships/oleObject" Target="../embeddings/oleObject20.bin"/></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26.bin"/><Relationship Id="rId13" Type="http://schemas.openxmlformats.org/officeDocument/2006/relationships/image" Target="../media/image29.wmf"/><Relationship Id="rId3" Type="http://schemas.openxmlformats.org/officeDocument/2006/relationships/notesSlide" Target="../notesSlides/notesSlide5.xml"/><Relationship Id="rId7" Type="http://schemas.openxmlformats.org/officeDocument/2006/relationships/image" Target="../media/image26.wmf"/><Relationship Id="rId12"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25.bin"/><Relationship Id="rId11" Type="http://schemas.openxmlformats.org/officeDocument/2006/relationships/image" Target="../media/image28.wmf"/><Relationship Id="rId5" Type="http://schemas.openxmlformats.org/officeDocument/2006/relationships/image" Target="../media/image25.wmf"/><Relationship Id="rId15" Type="http://schemas.openxmlformats.org/officeDocument/2006/relationships/image" Target="../media/image30.wmf"/><Relationship Id="rId10" Type="http://schemas.openxmlformats.org/officeDocument/2006/relationships/oleObject" Target="../embeddings/oleObject27.bin"/><Relationship Id="rId4" Type="http://schemas.openxmlformats.org/officeDocument/2006/relationships/oleObject" Target="../embeddings/oleObject24.bin"/><Relationship Id="rId9" Type="http://schemas.openxmlformats.org/officeDocument/2006/relationships/image" Target="../media/image27.wmf"/><Relationship Id="rId14" Type="http://schemas.openxmlformats.org/officeDocument/2006/relationships/oleObject" Target="../embeddings/oleObject29.bin"/></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6.xml"/><Relationship Id="rId7" Type="http://schemas.openxmlformats.org/officeDocument/2006/relationships/image" Target="../media/image32.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31.bin"/><Relationship Id="rId5" Type="http://schemas.openxmlformats.org/officeDocument/2006/relationships/image" Target="../media/image31.wmf"/><Relationship Id="rId4" Type="http://schemas.openxmlformats.org/officeDocument/2006/relationships/oleObject" Target="../embeddings/oleObject30.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4.bin"/><Relationship Id="rId4" Type="http://schemas.openxmlformats.org/officeDocument/2006/relationships/image" Target="../media/image4.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6.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7.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7.2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Solving Equations I</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First-Degree Equations with Variables on Both Sides</a:t>
            </a:r>
            <a:endParaRPr lang="en-US" dirty="0"/>
          </a:p>
        </p:txBody>
      </p:sp>
      <p:sp>
        <p:nvSpPr>
          <p:cNvPr id="3" name="Content Placeholder 2"/>
          <p:cNvSpPr>
            <a:spLocks noGrp="1"/>
          </p:cNvSpPr>
          <p:nvPr>
            <p:ph idx="1"/>
          </p:nvPr>
        </p:nvSpPr>
        <p:spPr>
          <a:xfrm>
            <a:off x="457200" y="1280160"/>
            <a:ext cx="8229600" cy="3108543"/>
          </a:xfrm>
          <a:solidFill>
            <a:srgbClr val="FFFFCC"/>
          </a:solidFill>
          <a:ln w="28575">
            <a:solidFill>
              <a:srgbClr val="000000"/>
            </a:solidFill>
          </a:ln>
        </p:spPr>
        <p:txBody>
          <a:bodyPr>
            <a:spAutoFit/>
          </a:bodyPr>
          <a:lstStyle/>
          <a:p>
            <a:pPr algn="ctr">
              <a:spcBef>
                <a:spcPts val="0"/>
              </a:spcBef>
            </a:pPr>
            <a:r>
              <a:rPr lang="en-US" b="1" dirty="0" smtClean="0">
                <a:solidFill>
                  <a:srgbClr val="000000"/>
                </a:solidFill>
              </a:rPr>
              <a:t>General Comments</a:t>
            </a:r>
          </a:p>
          <a:p>
            <a:pPr>
              <a:spcBef>
                <a:spcPts val="0"/>
              </a:spcBef>
            </a:pPr>
            <a:r>
              <a:rPr lang="en-US" dirty="0" smtClean="0">
                <a:solidFill>
                  <a:srgbClr val="000000"/>
                </a:solidFill>
              </a:rPr>
              <a:t>Generally, use the Addition Principle first so that terms with variables are on one side and constant terms are on the other side. Then combine like terms and use the Multiplication Principle. Remember that the object is to isolate the variable (with coefficient 1) on one side of the equation.</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8"/>
          <p:cNvSpPr/>
          <p:nvPr/>
        </p:nvSpPr>
        <p:spPr>
          <a:xfrm>
            <a:off x="2558844" y="5257800"/>
            <a:ext cx="274320" cy="36576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1676400" y="5257800"/>
            <a:ext cx="274320" cy="36576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1371600" y="3795252"/>
            <a:ext cx="640080" cy="36576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3399504" y="3810000"/>
            <a:ext cx="640080" cy="36576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3384756" y="2821860"/>
            <a:ext cx="457200" cy="36576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a:off x="1582992" y="2805636"/>
            <a:ext cx="457200" cy="36576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1</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eaLnBrk="1" hangingPunct="1">
              <a:buNone/>
            </a:pPr>
            <a:r>
              <a:rPr lang="en-US" i="0" dirty="0" smtClean="0">
                <a:solidFill>
                  <a:schemeClr val="tx1"/>
                </a:solidFill>
              </a:rPr>
              <a:t>Solve the equation</a:t>
            </a:r>
          </a:p>
          <a:p>
            <a:pPr eaLnBrk="1" hangingPunct="1">
              <a:buNone/>
            </a:pPr>
            <a:r>
              <a:rPr lang="en-US" b="1" i="0" dirty="0" smtClean="0">
                <a:solidFill>
                  <a:schemeClr val="tx1"/>
                </a:solidFill>
              </a:rPr>
              <a:t>Solution </a:t>
            </a:r>
          </a:p>
          <a:p>
            <a:pPr eaLnBrk="1" hangingPunct="1">
              <a:buNone/>
            </a:pPr>
            <a:endParaRPr lang="en-US" i="0" dirty="0" smtClean="0">
              <a:solidFill>
                <a:schemeClr val="tx1"/>
              </a:solidFill>
            </a:endParaRPr>
          </a:p>
        </p:txBody>
      </p:sp>
      <p:graphicFrame>
        <p:nvGraphicFramePr>
          <p:cNvPr id="4" name="Object 3"/>
          <p:cNvGraphicFramePr>
            <a:graphicFrameLocks noChangeAspect="1"/>
          </p:cNvGraphicFramePr>
          <p:nvPr/>
        </p:nvGraphicFramePr>
        <p:xfrm>
          <a:off x="3331496" y="1409700"/>
          <a:ext cx="2298700" cy="292100"/>
        </p:xfrm>
        <a:graphic>
          <a:graphicData uri="http://schemas.openxmlformats.org/presentationml/2006/ole">
            <mc:AlternateContent xmlns:mc="http://schemas.openxmlformats.org/markup-compatibility/2006">
              <mc:Choice xmlns:v="urn:schemas-microsoft-com:vml" Requires="v">
                <p:oleObj spid="_x0000_s4114" name="Equation" r:id="rId4" imgW="2298600" imgH="291960" progId="Equation.DSMT4">
                  <p:embed/>
                </p:oleObj>
              </mc:Choice>
              <mc:Fallback>
                <p:oleObj name="Equation" r:id="rId4" imgW="2298600" imgH="291960" progId="Equation.DSMT4">
                  <p:embed/>
                  <p:pic>
                    <p:nvPicPr>
                      <p:cNvPr id="0" name="Object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31496" y="1409700"/>
                        <a:ext cx="22987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Box 4"/>
          <p:cNvSpPr txBox="1"/>
          <p:nvPr/>
        </p:nvSpPr>
        <p:spPr>
          <a:xfrm>
            <a:off x="4486275" y="2315496"/>
            <a:ext cx="3429000" cy="400110"/>
          </a:xfrm>
          <a:prstGeom prst="rect">
            <a:avLst/>
          </a:prstGeom>
          <a:noFill/>
        </p:spPr>
        <p:txBody>
          <a:bodyPr wrap="square" rtlCol="0">
            <a:spAutoFit/>
          </a:bodyPr>
          <a:lstStyle/>
          <a:p>
            <a:r>
              <a:rPr lang="en-US" sz="2000" dirty="0" smtClean="0">
                <a:solidFill>
                  <a:srgbClr val="008080"/>
                </a:solidFill>
                <a:latin typeface="+mn-lt"/>
              </a:rPr>
              <a:t>Write the equation.</a:t>
            </a:r>
            <a:endParaRPr lang="en-US" sz="2000" dirty="0">
              <a:solidFill>
                <a:srgbClr val="008080"/>
              </a:solidFill>
              <a:latin typeface="+mn-lt"/>
            </a:endParaRPr>
          </a:p>
        </p:txBody>
      </p:sp>
      <p:sp>
        <p:nvSpPr>
          <p:cNvPr id="6" name="TextBox 5"/>
          <p:cNvSpPr txBox="1"/>
          <p:nvPr/>
        </p:nvSpPr>
        <p:spPr>
          <a:xfrm>
            <a:off x="4495800" y="2791746"/>
            <a:ext cx="3429000" cy="400110"/>
          </a:xfrm>
          <a:prstGeom prst="rect">
            <a:avLst/>
          </a:prstGeom>
          <a:noFill/>
        </p:spPr>
        <p:txBody>
          <a:bodyPr wrap="square" rtlCol="0">
            <a:spAutoFit/>
          </a:bodyPr>
          <a:lstStyle/>
          <a:p>
            <a:r>
              <a:rPr lang="en-US" sz="2000" dirty="0" smtClean="0">
                <a:solidFill>
                  <a:srgbClr val="008080"/>
                </a:solidFill>
                <a:latin typeface="+mn-lt"/>
              </a:rPr>
              <a:t>Add –3 to both sides.</a:t>
            </a:r>
            <a:endParaRPr lang="en-US" sz="2000" dirty="0">
              <a:solidFill>
                <a:srgbClr val="008080"/>
              </a:solidFill>
              <a:latin typeface="+mn-lt"/>
            </a:endParaRPr>
          </a:p>
        </p:txBody>
      </p:sp>
      <p:sp>
        <p:nvSpPr>
          <p:cNvPr id="7" name="TextBox 6"/>
          <p:cNvSpPr txBox="1"/>
          <p:nvPr/>
        </p:nvSpPr>
        <p:spPr>
          <a:xfrm>
            <a:off x="4495800" y="3296631"/>
            <a:ext cx="3429000" cy="400110"/>
          </a:xfrm>
          <a:prstGeom prst="rect">
            <a:avLst/>
          </a:prstGeom>
          <a:noFill/>
        </p:spPr>
        <p:txBody>
          <a:bodyPr wrap="square" rtlCol="0">
            <a:spAutoFit/>
          </a:bodyPr>
          <a:lstStyle/>
          <a:p>
            <a:r>
              <a:rPr lang="en-US" sz="2000" dirty="0" smtClean="0">
                <a:solidFill>
                  <a:srgbClr val="008080"/>
                </a:solidFill>
                <a:latin typeface="+mn-lt"/>
              </a:rPr>
              <a:t>Simplify.</a:t>
            </a:r>
            <a:endParaRPr lang="en-US" sz="2000" dirty="0">
              <a:solidFill>
                <a:srgbClr val="008080"/>
              </a:solidFill>
              <a:latin typeface="+mn-lt"/>
            </a:endParaRPr>
          </a:p>
        </p:txBody>
      </p:sp>
      <p:sp>
        <p:nvSpPr>
          <p:cNvPr id="8" name="TextBox 7"/>
          <p:cNvSpPr txBox="1"/>
          <p:nvPr/>
        </p:nvSpPr>
        <p:spPr>
          <a:xfrm>
            <a:off x="4495800" y="3772881"/>
            <a:ext cx="3429000" cy="400110"/>
          </a:xfrm>
          <a:prstGeom prst="rect">
            <a:avLst/>
          </a:prstGeom>
          <a:noFill/>
        </p:spPr>
        <p:txBody>
          <a:bodyPr wrap="square" rtlCol="0">
            <a:spAutoFit/>
          </a:bodyPr>
          <a:lstStyle/>
          <a:p>
            <a:r>
              <a:rPr lang="en-US" sz="2000" dirty="0" smtClean="0">
                <a:solidFill>
                  <a:srgbClr val="008080"/>
                </a:solidFill>
                <a:latin typeface="+mn-lt"/>
              </a:rPr>
              <a:t>Add –2</a:t>
            </a:r>
            <a:r>
              <a:rPr lang="en-US" sz="2000" i="1" dirty="0" smtClean="0">
                <a:solidFill>
                  <a:srgbClr val="008080"/>
                </a:solidFill>
                <a:latin typeface="+mn-lt"/>
              </a:rPr>
              <a:t>x</a:t>
            </a:r>
            <a:r>
              <a:rPr lang="en-US" sz="2000" dirty="0" smtClean="0">
                <a:solidFill>
                  <a:srgbClr val="008080"/>
                </a:solidFill>
                <a:latin typeface="+mn-lt"/>
              </a:rPr>
              <a:t> to both sides.</a:t>
            </a:r>
            <a:endParaRPr lang="en-US" sz="2000" dirty="0">
              <a:solidFill>
                <a:srgbClr val="008080"/>
              </a:solidFill>
              <a:latin typeface="+mn-lt"/>
            </a:endParaRPr>
          </a:p>
        </p:txBody>
      </p:sp>
      <p:sp>
        <p:nvSpPr>
          <p:cNvPr id="9" name="TextBox 8"/>
          <p:cNvSpPr txBox="1"/>
          <p:nvPr/>
        </p:nvSpPr>
        <p:spPr>
          <a:xfrm>
            <a:off x="4495800" y="4268181"/>
            <a:ext cx="3429000" cy="400110"/>
          </a:xfrm>
          <a:prstGeom prst="rect">
            <a:avLst/>
          </a:prstGeom>
          <a:noFill/>
        </p:spPr>
        <p:txBody>
          <a:bodyPr wrap="square" rtlCol="0">
            <a:spAutoFit/>
          </a:bodyPr>
          <a:lstStyle/>
          <a:p>
            <a:r>
              <a:rPr lang="en-US" sz="2000" dirty="0" smtClean="0">
                <a:solidFill>
                  <a:srgbClr val="008080"/>
                </a:solidFill>
                <a:latin typeface="+mn-lt"/>
              </a:rPr>
              <a:t>Simplify.</a:t>
            </a:r>
            <a:endParaRPr lang="en-US" sz="2000" dirty="0">
              <a:solidFill>
                <a:srgbClr val="008080"/>
              </a:solidFill>
              <a:latin typeface="+mn-lt"/>
            </a:endParaRPr>
          </a:p>
        </p:txBody>
      </p:sp>
      <p:sp>
        <p:nvSpPr>
          <p:cNvPr id="10" name="TextBox 9"/>
          <p:cNvSpPr txBox="1"/>
          <p:nvPr/>
        </p:nvSpPr>
        <p:spPr>
          <a:xfrm>
            <a:off x="4495800" y="4915881"/>
            <a:ext cx="3429000" cy="400110"/>
          </a:xfrm>
          <a:prstGeom prst="rect">
            <a:avLst/>
          </a:prstGeom>
          <a:noFill/>
        </p:spPr>
        <p:txBody>
          <a:bodyPr wrap="square" rtlCol="0">
            <a:spAutoFit/>
          </a:bodyPr>
          <a:lstStyle/>
          <a:p>
            <a:r>
              <a:rPr lang="en-US" sz="2000" dirty="0" smtClean="0">
                <a:solidFill>
                  <a:srgbClr val="008080"/>
                </a:solidFill>
                <a:latin typeface="+mn-lt"/>
              </a:rPr>
              <a:t>Divide both sides by 3.</a:t>
            </a:r>
          </a:p>
        </p:txBody>
      </p:sp>
      <p:sp>
        <p:nvSpPr>
          <p:cNvPr id="11" name="TextBox 10"/>
          <p:cNvSpPr txBox="1"/>
          <p:nvPr/>
        </p:nvSpPr>
        <p:spPr>
          <a:xfrm>
            <a:off x="4495800" y="5582571"/>
            <a:ext cx="3429000" cy="400110"/>
          </a:xfrm>
          <a:prstGeom prst="rect">
            <a:avLst/>
          </a:prstGeom>
          <a:noFill/>
        </p:spPr>
        <p:txBody>
          <a:bodyPr wrap="square" rtlCol="0">
            <a:spAutoFit/>
          </a:bodyPr>
          <a:lstStyle/>
          <a:p>
            <a:r>
              <a:rPr lang="en-US" sz="2000" dirty="0" smtClean="0">
                <a:solidFill>
                  <a:srgbClr val="008080"/>
                </a:solidFill>
                <a:latin typeface="+mn-lt"/>
              </a:rPr>
              <a:t>Simplify.</a:t>
            </a:r>
            <a:endParaRPr lang="en-US" sz="2000" dirty="0">
              <a:solidFill>
                <a:srgbClr val="008080"/>
              </a:solidFill>
              <a:latin typeface="+mn-lt"/>
            </a:endParaRPr>
          </a:p>
        </p:txBody>
      </p:sp>
      <p:graphicFrame>
        <p:nvGraphicFramePr>
          <p:cNvPr id="5123" name="Object 3"/>
          <p:cNvGraphicFramePr>
            <a:graphicFrameLocks noChangeAspect="1"/>
          </p:cNvGraphicFramePr>
          <p:nvPr/>
        </p:nvGraphicFramePr>
        <p:xfrm>
          <a:off x="1143000" y="2343210"/>
          <a:ext cx="2209800" cy="292100"/>
        </p:xfrm>
        <a:graphic>
          <a:graphicData uri="http://schemas.openxmlformats.org/presentationml/2006/ole">
            <mc:AlternateContent xmlns:mc="http://schemas.openxmlformats.org/markup-compatibility/2006">
              <mc:Choice xmlns:v="urn:schemas-microsoft-com:vml" Requires="v">
                <p:oleObj spid="_x0000_s4115" name="Equation" r:id="rId6" imgW="2209680" imgH="291960" progId="Equation.DSMT4">
                  <p:embed/>
                </p:oleObj>
              </mc:Choice>
              <mc:Fallback>
                <p:oleObj name="Equation" r:id="rId6" imgW="2209680" imgH="291960" progId="Equation.DSMT4">
                  <p:embed/>
                  <p:pic>
                    <p:nvPicPr>
                      <p:cNvPr id="0" name="Object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43000" y="2343210"/>
                        <a:ext cx="22098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4" name="Object 4"/>
          <p:cNvGraphicFramePr>
            <a:graphicFrameLocks noChangeAspect="1"/>
          </p:cNvGraphicFramePr>
          <p:nvPr/>
        </p:nvGraphicFramePr>
        <p:xfrm>
          <a:off x="679450" y="2842606"/>
          <a:ext cx="3162300" cy="292100"/>
        </p:xfrm>
        <a:graphic>
          <a:graphicData uri="http://schemas.openxmlformats.org/presentationml/2006/ole">
            <mc:AlternateContent xmlns:mc="http://schemas.openxmlformats.org/markup-compatibility/2006">
              <mc:Choice xmlns:v="urn:schemas-microsoft-com:vml" Requires="v">
                <p:oleObj spid="_x0000_s4116" name="Equation" r:id="rId8" imgW="3162240" imgH="291960" progId="Equation.DSMT4">
                  <p:embed/>
                </p:oleObj>
              </mc:Choice>
              <mc:Fallback>
                <p:oleObj name="Equation" r:id="rId8" imgW="3162240" imgH="291960" progId="Equation.DSMT4">
                  <p:embed/>
                  <p:pic>
                    <p:nvPicPr>
                      <p:cNvPr id="0" name="Object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79450" y="2842606"/>
                        <a:ext cx="31623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5" name="Object 5"/>
          <p:cNvGraphicFramePr>
            <a:graphicFrameLocks noChangeAspect="1"/>
          </p:cNvGraphicFramePr>
          <p:nvPr/>
        </p:nvGraphicFramePr>
        <p:xfrm>
          <a:off x="1612900" y="3325206"/>
          <a:ext cx="1739900" cy="292100"/>
        </p:xfrm>
        <a:graphic>
          <a:graphicData uri="http://schemas.openxmlformats.org/presentationml/2006/ole">
            <mc:AlternateContent xmlns:mc="http://schemas.openxmlformats.org/markup-compatibility/2006">
              <mc:Choice xmlns:v="urn:schemas-microsoft-com:vml" Requires="v">
                <p:oleObj spid="_x0000_s4117" name="Equation" r:id="rId10" imgW="1739880" imgH="291960" progId="Equation.DSMT4">
                  <p:embed/>
                </p:oleObj>
              </mc:Choice>
              <mc:Fallback>
                <p:oleObj name="Equation" r:id="rId10" imgW="1739880" imgH="291960" progId="Equation.DSMT4">
                  <p:embed/>
                  <p:pic>
                    <p:nvPicPr>
                      <p:cNvPr id="0" name="Object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612900" y="3325206"/>
                        <a:ext cx="17399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6" name="Object 6"/>
          <p:cNvGraphicFramePr>
            <a:graphicFrameLocks noChangeAspect="1"/>
          </p:cNvGraphicFramePr>
          <p:nvPr/>
        </p:nvGraphicFramePr>
        <p:xfrm>
          <a:off x="958850" y="3833813"/>
          <a:ext cx="3073400" cy="292100"/>
        </p:xfrm>
        <a:graphic>
          <a:graphicData uri="http://schemas.openxmlformats.org/presentationml/2006/ole">
            <mc:AlternateContent xmlns:mc="http://schemas.openxmlformats.org/markup-compatibility/2006">
              <mc:Choice xmlns:v="urn:schemas-microsoft-com:vml" Requires="v">
                <p:oleObj spid="_x0000_s4118" name="Equation" r:id="rId12" imgW="3073320" imgH="291960" progId="Equation.DSMT4">
                  <p:embed/>
                </p:oleObj>
              </mc:Choice>
              <mc:Fallback>
                <p:oleObj name="Equation" r:id="rId12" imgW="3073320" imgH="291960" progId="Equation.DSMT4">
                  <p:embed/>
                  <p:pic>
                    <p:nvPicPr>
                      <p:cNvPr id="0" name="Object 1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58850" y="3833813"/>
                        <a:ext cx="30734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7" name="Object 7"/>
          <p:cNvGraphicFramePr>
            <a:graphicFrameLocks noChangeAspect="1"/>
          </p:cNvGraphicFramePr>
          <p:nvPr/>
        </p:nvGraphicFramePr>
        <p:xfrm>
          <a:off x="1647825" y="4319588"/>
          <a:ext cx="1282700" cy="292100"/>
        </p:xfrm>
        <a:graphic>
          <a:graphicData uri="http://schemas.openxmlformats.org/presentationml/2006/ole">
            <mc:AlternateContent xmlns:mc="http://schemas.openxmlformats.org/markup-compatibility/2006">
              <mc:Choice xmlns:v="urn:schemas-microsoft-com:vml" Requires="v">
                <p:oleObj spid="_x0000_s4119" name="Equation" r:id="rId14" imgW="1282680" imgH="291960" progId="Equation.DSMT4">
                  <p:embed/>
                </p:oleObj>
              </mc:Choice>
              <mc:Fallback>
                <p:oleObj name="Equation" r:id="rId14" imgW="1282680" imgH="291960" progId="Equation.DSMT4">
                  <p:embed/>
                  <p:pic>
                    <p:nvPicPr>
                      <p:cNvPr id="0" name="Object 1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647825" y="4319588"/>
                        <a:ext cx="12827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8" name="Object 8"/>
          <p:cNvGraphicFramePr>
            <a:graphicFrameLocks noChangeAspect="1"/>
          </p:cNvGraphicFramePr>
          <p:nvPr/>
        </p:nvGraphicFramePr>
        <p:xfrm>
          <a:off x="1590675" y="4729163"/>
          <a:ext cx="1397000" cy="838200"/>
        </p:xfrm>
        <a:graphic>
          <a:graphicData uri="http://schemas.openxmlformats.org/presentationml/2006/ole">
            <mc:AlternateContent xmlns:mc="http://schemas.openxmlformats.org/markup-compatibility/2006">
              <mc:Choice xmlns:v="urn:schemas-microsoft-com:vml" Requires="v">
                <p:oleObj spid="_x0000_s4120" name="Equation" r:id="rId16" imgW="1396800" imgH="838080" progId="Equation.DSMT4">
                  <p:embed/>
                </p:oleObj>
              </mc:Choice>
              <mc:Fallback>
                <p:oleObj name="Equation" r:id="rId16" imgW="1396800" imgH="838080" progId="Equation.DSMT4">
                  <p:embed/>
                  <p:pic>
                    <p:nvPicPr>
                      <p:cNvPr id="0" name="Object 16"/>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590675" y="4729163"/>
                        <a:ext cx="1397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9" name="Object 9"/>
          <p:cNvGraphicFramePr>
            <a:graphicFrameLocks noChangeAspect="1"/>
          </p:cNvGraphicFramePr>
          <p:nvPr/>
        </p:nvGraphicFramePr>
        <p:xfrm>
          <a:off x="1816100" y="5649913"/>
          <a:ext cx="939800" cy="292100"/>
        </p:xfrm>
        <a:graphic>
          <a:graphicData uri="http://schemas.openxmlformats.org/presentationml/2006/ole">
            <mc:AlternateContent xmlns:mc="http://schemas.openxmlformats.org/markup-compatibility/2006">
              <mc:Choice xmlns:v="urn:schemas-microsoft-com:vml" Requires="v">
                <p:oleObj spid="_x0000_s4121" name="Equation" r:id="rId18" imgW="939600" imgH="291960" progId="Equation.DSMT4">
                  <p:embed/>
                </p:oleObj>
              </mc:Choice>
              <mc:Fallback>
                <p:oleObj name="Equation" r:id="rId18" imgW="939600" imgH="291960" progId="Equation.DSMT4">
                  <p:embed/>
                  <p:pic>
                    <p:nvPicPr>
                      <p:cNvPr id="0" name="Object 17"/>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816100" y="5649913"/>
                        <a:ext cx="9398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0" name="Straight Connector 19"/>
          <p:cNvCxnSpPr/>
          <p:nvPr/>
        </p:nvCxnSpPr>
        <p:spPr>
          <a:xfrm rot="5400000">
            <a:off x="1552575" y="479107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1666875" y="527685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12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2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12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7"/>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8"/>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127"/>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30"/>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20"/>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5128"/>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29"/>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0"/>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24"/>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5129"/>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0" grpId="0" animBg="1"/>
      <p:bldP spid="27" grpId="0" animBg="1"/>
      <p:bldP spid="28" grpId="0" animBg="1"/>
      <p:bldP spid="26" grpId="0" animBg="1"/>
      <p:bldP spid="25" grpId="0" animBg="1"/>
      <p:bldP spid="5" grpId="0"/>
      <p:bldP spid="6" grpId="0"/>
      <p:bldP spid="7" grpId="0"/>
      <p:bldP spid="8" grpId="0"/>
      <p:bldP spid="9" grpId="0"/>
      <p:bldP spid="10" grpId="0"/>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 name="Object 16"/>
          <p:cNvGraphicFramePr>
            <a:graphicFrameLocks noChangeAspect="1"/>
          </p:cNvGraphicFramePr>
          <p:nvPr/>
        </p:nvGraphicFramePr>
        <p:xfrm>
          <a:off x="2774950" y="5692805"/>
          <a:ext cx="723900" cy="292100"/>
        </p:xfrm>
        <a:graphic>
          <a:graphicData uri="http://schemas.openxmlformats.org/presentationml/2006/ole">
            <mc:AlternateContent xmlns:mc="http://schemas.openxmlformats.org/markup-compatibility/2006">
              <mc:Choice xmlns:v="urn:schemas-microsoft-com:vml" Requires="v">
                <p:oleObj spid="_x0000_s6164" name="Equation" r:id="rId4" imgW="723600" imgH="291960" progId="Equation.DSMT4">
                  <p:embed/>
                </p:oleObj>
              </mc:Choice>
              <mc:Fallback>
                <p:oleObj name="Equation" r:id="rId4" imgW="723600" imgH="291960" progId="Equation.DSMT4">
                  <p:embed/>
                  <p:pic>
                    <p:nvPicPr>
                      <p:cNvPr id="0" name="Object 2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74950" y="5692805"/>
                        <a:ext cx="7239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 name="Rectangle 23"/>
          <p:cNvSpPr/>
          <p:nvPr/>
        </p:nvSpPr>
        <p:spPr>
          <a:xfrm>
            <a:off x="2558844" y="3874881"/>
            <a:ext cx="457200" cy="36576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a:off x="4481052" y="3847845"/>
            <a:ext cx="457200" cy="36576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2423652" y="2943685"/>
            <a:ext cx="640080" cy="36576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4434348" y="2943685"/>
            <a:ext cx="640080" cy="36576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2</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eaLnBrk="1" hangingPunct="1">
              <a:buNone/>
            </a:pPr>
            <a:r>
              <a:rPr lang="en-US" i="0" dirty="0" smtClean="0">
                <a:solidFill>
                  <a:schemeClr val="tx1"/>
                </a:solidFill>
              </a:rPr>
              <a:t>Solve the equation</a:t>
            </a:r>
          </a:p>
          <a:p>
            <a:pPr eaLnBrk="1" hangingPunct="1">
              <a:buNone/>
            </a:pPr>
            <a:r>
              <a:rPr lang="en-US" b="1" i="0" dirty="0" smtClean="0">
                <a:solidFill>
                  <a:schemeClr val="tx1"/>
                </a:solidFill>
              </a:rPr>
              <a:t>Solution </a:t>
            </a:r>
          </a:p>
          <a:p>
            <a:pPr eaLnBrk="1" hangingPunct="1">
              <a:buNone/>
            </a:pPr>
            <a:endParaRPr lang="en-US" i="0" dirty="0" smtClean="0">
              <a:solidFill>
                <a:schemeClr val="tx1"/>
              </a:solidFill>
            </a:endParaRPr>
          </a:p>
        </p:txBody>
      </p:sp>
      <p:graphicFrame>
        <p:nvGraphicFramePr>
          <p:cNvPr id="4" name="Object 3"/>
          <p:cNvGraphicFramePr>
            <a:graphicFrameLocks noChangeAspect="1"/>
          </p:cNvGraphicFramePr>
          <p:nvPr/>
        </p:nvGraphicFramePr>
        <p:xfrm>
          <a:off x="3327400" y="1356852"/>
          <a:ext cx="2616200" cy="469900"/>
        </p:xfrm>
        <a:graphic>
          <a:graphicData uri="http://schemas.openxmlformats.org/presentationml/2006/ole">
            <mc:AlternateContent xmlns:mc="http://schemas.openxmlformats.org/markup-compatibility/2006">
              <mc:Choice xmlns:v="urn:schemas-microsoft-com:vml" Requires="v">
                <p:oleObj spid="_x0000_s6165" name="Equation" r:id="rId6" imgW="2616120" imgH="469800" progId="Equation.DSMT4">
                  <p:embed/>
                </p:oleObj>
              </mc:Choice>
              <mc:Fallback>
                <p:oleObj name="Equation" r:id="rId6" imgW="2616120" imgH="469800" progId="Equation.DSMT4">
                  <p:embed/>
                  <p:pic>
                    <p:nvPicPr>
                      <p:cNvPr id="0" name="Object 1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27400" y="1356852"/>
                        <a:ext cx="26162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Box 4"/>
          <p:cNvSpPr txBox="1"/>
          <p:nvPr/>
        </p:nvSpPr>
        <p:spPr>
          <a:xfrm>
            <a:off x="5270500" y="1901795"/>
            <a:ext cx="3429000" cy="400110"/>
          </a:xfrm>
          <a:prstGeom prst="rect">
            <a:avLst/>
          </a:prstGeom>
          <a:noFill/>
        </p:spPr>
        <p:txBody>
          <a:bodyPr wrap="square" rtlCol="0">
            <a:spAutoFit/>
          </a:bodyPr>
          <a:lstStyle/>
          <a:p>
            <a:r>
              <a:rPr lang="en-US" sz="2000" dirty="0" smtClean="0">
                <a:solidFill>
                  <a:srgbClr val="008080"/>
                </a:solidFill>
                <a:latin typeface="+mn-lt"/>
              </a:rPr>
              <a:t>Write the equation.</a:t>
            </a:r>
            <a:endParaRPr lang="en-US" sz="2000" dirty="0">
              <a:solidFill>
                <a:srgbClr val="008080"/>
              </a:solidFill>
              <a:latin typeface="+mn-lt"/>
            </a:endParaRPr>
          </a:p>
        </p:txBody>
      </p:sp>
      <p:sp>
        <p:nvSpPr>
          <p:cNvPr id="6" name="TextBox 5"/>
          <p:cNvSpPr txBox="1"/>
          <p:nvPr/>
        </p:nvSpPr>
        <p:spPr>
          <a:xfrm>
            <a:off x="5270500" y="2959100"/>
            <a:ext cx="3429000" cy="400110"/>
          </a:xfrm>
          <a:prstGeom prst="rect">
            <a:avLst/>
          </a:prstGeom>
          <a:noFill/>
        </p:spPr>
        <p:txBody>
          <a:bodyPr wrap="square" rtlCol="0">
            <a:spAutoFit/>
          </a:bodyPr>
          <a:lstStyle/>
          <a:p>
            <a:r>
              <a:rPr lang="en-US" sz="2000" dirty="0" smtClean="0">
                <a:solidFill>
                  <a:srgbClr val="008080"/>
                </a:solidFill>
                <a:latin typeface="+mn-lt"/>
              </a:rPr>
              <a:t>Add 15 to both sides.</a:t>
            </a:r>
            <a:endParaRPr lang="en-US" sz="2000" dirty="0">
              <a:solidFill>
                <a:srgbClr val="008080"/>
              </a:solidFill>
              <a:latin typeface="+mn-lt"/>
            </a:endParaRPr>
          </a:p>
        </p:txBody>
      </p:sp>
      <p:sp>
        <p:nvSpPr>
          <p:cNvPr id="7" name="TextBox 6"/>
          <p:cNvSpPr txBox="1"/>
          <p:nvPr/>
        </p:nvSpPr>
        <p:spPr>
          <a:xfrm>
            <a:off x="5270500" y="3416300"/>
            <a:ext cx="3429000" cy="400110"/>
          </a:xfrm>
          <a:prstGeom prst="rect">
            <a:avLst/>
          </a:prstGeom>
          <a:noFill/>
        </p:spPr>
        <p:txBody>
          <a:bodyPr wrap="square" rtlCol="0">
            <a:spAutoFit/>
          </a:bodyPr>
          <a:lstStyle/>
          <a:p>
            <a:r>
              <a:rPr lang="en-US" sz="2000" dirty="0" smtClean="0">
                <a:solidFill>
                  <a:srgbClr val="008080"/>
                </a:solidFill>
                <a:latin typeface="+mn-lt"/>
              </a:rPr>
              <a:t>Simplify.</a:t>
            </a:r>
            <a:endParaRPr lang="en-US" sz="2000" dirty="0">
              <a:solidFill>
                <a:srgbClr val="008080"/>
              </a:solidFill>
              <a:latin typeface="+mn-lt"/>
            </a:endParaRPr>
          </a:p>
        </p:txBody>
      </p:sp>
      <p:sp>
        <p:nvSpPr>
          <p:cNvPr id="8" name="TextBox 7"/>
          <p:cNvSpPr txBox="1"/>
          <p:nvPr/>
        </p:nvSpPr>
        <p:spPr>
          <a:xfrm>
            <a:off x="5270500" y="3873500"/>
            <a:ext cx="3429000" cy="400110"/>
          </a:xfrm>
          <a:prstGeom prst="rect">
            <a:avLst/>
          </a:prstGeom>
          <a:noFill/>
        </p:spPr>
        <p:txBody>
          <a:bodyPr wrap="square" rtlCol="0">
            <a:spAutoFit/>
          </a:bodyPr>
          <a:lstStyle/>
          <a:p>
            <a:r>
              <a:rPr lang="en-US" sz="2000" dirty="0" smtClean="0">
                <a:solidFill>
                  <a:srgbClr val="008080"/>
                </a:solidFill>
                <a:latin typeface="+mn-lt"/>
              </a:rPr>
              <a:t>Add </a:t>
            </a:r>
            <a:r>
              <a:rPr lang="en-US" sz="2000" i="1" dirty="0" smtClean="0">
                <a:solidFill>
                  <a:srgbClr val="008080"/>
                </a:solidFill>
                <a:latin typeface="+mn-lt"/>
              </a:rPr>
              <a:t>x</a:t>
            </a:r>
            <a:r>
              <a:rPr lang="en-US" sz="2000" dirty="0" smtClean="0">
                <a:solidFill>
                  <a:srgbClr val="008080"/>
                </a:solidFill>
                <a:latin typeface="+mn-lt"/>
              </a:rPr>
              <a:t> to both sides.</a:t>
            </a:r>
            <a:endParaRPr lang="en-US" sz="2000" dirty="0">
              <a:solidFill>
                <a:srgbClr val="008080"/>
              </a:solidFill>
              <a:latin typeface="+mn-lt"/>
            </a:endParaRPr>
          </a:p>
        </p:txBody>
      </p:sp>
      <p:sp>
        <p:nvSpPr>
          <p:cNvPr id="9" name="TextBox 8"/>
          <p:cNvSpPr txBox="1"/>
          <p:nvPr/>
        </p:nvSpPr>
        <p:spPr>
          <a:xfrm>
            <a:off x="5270500" y="4330700"/>
            <a:ext cx="3429000" cy="400110"/>
          </a:xfrm>
          <a:prstGeom prst="rect">
            <a:avLst/>
          </a:prstGeom>
          <a:noFill/>
        </p:spPr>
        <p:txBody>
          <a:bodyPr wrap="square" rtlCol="0">
            <a:spAutoFit/>
          </a:bodyPr>
          <a:lstStyle/>
          <a:p>
            <a:r>
              <a:rPr lang="en-US" sz="2000" dirty="0" smtClean="0">
                <a:solidFill>
                  <a:srgbClr val="008080"/>
                </a:solidFill>
                <a:latin typeface="+mn-lt"/>
              </a:rPr>
              <a:t>Simplify.</a:t>
            </a:r>
            <a:endParaRPr lang="en-US" sz="2000" dirty="0">
              <a:solidFill>
                <a:srgbClr val="008080"/>
              </a:solidFill>
              <a:latin typeface="+mn-lt"/>
            </a:endParaRPr>
          </a:p>
        </p:txBody>
      </p:sp>
      <p:graphicFrame>
        <p:nvGraphicFramePr>
          <p:cNvPr id="5123" name="Object 3"/>
          <p:cNvGraphicFramePr>
            <a:graphicFrameLocks noChangeAspect="1"/>
          </p:cNvGraphicFramePr>
          <p:nvPr/>
        </p:nvGraphicFramePr>
        <p:xfrm>
          <a:off x="1892300" y="1866900"/>
          <a:ext cx="2527300" cy="469900"/>
        </p:xfrm>
        <a:graphic>
          <a:graphicData uri="http://schemas.openxmlformats.org/presentationml/2006/ole">
            <mc:AlternateContent xmlns:mc="http://schemas.openxmlformats.org/markup-compatibility/2006">
              <mc:Choice xmlns:v="urn:schemas-microsoft-com:vml" Requires="v">
                <p:oleObj spid="_x0000_s6166" name="Equation" r:id="rId8" imgW="2527200" imgH="469800" progId="Equation.DSMT4">
                  <p:embed/>
                </p:oleObj>
              </mc:Choice>
              <mc:Fallback>
                <p:oleObj name="Equation" r:id="rId8" imgW="2527200" imgH="469800" progId="Equation.DSMT4">
                  <p:embed/>
                  <p:pic>
                    <p:nvPicPr>
                      <p:cNvPr id="0" name="Object 1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92300" y="1866900"/>
                        <a:ext cx="25273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 name="TextBox 18"/>
          <p:cNvSpPr txBox="1"/>
          <p:nvPr/>
        </p:nvSpPr>
        <p:spPr>
          <a:xfrm>
            <a:off x="5270500" y="2501900"/>
            <a:ext cx="3429000" cy="400110"/>
          </a:xfrm>
          <a:prstGeom prst="rect">
            <a:avLst/>
          </a:prstGeom>
          <a:noFill/>
        </p:spPr>
        <p:txBody>
          <a:bodyPr wrap="square" rtlCol="0">
            <a:spAutoFit/>
          </a:bodyPr>
          <a:lstStyle/>
          <a:p>
            <a:r>
              <a:rPr lang="en-US" sz="2000" dirty="0" smtClean="0">
                <a:solidFill>
                  <a:srgbClr val="008080"/>
                </a:solidFill>
                <a:latin typeface="+mn-lt"/>
              </a:rPr>
              <a:t>Apply the distributive property.</a:t>
            </a:r>
            <a:endParaRPr lang="en-US" sz="2000" dirty="0">
              <a:solidFill>
                <a:srgbClr val="008080"/>
              </a:solidFill>
              <a:latin typeface="+mn-lt"/>
            </a:endParaRPr>
          </a:p>
        </p:txBody>
      </p:sp>
      <p:graphicFrame>
        <p:nvGraphicFramePr>
          <p:cNvPr id="7178" name="Object 10"/>
          <p:cNvGraphicFramePr>
            <a:graphicFrameLocks noChangeAspect="1"/>
          </p:cNvGraphicFramePr>
          <p:nvPr/>
        </p:nvGraphicFramePr>
        <p:xfrm>
          <a:off x="1998202" y="2501900"/>
          <a:ext cx="2425700" cy="292100"/>
        </p:xfrm>
        <a:graphic>
          <a:graphicData uri="http://schemas.openxmlformats.org/presentationml/2006/ole">
            <mc:AlternateContent xmlns:mc="http://schemas.openxmlformats.org/markup-compatibility/2006">
              <mc:Choice xmlns:v="urn:schemas-microsoft-com:vml" Requires="v">
                <p:oleObj spid="_x0000_s6167" name="Equation" r:id="rId10" imgW="2425680" imgH="291960" progId="Equation.DSMT4">
                  <p:embed/>
                </p:oleObj>
              </mc:Choice>
              <mc:Fallback>
                <p:oleObj name="Equation" r:id="rId10" imgW="2425680" imgH="291960" progId="Equation.DSMT4">
                  <p:embed/>
                  <p:pic>
                    <p:nvPicPr>
                      <p:cNvPr id="0" name="Object 1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998202" y="2501900"/>
                        <a:ext cx="24257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9" name="Object 11"/>
          <p:cNvGraphicFramePr>
            <a:graphicFrameLocks noChangeAspect="1"/>
          </p:cNvGraphicFramePr>
          <p:nvPr/>
        </p:nvGraphicFramePr>
        <p:xfrm>
          <a:off x="1362075" y="2959100"/>
          <a:ext cx="3721100" cy="292100"/>
        </p:xfrm>
        <a:graphic>
          <a:graphicData uri="http://schemas.openxmlformats.org/presentationml/2006/ole">
            <mc:AlternateContent xmlns:mc="http://schemas.openxmlformats.org/markup-compatibility/2006">
              <mc:Choice xmlns:v="urn:schemas-microsoft-com:vml" Requires="v">
                <p:oleObj spid="_x0000_s6168" name="Equation" r:id="rId12" imgW="3720960" imgH="291960" progId="Equation.DSMT4">
                  <p:embed/>
                </p:oleObj>
              </mc:Choice>
              <mc:Fallback>
                <p:oleObj name="Equation" r:id="rId12" imgW="3720960" imgH="291960" progId="Equation.DSMT4">
                  <p:embed/>
                  <p:pic>
                    <p:nvPicPr>
                      <p:cNvPr id="0" name="Object 2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362075" y="2959100"/>
                        <a:ext cx="37211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80" name="Object 12"/>
          <p:cNvGraphicFramePr>
            <a:graphicFrameLocks noChangeAspect="1"/>
          </p:cNvGraphicFramePr>
          <p:nvPr/>
        </p:nvGraphicFramePr>
        <p:xfrm>
          <a:off x="2644775" y="3416300"/>
          <a:ext cx="1790700" cy="292100"/>
        </p:xfrm>
        <a:graphic>
          <a:graphicData uri="http://schemas.openxmlformats.org/presentationml/2006/ole">
            <mc:AlternateContent xmlns:mc="http://schemas.openxmlformats.org/markup-compatibility/2006">
              <mc:Choice xmlns:v="urn:schemas-microsoft-com:vml" Requires="v">
                <p:oleObj spid="_x0000_s6169" name="Equation" r:id="rId14" imgW="1790640" imgH="291960" progId="Equation.DSMT4">
                  <p:embed/>
                </p:oleObj>
              </mc:Choice>
              <mc:Fallback>
                <p:oleObj name="Equation" r:id="rId14" imgW="1790640" imgH="291960" progId="Equation.DSMT4">
                  <p:embed/>
                  <p:pic>
                    <p:nvPicPr>
                      <p:cNvPr id="0" name="Object 2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644775" y="3416300"/>
                        <a:ext cx="17907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81" name="Object 13"/>
          <p:cNvGraphicFramePr>
            <a:graphicFrameLocks noChangeAspect="1"/>
          </p:cNvGraphicFramePr>
          <p:nvPr/>
        </p:nvGraphicFramePr>
        <p:xfrm>
          <a:off x="2139950" y="3873500"/>
          <a:ext cx="2794000" cy="292100"/>
        </p:xfrm>
        <a:graphic>
          <a:graphicData uri="http://schemas.openxmlformats.org/presentationml/2006/ole">
            <mc:AlternateContent xmlns:mc="http://schemas.openxmlformats.org/markup-compatibility/2006">
              <mc:Choice xmlns:v="urn:schemas-microsoft-com:vml" Requires="v">
                <p:oleObj spid="_x0000_s6170" name="Equation" r:id="rId16" imgW="2793960" imgH="291960" progId="Equation.DSMT4">
                  <p:embed/>
                </p:oleObj>
              </mc:Choice>
              <mc:Fallback>
                <p:oleObj name="Equation" r:id="rId16" imgW="2793960" imgH="291960" progId="Equation.DSMT4">
                  <p:embed/>
                  <p:pic>
                    <p:nvPicPr>
                      <p:cNvPr id="0" name="Object 2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139950" y="3873500"/>
                        <a:ext cx="27940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82" name="Object 14"/>
          <p:cNvGraphicFramePr>
            <a:graphicFrameLocks noChangeAspect="1"/>
          </p:cNvGraphicFramePr>
          <p:nvPr/>
        </p:nvGraphicFramePr>
        <p:xfrm>
          <a:off x="2610056" y="4330700"/>
          <a:ext cx="1092200" cy="292100"/>
        </p:xfrm>
        <a:graphic>
          <a:graphicData uri="http://schemas.openxmlformats.org/presentationml/2006/ole">
            <mc:AlternateContent xmlns:mc="http://schemas.openxmlformats.org/markup-compatibility/2006">
              <mc:Choice xmlns:v="urn:schemas-microsoft-com:vml" Requires="v">
                <p:oleObj spid="_x0000_s6171" name="Equation" r:id="rId18" imgW="1091880" imgH="291960" progId="Equation.DSMT4">
                  <p:embed/>
                </p:oleObj>
              </mc:Choice>
              <mc:Fallback>
                <p:oleObj name="Equation" r:id="rId18" imgW="1091880" imgH="291960" progId="Equation.DSMT4">
                  <p:embed/>
                  <p:pic>
                    <p:nvPicPr>
                      <p:cNvPr id="0" name="Object 2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610056" y="4330700"/>
                        <a:ext cx="1092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3" name="Rectangle 22"/>
          <p:cNvSpPr/>
          <p:nvPr/>
        </p:nvSpPr>
        <p:spPr>
          <a:xfrm>
            <a:off x="3380248" y="5277056"/>
            <a:ext cx="274320" cy="36576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2635456" y="5274596"/>
            <a:ext cx="274320" cy="36576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p:cNvSpPr txBox="1"/>
          <p:nvPr/>
        </p:nvSpPr>
        <p:spPr>
          <a:xfrm>
            <a:off x="5270500" y="5010698"/>
            <a:ext cx="3429000" cy="400110"/>
          </a:xfrm>
          <a:prstGeom prst="rect">
            <a:avLst/>
          </a:prstGeom>
          <a:noFill/>
        </p:spPr>
        <p:txBody>
          <a:bodyPr wrap="square" rtlCol="0">
            <a:spAutoFit/>
          </a:bodyPr>
          <a:lstStyle/>
          <a:p>
            <a:r>
              <a:rPr lang="en-US" sz="2000" dirty="0" smtClean="0">
                <a:solidFill>
                  <a:srgbClr val="008080"/>
                </a:solidFill>
                <a:latin typeface="+mn-lt"/>
              </a:rPr>
              <a:t>Divide both sides by 4.</a:t>
            </a:r>
          </a:p>
        </p:txBody>
      </p:sp>
      <p:sp>
        <p:nvSpPr>
          <p:cNvPr id="28" name="TextBox 27"/>
          <p:cNvSpPr txBox="1"/>
          <p:nvPr/>
        </p:nvSpPr>
        <p:spPr>
          <a:xfrm>
            <a:off x="5270500" y="5638800"/>
            <a:ext cx="3429000" cy="400110"/>
          </a:xfrm>
          <a:prstGeom prst="rect">
            <a:avLst/>
          </a:prstGeom>
          <a:noFill/>
        </p:spPr>
        <p:txBody>
          <a:bodyPr wrap="square" rtlCol="0">
            <a:spAutoFit/>
          </a:bodyPr>
          <a:lstStyle/>
          <a:p>
            <a:r>
              <a:rPr lang="en-US" sz="2000" dirty="0" smtClean="0">
                <a:solidFill>
                  <a:srgbClr val="008080"/>
                </a:solidFill>
                <a:latin typeface="+mn-lt"/>
              </a:rPr>
              <a:t>Simplify.</a:t>
            </a:r>
            <a:endParaRPr lang="en-US" sz="2000" dirty="0">
              <a:solidFill>
                <a:srgbClr val="008080"/>
              </a:solidFill>
              <a:latin typeface="+mn-lt"/>
            </a:endParaRPr>
          </a:p>
        </p:txBody>
      </p:sp>
      <p:graphicFrame>
        <p:nvGraphicFramePr>
          <p:cNvPr id="29" name="Object 15"/>
          <p:cNvGraphicFramePr>
            <a:graphicFrameLocks noChangeAspect="1"/>
          </p:cNvGraphicFramePr>
          <p:nvPr/>
        </p:nvGraphicFramePr>
        <p:xfrm>
          <a:off x="2527300" y="4791653"/>
          <a:ext cx="1206500" cy="838200"/>
        </p:xfrm>
        <a:graphic>
          <a:graphicData uri="http://schemas.openxmlformats.org/presentationml/2006/ole">
            <mc:AlternateContent xmlns:mc="http://schemas.openxmlformats.org/markup-compatibility/2006">
              <mc:Choice xmlns:v="urn:schemas-microsoft-com:vml" Requires="v">
                <p:oleObj spid="_x0000_s6172" name="Equation" r:id="rId20" imgW="1206360" imgH="838080" progId="Equation.DSMT4">
                  <p:embed/>
                </p:oleObj>
              </mc:Choice>
              <mc:Fallback>
                <p:oleObj name="Equation" r:id="rId20" imgW="1206360" imgH="838080" progId="Equation.DSMT4">
                  <p:embed/>
                  <p:pic>
                    <p:nvPicPr>
                      <p:cNvPr id="0" name="Object 2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527300" y="4791653"/>
                        <a:ext cx="12065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31" name="Straight Connector 30"/>
          <p:cNvCxnSpPr/>
          <p:nvPr/>
        </p:nvCxnSpPr>
        <p:spPr>
          <a:xfrm rot="5400000">
            <a:off x="2503948" y="4855496"/>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2603500" y="5277056"/>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17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718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181"/>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4"/>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5"/>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7182"/>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9"/>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27"/>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26"/>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23"/>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32"/>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31"/>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30"/>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5" grpId="0" animBg="1"/>
      <p:bldP spid="21" grpId="0" animBg="1"/>
      <p:bldP spid="22" grpId="0" animBg="1"/>
      <p:bldP spid="5" grpId="0"/>
      <p:bldP spid="6" grpId="0"/>
      <p:bldP spid="7" grpId="0"/>
      <p:bldP spid="8" grpId="0"/>
      <p:bldP spid="9" grpId="0"/>
      <p:bldP spid="19" grpId="0"/>
      <p:bldP spid="23" grpId="0" animBg="1"/>
      <p:bldP spid="26" grpId="0" animBg="1"/>
      <p:bldP spid="27" grpId="0"/>
      <p:bldP spid="2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a:xfrm>
            <a:off x="4038600" y="2689388"/>
            <a:ext cx="4673074" cy="523220"/>
          </a:xfrm>
          <a:prstGeom prst="rect">
            <a:avLst/>
          </a:prstGeom>
        </p:spPr>
        <p:txBody>
          <a:bodyPr wrap="none">
            <a:spAutoFit/>
          </a:bodyPr>
          <a:lstStyle/>
          <a:p>
            <a:r>
              <a:rPr lang="en-US" sz="2800" dirty="0" smtClean="0"/>
              <a:t>_________________________</a:t>
            </a:r>
            <a:endParaRPr lang="en-US" sz="2800" dirty="0"/>
          </a:p>
        </p:txBody>
      </p:sp>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Completion Example 3</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0" eaLnBrk="1" hangingPunct="1">
              <a:buNone/>
            </a:pPr>
            <a:r>
              <a:rPr lang="en-US" i="0" dirty="0" smtClean="0">
                <a:solidFill>
                  <a:schemeClr val="tx1"/>
                </a:solidFill>
              </a:rPr>
              <a:t>Supply the reasons for each step in solving the equation </a:t>
            </a:r>
          </a:p>
          <a:p>
            <a:pPr eaLnBrk="1" hangingPunct="1">
              <a:spcBef>
                <a:spcPts val="0"/>
              </a:spcBef>
              <a:buNone/>
            </a:pPr>
            <a:r>
              <a:rPr lang="en-US" b="1" i="0" dirty="0" smtClean="0">
                <a:solidFill>
                  <a:schemeClr val="tx1"/>
                </a:solidFill>
              </a:rPr>
              <a:t>Solution </a:t>
            </a:r>
          </a:p>
          <a:p>
            <a:pPr eaLnBrk="1" hangingPunct="1">
              <a:buNone/>
            </a:pPr>
            <a:endParaRPr lang="en-US" i="0" dirty="0" smtClean="0">
              <a:solidFill>
                <a:schemeClr val="tx1"/>
              </a:solidFill>
            </a:endParaRPr>
          </a:p>
        </p:txBody>
      </p:sp>
      <p:graphicFrame>
        <p:nvGraphicFramePr>
          <p:cNvPr id="4" name="Object 3"/>
          <p:cNvGraphicFramePr>
            <a:graphicFrameLocks noChangeAspect="1"/>
          </p:cNvGraphicFramePr>
          <p:nvPr/>
        </p:nvGraphicFramePr>
        <p:xfrm>
          <a:off x="1943100" y="1774116"/>
          <a:ext cx="2400300" cy="469900"/>
        </p:xfrm>
        <a:graphic>
          <a:graphicData uri="http://schemas.openxmlformats.org/presentationml/2006/ole">
            <mc:AlternateContent xmlns:mc="http://schemas.openxmlformats.org/markup-compatibility/2006">
              <mc:Choice xmlns:v="urn:schemas-microsoft-com:vml" Requires="v">
                <p:oleObj spid="_x0000_s8207" name="Equation" r:id="rId4" imgW="2400120" imgH="469800" progId="Equation.DSMT4">
                  <p:embed/>
                </p:oleObj>
              </mc:Choice>
              <mc:Fallback>
                <p:oleObj name="Equation" r:id="rId4" imgW="2400120" imgH="469800" progId="Equation.DSMT4">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43100" y="1774116"/>
                        <a:ext cx="24003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Box 4"/>
          <p:cNvSpPr txBox="1"/>
          <p:nvPr/>
        </p:nvSpPr>
        <p:spPr>
          <a:xfrm>
            <a:off x="4069080" y="2555260"/>
            <a:ext cx="3429000" cy="523220"/>
          </a:xfrm>
          <a:prstGeom prst="rect">
            <a:avLst/>
          </a:prstGeom>
          <a:noFill/>
        </p:spPr>
        <p:txBody>
          <a:bodyPr wrap="square" rtlCol="0">
            <a:spAutoFit/>
          </a:bodyPr>
          <a:lstStyle/>
          <a:p>
            <a:r>
              <a:rPr lang="en-US" sz="2800" dirty="0" smtClean="0">
                <a:solidFill>
                  <a:srgbClr val="008080"/>
                </a:solidFill>
                <a:latin typeface="+mn-lt"/>
              </a:rPr>
              <a:t>Write the equation.</a:t>
            </a:r>
            <a:endParaRPr lang="en-US" sz="2800" dirty="0">
              <a:solidFill>
                <a:srgbClr val="008080"/>
              </a:solidFill>
              <a:latin typeface="+mn-lt"/>
            </a:endParaRPr>
          </a:p>
        </p:txBody>
      </p:sp>
      <p:sp>
        <p:nvSpPr>
          <p:cNvPr id="19" name="TextBox 18"/>
          <p:cNvSpPr txBox="1"/>
          <p:nvPr/>
        </p:nvSpPr>
        <p:spPr>
          <a:xfrm>
            <a:off x="4069080" y="3200400"/>
            <a:ext cx="4876800" cy="523220"/>
          </a:xfrm>
          <a:prstGeom prst="rect">
            <a:avLst/>
          </a:prstGeom>
          <a:noFill/>
        </p:spPr>
        <p:txBody>
          <a:bodyPr wrap="square" rtlCol="0">
            <a:spAutoFit/>
          </a:bodyPr>
          <a:lstStyle/>
          <a:p>
            <a:r>
              <a:rPr lang="en-US" sz="2800" dirty="0" smtClean="0">
                <a:solidFill>
                  <a:srgbClr val="FF0000"/>
                </a:solidFill>
                <a:latin typeface="+mn-lt"/>
              </a:rPr>
              <a:t>Apply the distributive property.</a:t>
            </a:r>
            <a:endParaRPr lang="en-US" sz="2800" dirty="0">
              <a:solidFill>
                <a:srgbClr val="FF0000"/>
              </a:solidFill>
              <a:latin typeface="+mn-lt"/>
            </a:endParaRPr>
          </a:p>
        </p:txBody>
      </p:sp>
      <p:sp>
        <p:nvSpPr>
          <p:cNvPr id="7" name="TextBox 6"/>
          <p:cNvSpPr txBox="1"/>
          <p:nvPr/>
        </p:nvSpPr>
        <p:spPr>
          <a:xfrm>
            <a:off x="4069080" y="3840480"/>
            <a:ext cx="4663440" cy="523220"/>
          </a:xfrm>
          <a:prstGeom prst="rect">
            <a:avLst/>
          </a:prstGeom>
          <a:noFill/>
        </p:spPr>
        <p:txBody>
          <a:bodyPr wrap="square" rtlCol="0">
            <a:spAutoFit/>
          </a:bodyPr>
          <a:lstStyle/>
          <a:p>
            <a:r>
              <a:rPr lang="en-US" sz="2800" dirty="0" smtClean="0">
                <a:solidFill>
                  <a:srgbClr val="FF0000"/>
                </a:solidFill>
                <a:latin typeface="+mn-lt"/>
              </a:rPr>
              <a:t>Simplify.</a:t>
            </a:r>
            <a:endParaRPr lang="en-US" sz="2800" dirty="0">
              <a:solidFill>
                <a:srgbClr val="FF0000"/>
              </a:solidFill>
              <a:latin typeface="+mn-lt"/>
            </a:endParaRPr>
          </a:p>
        </p:txBody>
      </p:sp>
      <p:sp>
        <p:nvSpPr>
          <p:cNvPr id="8" name="TextBox 7"/>
          <p:cNvSpPr txBox="1"/>
          <p:nvPr/>
        </p:nvSpPr>
        <p:spPr>
          <a:xfrm>
            <a:off x="4069080" y="4480560"/>
            <a:ext cx="3429000" cy="523220"/>
          </a:xfrm>
          <a:prstGeom prst="rect">
            <a:avLst/>
          </a:prstGeom>
          <a:noFill/>
        </p:spPr>
        <p:txBody>
          <a:bodyPr wrap="square" rtlCol="0">
            <a:spAutoFit/>
          </a:bodyPr>
          <a:lstStyle/>
          <a:p>
            <a:r>
              <a:rPr lang="en-US" sz="2800" dirty="0" smtClean="0">
                <a:solidFill>
                  <a:srgbClr val="FF0000"/>
                </a:solidFill>
                <a:latin typeface="+mn-lt"/>
              </a:rPr>
              <a:t>Add –4</a:t>
            </a:r>
            <a:r>
              <a:rPr lang="en-US" sz="2800" i="1" dirty="0" smtClean="0">
                <a:solidFill>
                  <a:srgbClr val="FF0000"/>
                </a:solidFill>
                <a:latin typeface="+mn-lt"/>
              </a:rPr>
              <a:t>n</a:t>
            </a:r>
            <a:r>
              <a:rPr lang="en-US" sz="2800" dirty="0" smtClean="0">
                <a:solidFill>
                  <a:srgbClr val="FF0000"/>
                </a:solidFill>
                <a:latin typeface="+mn-lt"/>
              </a:rPr>
              <a:t> to both sides.</a:t>
            </a:r>
            <a:endParaRPr lang="en-US" sz="2800" dirty="0">
              <a:solidFill>
                <a:srgbClr val="FF0000"/>
              </a:solidFill>
              <a:latin typeface="+mn-lt"/>
            </a:endParaRPr>
          </a:p>
        </p:txBody>
      </p:sp>
      <p:sp>
        <p:nvSpPr>
          <p:cNvPr id="9" name="TextBox 8"/>
          <p:cNvSpPr txBox="1"/>
          <p:nvPr/>
        </p:nvSpPr>
        <p:spPr>
          <a:xfrm>
            <a:off x="4069080" y="5029200"/>
            <a:ext cx="3429000" cy="523220"/>
          </a:xfrm>
          <a:prstGeom prst="rect">
            <a:avLst/>
          </a:prstGeom>
          <a:noFill/>
        </p:spPr>
        <p:txBody>
          <a:bodyPr wrap="square" rtlCol="0">
            <a:spAutoFit/>
          </a:bodyPr>
          <a:lstStyle/>
          <a:p>
            <a:r>
              <a:rPr lang="en-US" sz="2800" dirty="0" smtClean="0">
                <a:solidFill>
                  <a:srgbClr val="FF0000"/>
                </a:solidFill>
                <a:latin typeface="+mn-lt"/>
              </a:rPr>
              <a:t>Simplify.</a:t>
            </a:r>
            <a:endParaRPr lang="en-US" sz="2800" dirty="0">
              <a:solidFill>
                <a:srgbClr val="FF0000"/>
              </a:solidFill>
              <a:latin typeface="+mn-lt"/>
            </a:endParaRPr>
          </a:p>
        </p:txBody>
      </p:sp>
      <p:graphicFrame>
        <p:nvGraphicFramePr>
          <p:cNvPr id="8196" name="Object 4"/>
          <p:cNvGraphicFramePr>
            <a:graphicFrameLocks noChangeAspect="1"/>
          </p:cNvGraphicFramePr>
          <p:nvPr/>
        </p:nvGraphicFramePr>
        <p:xfrm>
          <a:off x="831644" y="2742708"/>
          <a:ext cx="2336800" cy="469900"/>
        </p:xfrm>
        <a:graphic>
          <a:graphicData uri="http://schemas.openxmlformats.org/presentationml/2006/ole">
            <mc:AlternateContent xmlns:mc="http://schemas.openxmlformats.org/markup-compatibility/2006">
              <mc:Choice xmlns:v="urn:schemas-microsoft-com:vml" Requires="v">
                <p:oleObj spid="_x0000_s8208" name="Equation" r:id="rId6" imgW="2336760" imgH="469800" progId="Equation.DSMT4">
                  <p:embed/>
                </p:oleObj>
              </mc:Choice>
              <mc:Fallback>
                <p:oleObj name="Equation" r:id="rId6" imgW="2336760" imgH="46980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31644" y="2742708"/>
                        <a:ext cx="2336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945944" y="3489960"/>
          <a:ext cx="2222500" cy="292100"/>
        </p:xfrm>
        <a:graphic>
          <a:graphicData uri="http://schemas.openxmlformats.org/presentationml/2006/ole">
            <mc:AlternateContent xmlns:mc="http://schemas.openxmlformats.org/markup-compatibility/2006">
              <mc:Choice xmlns:v="urn:schemas-microsoft-com:vml" Requires="v">
                <p:oleObj spid="_x0000_s8209" name="Equation" r:id="rId8" imgW="2222280" imgH="291960" progId="Equation.DSMT4">
                  <p:embed/>
                </p:oleObj>
              </mc:Choice>
              <mc:Fallback>
                <p:oleObj name="Equation" r:id="rId8" imgW="2222280" imgH="2919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45944" y="3489960"/>
                        <a:ext cx="2222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1415844" y="4129468"/>
          <a:ext cx="1752600" cy="292100"/>
        </p:xfrm>
        <a:graphic>
          <a:graphicData uri="http://schemas.openxmlformats.org/presentationml/2006/ole">
            <mc:AlternateContent xmlns:mc="http://schemas.openxmlformats.org/markup-compatibility/2006">
              <mc:Choice xmlns:v="urn:schemas-microsoft-com:vml" Requires="v">
                <p:oleObj spid="_x0000_s8210" name="Equation" r:id="rId10" imgW="1752480" imgH="291960" progId="Equation.DSMT4">
                  <p:embed/>
                </p:oleObj>
              </mc:Choice>
              <mc:Fallback>
                <p:oleObj name="Equation" r:id="rId10" imgW="1752480" imgH="29196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415844" y="4129468"/>
                        <a:ext cx="175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762000" y="4721860"/>
          <a:ext cx="3124200" cy="292100"/>
        </p:xfrm>
        <a:graphic>
          <a:graphicData uri="http://schemas.openxmlformats.org/presentationml/2006/ole">
            <mc:AlternateContent xmlns:mc="http://schemas.openxmlformats.org/markup-compatibility/2006">
              <mc:Choice xmlns:v="urn:schemas-microsoft-com:vml" Requires="v">
                <p:oleObj spid="_x0000_s8211" name="Equation" r:id="rId12" imgW="3124080" imgH="291960" progId="Equation.DSMT4">
                  <p:embed/>
                </p:oleObj>
              </mc:Choice>
              <mc:Fallback>
                <p:oleObj name="Equation" r:id="rId12" imgW="3124080" imgH="29196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62000" y="4721860"/>
                        <a:ext cx="3124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1914828" y="5267960"/>
          <a:ext cx="1295400" cy="279400"/>
        </p:xfrm>
        <a:graphic>
          <a:graphicData uri="http://schemas.openxmlformats.org/presentationml/2006/ole">
            <mc:AlternateContent xmlns:mc="http://schemas.openxmlformats.org/markup-compatibility/2006">
              <mc:Choice xmlns:v="urn:schemas-microsoft-com:vml" Requires="v">
                <p:oleObj spid="_x0000_s8212" name="Equation" r:id="rId14" imgW="1295280" imgH="279360" progId="Equation.DSMT4">
                  <p:embed/>
                </p:oleObj>
              </mc:Choice>
              <mc:Fallback>
                <p:oleObj name="Equation" r:id="rId14" imgW="1295280" imgH="27936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914828" y="5267960"/>
                        <a:ext cx="1295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3" name="Rectangle 22"/>
          <p:cNvSpPr/>
          <p:nvPr/>
        </p:nvSpPr>
        <p:spPr>
          <a:xfrm>
            <a:off x="4053145" y="3302020"/>
            <a:ext cx="4673074" cy="523220"/>
          </a:xfrm>
          <a:prstGeom prst="rect">
            <a:avLst/>
          </a:prstGeom>
        </p:spPr>
        <p:txBody>
          <a:bodyPr wrap="none">
            <a:spAutoFit/>
          </a:bodyPr>
          <a:lstStyle/>
          <a:p>
            <a:r>
              <a:rPr lang="en-US" sz="2800" dirty="0" smtClean="0"/>
              <a:t>_________________________</a:t>
            </a:r>
            <a:endParaRPr lang="en-US" sz="2800" dirty="0"/>
          </a:p>
        </p:txBody>
      </p:sp>
      <p:sp>
        <p:nvSpPr>
          <p:cNvPr id="24" name="Rectangle 23"/>
          <p:cNvSpPr/>
          <p:nvPr/>
        </p:nvSpPr>
        <p:spPr>
          <a:xfrm>
            <a:off x="4038600" y="3962400"/>
            <a:ext cx="4673074" cy="523220"/>
          </a:xfrm>
          <a:prstGeom prst="rect">
            <a:avLst/>
          </a:prstGeom>
        </p:spPr>
        <p:txBody>
          <a:bodyPr wrap="none">
            <a:spAutoFit/>
          </a:bodyPr>
          <a:lstStyle/>
          <a:p>
            <a:r>
              <a:rPr lang="en-US" sz="2800" dirty="0" smtClean="0"/>
              <a:t>_________________________</a:t>
            </a:r>
            <a:endParaRPr lang="en-US" sz="2800" dirty="0"/>
          </a:p>
        </p:txBody>
      </p:sp>
      <p:sp>
        <p:nvSpPr>
          <p:cNvPr id="25" name="Rectangle 24"/>
          <p:cNvSpPr/>
          <p:nvPr/>
        </p:nvSpPr>
        <p:spPr>
          <a:xfrm>
            <a:off x="4053145" y="4572000"/>
            <a:ext cx="4673074" cy="523220"/>
          </a:xfrm>
          <a:prstGeom prst="rect">
            <a:avLst/>
          </a:prstGeom>
        </p:spPr>
        <p:txBody>
          <a:bodyPr wrap="none">
            <a:spAutoFit/>
          </a:bodyPr>
          <a:lstStyle/>
          <a:p>
            <a:r>
              <a:rPr lang="en-US" sz="2800" dirty="0" smtClean="0"/>
              <a:t>_________________________</a:t>
            </a:r>
            <a:endParaRPr lang="en-US" sz="2800" dirty="0"/>
          </a:p>
        </p:txBody>
      </p:sp>
      <p:sp>
        <p:nvSpPr>
          <p:cNvPr id="26" name="Rectangle 25"/>
          <p:cNvSpPr/>
          <p:nvPr/>
        </p:nvSpPr>
        <p:spPr>
          <a:xfrm>
            <a:off x="4053145" y="5105400"/>
            <a:ext cx="4673074" cy="523220"/>
          </a:xfrm>
          <a:prstGeom prst="rect">
            <a:avLst/>
          </a:prstGeom>
        </p:spPr>
        <p:txBody>
          <a:bodyPr wrap="none">
            <a:spAutoFit/>
          </a:bodyPr>
          <a:lstStyle/>
          <a:p>
            <a:r>
              <a:rPr lang="en-US" sz="2800" dirty="0" smtClean="0"/>
              <a:t>_________________________</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7" grpId="0"/>
      <p:bldP spid="8" grpId="0"/>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Completion Example 3</a:t>
            </a:r>
            <a:endParaRPr lang="en-US" dirty="0">
              <a:solidFill>
                <a:schemeClr val="accent1">
                  <a:lumMod val="50000"/>
                </a:schemeClr>
              </a:solidFill>
            </a:endParaRPr>
          </a:p>
        </p:txBody>
      </p:sp>
      <p:sp>
        <p:nvSpPr>
          <p:cNvPr id="10" name="TextBox 9"/>
          <p:cNvSpPr txBox="1"/>
          <p:nvPr/>
        </p:nvSpPr>
        <p:spPr>
          <a:xfrm>
            <a:off x="4419600" y="1553496"/>
            <a:ext cx="3706764" cy="523220"/>
          </a:xfrm>
          <a:prstGeom prst="rect">
            <a:avLst/>
          </a:prstGeom>
          <a:noFill/>
        </p:spPr>
        <p:txBody>
          <a:bodyPr wrap="square" rtlCol="0">
            <a:spAutoFit/>
          </a:bodyPr>
          <a:lstStyle/>
          <a:p>
            <a:r>
              <a:rPr lang="en-US" sz="2800" dirty="0" smtClean="0">
                <a:solidFill>
                  <a:srgbClr val="FF0000"/>
                </a:solidFill>
                <a:latin typeface="+mn-lt"/>
              </a:rPr>
              <a:t>Divide both sides by 4.</a:t>
            </a:r>
          </a:p>
        </p:txBody>
      </p:sp>
      <p:sp>
        <p:nvSpPr>
          <p:cNvPr id="11" name="TextBox 10"/>
          <p:cNvSpPr txBox="1"/>
          <p:nvPr/>
        </p:nvSpPr>
        <p:spPr>
          <a:xfrm>
            <a:off x="4419600" y="2254044"/>
            <a:ext cx="3429000" cy="523220"/>
          </a:xfrm>
          <a:prstGeom prst="rect">
            <a:avLst/>
          </a:prstGeom>
          <a:noFill/>
        </p:spPr>
        <p:txBody>
          <a:bodyPr wrap="square" rtlCol="0">
            <a:spAutoFit/>
          </a:bodyPr>
          <a:lstStyle/>
          <a:p>
            <a:r>
              <a:rPr lang="en-US" sz="2800" dirty="0" smtClean="0">
                <a:solidFill>
                  <a:srgbClr val="FF0000"/>
                </a:solidFill>
                <a:latin typeface="+mn-lt"/>
              </a:rPr>
              <a:t>Simplify.</a:t>
            </a:r>
            <a:endParaRPr lang="en-US" sz="2800" dirty="0">
              <a:solidFill>
                <a:srgbClr val="FF0000"/>
              </a:solidFill>
              <a:latin typeface="+mn-lt"/>
            </a:endParaRPr>
          </a:p>
        </p:txBody>
      </p:sp>
      <p:graphicFrame>
        <p:nvGraphicFramePr>
          <p:cNvPr id="8201" name="Object 9"/>
          <p:cNvGraphicFramePr>
            <a:graphicFrameLocks noChangeAspect="1"/>
          </p:cNvGraphicFramePr>
          <p:nvPr/>
        </p:nvGraphicFramePr>
        <p:xfrm>
          <a:off x="1981200" y="1524000"/>
          <a:ext cx="1181100" cy="838200"/>
        </p:xfrm>
        <a:graphic>
          <a:graphicData uri="http://schemas.openxmlformats.org/presentationml/2006/ole">
            <mc:AlternateContent xmlns:mc="http://schemas.openxmlformats.org/markup-compatibility/2006">
              <mc:Choice xmlns:v="urn:schemas-microsoft-com:vml" Requires="v">
                <p:oleObj spid="_x0000_s33804" name="Equation" r:id="rId4" imgW="1180800" imgH="838080" progId="Equation.DSMT4">
                  <p:embed/>
                </p:oleObj>
              </mc:Choice>
              <mc:Fallback>
                <p:oleObj name="Equation" r:id="rId4" imgW="1180800" imgH="838080" progId="Equation.DSMT4">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81200" y="1524000"/>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2" name="Object 10"/>
          <p:cNvGraphicFramePr>
            <a:graphicFrameLocks noChangeAspect="1"/>
          </p:cNvGraphicFramePr>
          <p:nvPr/>
        </p:nvGraphicFramePr>
        <p:xfrm>
          <a:off x="2015204" y="2603500"/>
          <a:ext cx="927100" cy="292100"/>
        </p:xfrm>
        <a:graphic>
          <a:graphicData uri="http://schemas.openxmlformats.org/presentationml/2006/ole">
            <mc:AlternateContent xmlns:mc="http://schemas.openxmlformats.org/markup-compatibility/2006">
              <mc:Choice xmlns:v="urn:schemas-microsoft-com:vml" Requires="v">
                <p:oleObj spid="_x0000_s33805" name="Equation" r:id="rId6" imgW="927000" imgH="291960" progId="Equation.DSMT4">
                  <p:embed/>
                </p:oleObj>
              </mc:Choice>
              <mc:Fallback>
                <p:oleObj name="Equation" r:id="rId6" imgW="927000" imgH="291960" progId="Equation.DSMT4">
                  <p:embed/>
                  <p:pic>
                    <p:nvPicPr>
                      <p:cNvPr id="0" name="Object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15204" y="2603500"/>
                        <a:ext cx="927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2" name="Rectangle 21"/>
          <p:cNvSpPr/>
          <p:nvPr/>
        </p:nvSpPr>
        <p:spPr>
          <a:xfrm>
            <a:off x="4419600" y="1600200"/>
            <a:ext cx="3595856" cy="523220"/>
          </a:xfrm>
          <a:prstGeom prst="rect">
            <a:avLst/>
          </a:prstGeom>
        </p:spPr>
        <p:txBody>
          <a:bodyPr wrap="none">
            <a:spAutoFit/>
          </a:bodyPr>
          <a:lstStyle/>
          <a:p>
            <a:r>
              <a:rPr lang="en-US" sz="2800" dirty="0" smtClean="0"/>
              <a:t>___________________</a:t>
            </a:r>
            <a:endParaRPr lang="en-US" sz="2800" dirty="0"/>
          </a:p>
        </p:txBody>
      </p:sp>
      <p:sp>
        <p:nvSpPr>
          <p:cNvPr id="20" name="Rectangle 19"/>
          <p:cNvSpPr/>
          <p:nvPr/>
        </p:nvSpPr>
        <p:spPr>
          <a:xfrm>
            <a:off x="4419600" y="2362200"/>
            <a:ext cx="3595856" cy="523220"/>
          </a:xfrm>
          <a:prstGeom prst="rect">
            <a:avLst/>
          </a:prstGeom>
        </p:spPr>
        <p:txBody>
          <a:bodyPr wrap="none">
            <a:spAutoFit/>
          </a:bodyPr>
          <a:lstStyle/>
          <a:p>
            <a:r>
              <a:rPr lang="en-US" sz="2800" dirty="0" smtClean="0"/>
              <a:t>___________________</a:t>
            </a:r>
            <a:endParaRPr lang="en-US" sz="2800" dirty="0"/>
          </a:p>
        </p:txBody>
      </p:sp>
      <p:cxnSp>
        <p:nvCxnSpPr>
          <p:cNvPr id="23" name="Straight Connector 22"/>
          <p:cNvCxnSpPr/>
          <p:nvPr/>
        </p:nvCxnSpPr>
        <p:spPr>
          <a:xfrm rot="5400000">
            <a:off x="2673144" y="1591596"/>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5400000">
            <a:off x="2766552" y="2080752"/>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smtClean="0">
                <a:solidFill>
                  <a:schemeClr val="accent1"/>
                </a:solidFill>
              </a:rPr>
              <a:t>Objective</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457200" indent="-457200" eaLnBrk="1" hangingPunct="1">
              <a:buFont typeface="Courier New" pitchFamily="49" charset="0"/>
              <a:buChar char="o"/>
            </a:pPr>
            <a:r>
              <a:rPr lang="en-US" i="0" dirty="0" smtClean="0">
                <a:solidFill>
                  <a:schemeClr val="tx1"/>
                </a:solidFill>
              </a:rPr>
              <a:t>Learn how to solve equations that have variables on both sides of the equations.</a:t>
            </a:r>
          </a:p>
          <a:p>
            <a:pPr marL="457200" indent="-457200" eaLnBrk="1" hangingPunct="1">
              <a:buFont typeface="Courier New" pitchFamily="49" charset="0"/>
              <a:buChar char="o"/>
            </a:pPr>
            <a:endParaRPr lang="en-US" i="0" dirty="0" smtClean="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First-Degree Equations with Variables on Both Sides</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2794611"/>
          </a:xfrm>
          <a:solidFill>
            <a:srgbClr val="FFFFCC"/>
          </a:solidFill>
          <a:ln w="28575">
            <a:solidFill>
              <a:srgbClr val="000000"/>
            </a:solidFill>
          </a:ln>
        </p:spPr>
        <p:txBody>
          <a:bodyPr>
            <a:spAutoFit/>
          </a:bodyPr>
          <a:lstStyle/>
          <a:p>
            <a:pPr marL="342900" lvl="0" indent="-342900" algn="ctr" eaLnBrk="0" fontAlgn="base" hangingPunct="0">
              <a:spcAft>
                <a:spcPct val="0"/>
              </a:spcAft>
              <a:defRPr/>
            </a:pPr>
            <a:r>
              <a:rPr lang="en-US" b="1" dirty="0" smtClean="0">
                <a:solidFill>
                  <a:srgbClr val="000000"/>
                </a:solidFill>
              </a:rPr>
              <a:t>Linear Equation</a:t>
            </a:r>
          </a:p>
          <a:p>
            <a:r>
              <a:rPr lang="en-US" dirty="0" smtClean="0">
                <a:solidFill>
                  <a:srgbClr val="000000"/>
                </a:solidFill>
              </a:rPr>
              <a:t>A </a:t>
            </a:r>
            <a:r>
              <a:rPr lang="en-US" b="1" dirty="0" smtClean="0">
                <a:solidFill>
                  <a:srgbClr val="C00000"/>
                </a:solidFill>
              </a:rPr>
              <a:t>first-degree equation in </a:t>
            </a:r>
            <a:r>
              <a:rPr lang="en-US" b="1" i="1" dirty="0" smtClean="0">
                <a:solidFill>
                  <a:srgbClr val="C00000"/>
                </a:solidFill>
              </a:rPr>
              <a:t>x</a:t>
            </a:r>
            <a:r>
              <a:rPr lang="en-US" b="1" i="1" dirty="0" smtClean="0">
                <a:solidFill>
                  <a:srgbClr val="000000"/>
                </a:solidFill>
              </a:rPr>
              <a:t> </a:t>
            </a:r>
            <a:r>
              <a:rPr lang="en-US" dirty="0" smtClean="0">
                <a:solidFill>
                  <a:srgbClr val="000000"/>
                </a:solidFill>
              </a:rPr>
              <a:t>(or </a:t>
            </a:r>
            <a:r>
              <a:rPr lang="en-US" b="1" dirty="0" smtClean="0">
                <a:solidFill>
                  <a:srgbClr val="C00000"/>
                </a:solidFill>
              </a:rPr>
              <a:t>linear equation in </a:t>
            </a:r>
            <a:r>
              <a:rPr lang="en-US" b="1" i="1" dirty="0" smtClean="0">
                <a:solidFill>
                  <a:srgbClr val="C00000"/>
                </a:solidFill>
              </a:rPr>
              <a:t>x</a:t>
            </a:r>
            <a:r>
              <a:rPr lang="en-US" dirty="0" smtClean="0">
                <a:solidFill>
                  <a:srgbClr val="000000"/>
                </a:solidFill>
              </a:rPr>
              <a:t>) is any equation that can be written in the form </a:t>
            </a:r>
          </a:p>
          <a:p>
            <a:pPr algn="ctr">
              <a:spcBef>
                <a:spcPts val="1800"/>
              </a:spcBef>
            </a:pPr>
            <a:r>
              <a:rPr lang="en-US" b="1" i="1" dirty="0" smtClean="0">
                <a:solidFill>
                  <a:srgbClr val="0000FF"/>
                </a:solidFill>
              </a:rPr>
              <a:t>ax</a:t>
            </a:r>
            <a:r>
              <a:rPr lang="en-US" b="1" dirty="0" smtClean="0">
                <a:solidFill>
                  <a:srgbClr val="0000FF"/>
                </a:solidFill>
              </a:rPr>
              <a:t> </a:t>
            </a:r>
            <a:r>
              <a:rPr lang="en-US" dirty="0" smtClean="0">
                <a:solidFill>
                  <a:srgbClr val="0000FF"/>
                </a:solidFill>
              </a:rPr>
              <a:t>+</a:t>
            </a:r>
            <a:r>
              <a:rPr lang="en-US" b="1" dirty="0" smtClean="0">
                <a:solidFill>
                  <a:srgbClr val="0000FF"/>
                </a:solidFill>
              </a:rPr>
              <a:t> </a:t>
            </a:r>
            <a:r>
              <a:rPr lang="en-US" b="1" i="1" dirty="0" smtClean="0">
                <a:solidFill>
                  <a:srgbClr val="0000FF"/>
                </a:solidFill>
              </a:rPr>
              <a:t>b</a:t>
            </a:r>
            <a:r>
              <a:rPr lang="en-US" b="1" dirty="0" smtClean="0">
                <a:solidFill>
                  <a:srgbClr val="0000FF"/>
                </a:solidFill>
              </a:rPr>
              <a:t> </a:t>
            </a:r>
            <a:r>
              <a:rPr lang="en-US" dirty="0" smtClean="0">
                <a:solidFill>
                  <a:srgbClr val="0000FF"/>
                </a:solidFill>
              </a:rPr>
              <a:t>=</a:t>
            </a:r>
            <a:r>
              <a:rPr lang="en-US" b="1" dirty="0" smtClean="0">
                <a:solidFill>
                  <a:srgbClr val="0000FF"/>
                </a:solidFill>
              </a:rPr>
              <a:t> </a:t>
            </a:r>
            <a:r>
              <a:rPr lang="en-US" b="1" i="1" dirty="0" smtClean="0">
                <a:solidFill>
                  <a:srgbClr val="0000FF"/>
                </a:solidFill>
              </a:rPr>
              <a:t>c</a:t>
            </a:r>
            <a:r>
              <a:rPr lang="en-US" b="1" dirty="0" smtClean="0">
                <a:solidFill>
                  <a:srgbClr val="000000"/>
                </a:solidFill>
              </a:rPr>
              <a:t> </a:t>
            </a:r>
            <a:r>
              <a:rPr lang="en-US" dirty="0" smtClean="0">
                <a:solidFill>
                  <a:srgbClr val="000000"/>
                </a:solidFill>
              </a:rPr>
              <a:t>where </a:t>
            </a:r>
            <a:r>
              <a:rPr lang="en-US" i="1" dirty="0" smtClean="0">
                <a:solidFill>
                  <a:srgbClr val="000000"/>
                </a:solidFill>
              </a:rPr>
              <a:t>a</a:t>
            </a:r>
            <a:r>
              <a:rPr lang="en-US" dirty="0" smtClean="0">
                <a:solidFill>
                  <a:srgbClr val="000000"/>
                </a:solidFill>
              </a:rPr>
              <a:t>, </a:t>
            </a:r>
            <a:r>
              <a:rPr lang="en-US" i="1" dirty="0" smtClean="0">
                <a:solidFill>
                  <a:srgbClr val="000000"/>
                </a:solidFill>
              </a:rPr>
              <a:t>b</a:t>
            </a:r>
            <a:r>
              <a:rPr lang="en-US" dirty="0" smtClean="0">
                <a:solidFill>
                  <a:srgbClr val="000000"/>
                </a:solidFill>
              </a:rPr>
              <a:t>, and </a:t>
            </a:r>
            <a:r>
              <a:rPr lang="en-US" i="1" dirty="0" smtClean="0">
                <a:solidFill>
                  <a:srgbClr val="000000"/>
                </a:solidFill>
              </a:rPr>
              <a:t>c</a:t>
            </a:r>
            <a:r>
              <a:rPr lang="en-US" dirty="0" smtClean="0">
                <a:solidFill>
                  <a:srgbClr val="000000"/>
                </a:solidFill>
              </a:rPr>
              <a:t> are constants and </a:t>
            </a:r>
            <a:r>
              <a:rPr lang="en-US" i="1" dirty="0" smtClean="0">
                <a:solidFill>
                  <a:srgbClr val="000000"/>
                </a:solidFill>
              </a:rPr>
              <a:t>a</a:t>
            </a:r>
            <a:r>
              <a:rPr lang="en-US" dirty="0" smtClean="0">
                <a:solidFill>
                  <a:srgbClr val="000000"/>
                </a:solidFill>
              </a:rPr>
              <a:t> ≠ 0.</a:t>
            </a:r>
            <a:r>
              <a:rPr lang="en-US" b="1" dirty="0" smtClean="0">
                <a:solidFill>
                  <a:srgbClr val="000000"/>
                </a:solidFill>
              </a:rPr>
              <a:t> </a:t>
            </a:r>
          </a:p>
          <a:p>
            <a:pPr>
              <a:spcBef>
                <a:spcPts val="1800"/>
              </a:spcBef>
            </a:pPr>
            <a:r>
              <a:rPr lang="en-US" dirty="0" smtClean="0">
                <a:solidFill>
                  <a:srgbClr val="000000"/>
                </a:solidFill>
              </a:rPr>
              <a:t>(</a:t>
            </a:r>
            <a:r>
              <a:rPr lang="en-US" b="1" dirty="0" smtClean="0">
                <a:solidFill>
                  <a:srgbClr val="000000"/>
                </a:solidFill>
              </a:rPr>
              <a:t>Note: </a:t>
            </a:r>
            <a:r>
              <a:rPr lang="en-US" dirty="0" smtClean="0">
                <a:solidFill>
                  <a:srgbClr val="000000"/>
                </a:solidFill>
              </a:rPr>
              <a:t>A variable other than </a:t>
            </a:r>
            <a:r>
              <a:rPr lang="en-US" i="1" dirty="0" smtClean="0">
                <a:solidFill>
                  <a:srgbClr val="000000"/>
                </a:solidFill>
              </a:rPr>
              <a:t>x</a:t>
            </a:r>
            <a:r>
              <a:rPr lang="en-US" dirty="0" smtClean="0">
                <a:solidFill>
                  <a:srgbClr val="000000"/>
                </a:solidFill>
              </a:rPr>
              <a:t> may be used.)</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182880"/>
            <a:ext cx="8229600" cy="914400"/>
          </a:xfrm>
        </p:spPr>
        <p:txBody>
          <a:bodyPr/>
          <a:lstStyle/>
          <a:p>
            <a:r>
              <a:rPr lang="en-US" dirty="0" smtClean="0"/>
              <a:t>First-Degree Equations with Variables on Both Sides</a:t>
            </a:r>
            <a:endParaRPr lang="en-US" dirty="0"/>
          </a:p>
        </p:txBody>
      </p:sp>
      <p:sp>
        <p:nvSpPr>
          <p:cNvPr id="5" name="Content Placeholder 2"/>
          <p:cNvSpPr>
            <a:spLocks noGrp="1"/>
          </p:cNvSpPr>
          <p:nvPr>
            <p:ph idx="1"/>
          </p:nvPr>
        </p:nvSpPr>
        <p:spPr>
          <a:xfrm>
            <a:off x="457200" y="1280160"/>
            <a:ext cx="8229600" cy="3697422"/>
          </a:xfrm>
          <a:solidFill>
            <a:srgbClr val="FFFFCC"/>
          </a:solidFill>
          <a:ln w="28575">
            <a:solidFill>
              <a:srgbClr val="000000"/>
            </a:solidFill>
          </a:ln>
        </p:spPr>
        <p:txBody>
          <a:bodyPr>
            <a:spAutoFit/>
          </a:bodyPr>
          <a:lstStyle/>
          <a:p>
            <a:pPr algn="ctr">
              <a:lnSpc>
                <a:spcPts val="3200"/>
              </a:lnSpc>
              <a:spcBef>
                <a:spcPts val="600"/>
              </a:spcBef>
            </a:pPr>
            <a:r>
              <a:rPr lang="en-US" b="1" dirty="0" smtClean="0">
                <a:solidFill>
                  <a:srgbClr val="000000"/>
                </a:solidFill>
              </a:rPr>
              <a:t>Principles Used in Solving a First-Degree Equation </a:t>
            </a:r>
          </a:p>
          <a:p>
            <a:r>
              <a:rPr lang="en-US" dirty="0" smtClean="0">
                <a:solidFill>
                  <a:srgbClr val="000000"/>
                </a:solidFill>
              </a:rPr>
              <a:t>In the two basic principles stated here, </a:t>
            </a:r>
            <a:r>
              <a:rPr lang="en-US" i="1" dirty="0" smtClean="0">
                <a:solidFill>
                  <a:srgbClr val="000000"/>
                </a:solidFill>
              </a:rPr>
              <a:t>A </a:t>
            </a:r>
            <a:r>
              <a:rPr lang="en-US" dirty="0" smtClean="0">
                <a:solidFill>
                  <a:srgbClr val="000000"/>
                </a:solidFill>
              </a:rPr>
              <a:t>and</a:t>
            </a:r>
            <a:r>
              <a:rPr lang="en-US" i="1" dirty="0" smtClean="0">
                <a:solidFill>
                  <a:srgbClr val="000000"/>
                </a:solidFill>
              </a:rPr>
              <a:t> B </a:t>
            </a:r>
            <a:r>
              <a:rPr lang="en-US" dirty="0" smtClean="0">
                <a:solidFill>
                  <a:srgbClr val="000000"/>
                </a:solidFill>
              </a:rPr>
              <a:t>represent algebraic expressions or constants. In the Multiplication Principle, </a:t>
            </a:r>
            <a:r>
              <a:rPr lang="en-US" i="1" dirty="0" smtClean="0">
                <a:solidFill>
                  <a:srgbClr val="000000"/>
                </a:solidFill>
              </a:rPr>
              <a:t>C </a:t>
            </a:r>
            <a:r>
              <a:rPr lang="en-US" dirty="0" smtClean="0">
                <a:solidFill>
                  <a:srgbClr val="000000"/>
                </a:solidFill>
              </a:rPr>
              <a:t>represents</a:t>
            </a:r>
            <a:r>
              <a:rPr lang="en-US" i="1" dirty="0" smtClean="0">
                <a:solidFill>
                  <a:srgbClr val="000000"/>
                </a:solidFill>
              </a:rPr>
              <a:t> </a:t>
            </a:r>
            <a:r>
              <a:rPr lang="en-US" dirty="0" smtClean="0">
                <a:solidFill>
                  <a:srgbClr val="000000"/>
                </a:solidFill>
              </a:rPr>
              <a:t>a constant, and </a:t>
            </a:r>
            <a:r>
              <a:rPr lang="en-US" i="1" dirty="0" smtClean="0">
                <a:solidFill>
                  <a:srgbClr val="000000"/>
                </a:solidFill>
              </a:rPr>
              <a:t>C </a:t>
            </a:r>
            <a:r>
              <a:rPr lang="en-US" dirty="0" smtClean="0">
                <a:solidFill>
                  <a:srgbClr val="000000"/>
                </a:solidFill>
              </a:rPr>
              <a:t>is not 0.</a:t>
            </a:r>
            <a:r>
              <a:rPr lang="en-US" i="1" dirty="0" smtClean="0">
                <a:solidFill>
                  <a:srgbClr val="000000"/>
                </a:solidFill>
              </a:rPr>
              <a:t> </a:t>
            </a:r>
          </a:p>
          <a:p>
            <a:pPr marL="463550" indent="-463550">
              <a:lnSpc>
                <a:spcPts val="3200"/>
              </a:lnSpc>
              <a:spcBef>
                <a:spcPts val="600"/>
              </a:spcBef>
            </a:pPr>
            <a:r>
              <a:rPr lang="en-US" b="1" dirty="0" smtClean="0">
                <a:solidFill>
                  <a:srgbClr val="000000"/>
                </a:solidFill>
              </a:rPr>
              <a:t>1.	</a:t>
            </a:r>
            <a:r>
              <a:rPr lang="en-US" dirty="0" smtClean="0">
                <a:solidFill>
                  <a:srgbClr val="000000"/>
                </a:solidFill>
              </a:rPr>
              <a:t>The</a:t>
            </a:r>
            <a:r>
              <a:rPr lang="en-US" b="1" dirty="0" smtClean="0">
                <a:solidFill>
                  <a:srgbClr val="C00000"/>
                </a:solidFill>
              </a:rPr>
              <a:t> Addition Principle</a:t>
            </a:r>
            <a:r>
              <a:rPr lang="en-US" dirty="0" smtClean="0">
                <a:solidFill>
                  <a:srgbClr val="000000"/>
                </a:solidFill>
              </a:rPr>
              <a:t>: </a:t>
            </a:r>
          </a:p>
          <a:p>
            <a:pPr marL="463550" indent="-463550">
              <a:lnSpc>
                <a:spcPts val="3200"/>
              </a:lnSpc>
              <a:spcBef>
                <a:spcPts val="600"/>
              </a:spcBef>
            </a:pPr>
            <a:r>
              <a:rPr lang="en-US" dirty="0" smtClean="0">
                <a:solidFill>
                  <a:srgbClr val="000000"/>
                </a:solidFill>
              </a:rPr>
              <a:t>	The equations  </a:t>
            </a:r>
            <a:r>
              <a:rPr lang="en-US" i="1" dirty="0" smtClean="0">
                <a:solidFill>
                  <a:srgbClr val="0000FF"/>
                </a:solidFill>
              </a:rPr>
              <a:t>A </a:t>
            </a:r>
            <a:r>
              <a:rPr lang="en-US" dirty="0" smtClean="0">
                <a:solidFill>
                  <a:srgbClr val="0000FF"/>
                </a:solidFill>
              </a:rPr>
              <a:t>= </a:t>
            </a:r>
            <a:r>
              <a:rPr lang="en-US" i="1" dirty="0" smtClean="0">
                <a:solidFill>
                  <a:srgbClr val="0000FF"/>
                </a:solidFill>
              </a:rPr>
              <a:t>B</a:t>
            </a:r>
            <a:r>
              <a:rPr lang="en-US" dirty="0" smtClean="0">
                <a:solidFill>
                  <a:srgbClr val="000000"/>
                </a:solidFill>
              </a:rPr>
              <a:t> and </a:t>
            </a:r>
            <a:r>
              <a:rPr lang="en-US" i="1" dirty="0" smtClean="0">
                <a:solidFill>
                  <a:srgbClr val="0000FF"/>
                </a:solidFill>
              </a:rPr>
              <a:t>A</a:t>
            </a:r>
            <a:r>
              <a:rPr lang="en-US" dirty="0" smtClean="0">
                <a:solidFill>
                  <a:srgbClr val="0000FF"/>
                </a:solidFill>
              </a:rPr>
              <a:t> + </a:t>
            </a:r>
            <a:r>
              <a:rPr lang="en-US" i="1" dirty="0" smtClean="0">
                <a:solidFill>
                  <a:srgbClr val="0000FF"/>
                </a:solidFill>
              </a:rPr>
              <a:t>C</a:t>
            </a:r>
            <a:r>
              <a:rPr lang="en-US" dirty="0" smtClean="0">
                <a:solidFill>
                  <a:srgbClr val="0000FF"/>
                </a:solidFill>
              </a:rPr>
              <a:t> = </a:t>
            </a:r>
            <a:r>
              <a:rPr lang="en-US" i="1" dirty="0" smtClean="0">
                <a:solidFill>
                  <a:srgbClr val="0000FF"/>
                </a:solidFill>
              </a:rPr>
              <a:t>B</a:t>
            </a:r>
            <a:r>
              <a:rPr lang="en-US" dirty="0" smtClean="0">
                <a:solidFill>
                  <a:srgbClr val="0000FF"/>
                </a:solidFill>
              </a:rPr>
              <a:t> + </a:t>
            </a:r>
            <a:r>
              <a:rPr lang="en-US" i="1" dirty="0" smtClean="0">
                <a:solidFill>
                  <a:srgbClr val="0000FF"/>
                </a:solidFill>
              </a:rPr>
              <a:t>C</a:t>
            </a:r>
            <a:r>
              <a:rPr lang="en-US" dirty="0" smtClean="0">
                <a:solidFill>
                  <a:srgbClr val="000000"/>
                </a:solidFill>
              </a:rPr>
              <a:t> have the same solutions.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182880"/>
            <a:ext cx="8229600" cy="914400"/>
          </a:xfrm>
        </p:spPr>
        <p:txBody>
          <a:bodyPr/>
          <a:lstStyle/>
          <a:p>
            <a:r>
              <a:rPr lang="en-US" dirty="0" smtClean="0"/>
              <a:t>First-Degree Equations with Variables on Both Sides</a:t>
            </a:r>
            <a:endParaRPr lang="en-US" dirty="0"/>
          </a:p>
        </p:txBody>
      </p:sp>
      <p:sp>
        <p:nvSpPr>
          <p:cNvPr id="5" name="Content Placeholder 2"/>
          <p:cNvSpPr>
            <a:spLocks noGrp="1"/>
          </p:cNvSpPr>
          <p:nvPr>
            <p:ph idx="1"/>
          </p:nvPr>
        </p:nvSpPr>
        <p:spPr>
          <a:xfrm>
            <a:off x="457200" y="1280160"/>
            <a:ext cx="8229600" cy="2987040"/>
          </a:xfrm>
          <a:solidFill>
            <a:srgbClr val="FFFFCC"/>
          </a:solidFill>
          <a:ln w="28575">
            <a:solidFill>
              <a:srgbClr val="000000"/>
            </a:solidFill>
          </a:ln>
        </p:spPr>
        <p:txBody>
          <a:bodyPr>
            <a:noAutofit/>
          </a:bodyPr>
          <a:lstStyle/>
          <a:p>
            <a:pPr algn="ctr">
              <a:lnSpc>
                <a:spcPts val="3200"/>
              </a:lnSpc>
              <a:spcBef>
                <a:spcPts val="600"/>
              </a:spcBef>
            </a:pPr>
            <a:r>
              <a:rPr lang="en-US" b="1" dirty="0" smtClean="0">
                <a:solidFill>
                  <a:srgbClr val="000000"/>
                </a:solidFill>
              </a:rPr>
              <a:t>Principles Used in Solving a First-Degree Equation (cont.)</a:t>
            </a:r>
          </a:p>
          <a:p>
            <a:pPr marL="463550" indent="-463550"/>
            <a:r>
              <a:rPr lang="en-US" b="1" dirty="0" smtClean="0">
                <a:solidFill>
                  <a:srgbClr val="000000"/>
                </a:solidFill>
              </a:rPr>
              <a:t>2.	</a:t>
            </a:r>
            <a:r>
              <a:rPr lang="en-US" dirty="0" smtClean="0">
                <a:solidFill>
                  <a:srgbClr val="000000"/>
                </a:solidFill>
              </a:rPr>
              <a:t>The</a:t>
            </a:r>
            <a:r>
              <a:rPr lang="en-US" b="1" dirty="0" smtClean="0">
                <a:solidFill>
                  <a:srgbClr val="C00000"/>
                </a:solidFill>
              </a:rPr>
              <a:t> Multiplication Principle</a:t>
            </a:r>
            <a:r>
              <a:rPr lang="en-US" dirty="0" smtClean="0">
                <a:solidFill>
                  <a:srgbClr val="000000"/>
                </a:solidFill>
              </a:rPr>
              <a:t>:</a:t>
            </a:r>
            <a:r>
              <a:rPr lang="en-US" b="1" dirty="0" smtClean="0">
                <a:solidFill>
                  <a:srgbClr val="000000"/>
                </a:solidFill>
              </a:rPr>
              <a:t> </a:t>
            </a:r>
          </a:p>
          <a:p>
            <a:pPr marL="463550" indent="-463550"/>
            <a:r>
              <a:rPr lang="en-US" dirty="0" smtClean="0"/>
              <a:t>	</a:t>
            </a:r>
            <a:r>
              <a:rPr lang="en-US" dirty="0" smtClean="0">
                <a:solidFill>
                  <a:srgbClr val="000000"/>
                </a:solidFill>
              </a:rPr>
              <a:t>For </a:t>
            </a:r>
            <a:r>
              <a:rPr lang="en-US" i="1" dirty="0" smtClean="0">
                <a:solidFill>
                  <a:srgbClr val="000000"/>
                </a:solidFill>
              </a:rPr>
              <a:t>C ≠ </a:t>
            </a:r>
            <a:r>
              <a:rPr lang="en-US" dirty="0" smtClean="0">
                <a:solidFill>
                  <a:srgbClr val="000000"/>
                </a:solidFill>
              </a:rPr>
              <a:t>0, the equations</a:t>
            </a:r>
            <a:r>
              <a:rPr lang="en-US" i="1" dirty="0" smtClean="0">
                <a:solidFill>
                  <a:srgbClr val="000000"/>
                </a:solidFill>
              </a:rPr>
              <a:t> A </a:t>
            </a:r>
            <a:r>
              <a:rPr lang="en-US" dirty="0" smtClean="0">
                <a:solidFill>
                  <a:srgbClr val="000000"/>
                </a:solidFill>
              </a:rPr>
              <a:t>=</a:t>
            </a:r>
            <a:r>
              <a:rPr lang="en-US" i="1" dirty="0" smtClean="0">
                <a:solidFill>
                  <a:srgbClr val="000000"/>
                </a:solidFill>
              </a:rPr>
              <a:t> B </a:t>
            </a:r>
            <a:r>
              <a:rPr lang="en-US" dirty="0" smtClean="0">
                <a:solidFill>
                  <a:srgbClr val="000000"/>
                </a:solidFill>
              </a:rPr>
              <a:t>and </a:t>
            </a:r>
            <a:r>
              <a:rPr lang="en-US" i="1" dirty="0" smtClean="0">
                <a:solidFill>
                  <a:srgbClr val="0000FF"/>
                </a:solidFill>
              </a:rPr>
              <a:t>C</a:t>
            </a:r>
            <a:r>
              <a:rPr lang="en-US" dirty="0" smtClean="0">
                <a:solidFill>
                  <a:srgbClr val="0000FF"/>
                </a:solidFill>
              </a:rPr>
              <a:t> ⋅ </a:t>
            </a:r>
            <a:r>
              <a:rPr lang="en-US" i="1" dirty="0" smtClean="0">
                <a:solidFill>
                  <a:srgbClr val="0000FF"/>
                </a:solidFill>
              </a:rPr>
              <a:t>A</a:t>
            </a:r>
            <a:r>
              <a:rPr lang="en-US" dirty="0" smtClean="0">
                <a:solidFill>
                  <a:srgbClr val="0000FF"/>
                </a:solidFill>
              </a:rPr>
              <a:t> = </a:t>
            </a:r>
            <a:r>
              <a:rPr lang="en-US" i="1" dirty="0" smtClean="0">
                <a:solidFill>
                  <a:srgbClr val="0000FF"/>
                </a:solidFill>
              </a:rPr>
              <a:t>C</a:t>
            </a:r>
            <a:r>
              <a:rPr lang="en-US" dirty="0" smtClean="0">
                <a:solidFill>
                  <a:srgbClr val="0000FF"/>
                </a:solidFill>
              </a:rPr>
              <a:t> ⋅ </a:t>
            </a:r>
            <a:r>
              <a:rPr lang="en-US" i="1" dirty="0" smtClean="0">
                <a:solidFill>
                  <a:srgbClr val="0000FF"/>
                </a:solidFill>
              </a:rPr>
              <a:t>B </a:t>
            </a:r>
            <a:r>
              <a:rPr lang="en-US" dirty="0" smtClean="0">
                <a:solidFill>
                  <a:srgbClr val="000000"/>
                </a:solidFill>
              </a:rPr>
              <a:t>and</a:t>
            </a:r>
            <a:endParaRPr lang="en-US" b="1" dirty="0" smtClean="0">
              <a:solidFill>
                <a:srgbClr val="000000"/>
              </a:solidFill>
            </a:endParaRPr>
          </a:p>
          <a:p>
            <a:pPr marL="463550" indent="-463550">
              <a:lnSpc>
                <a:spcPts val="3200"/>
              </a:lnSpc>
              <a:spcBef>
                <a:spcPts val="1800"/>
              </a:spcBef>
            </a:pPr>
            <a:r>
              <a:rPr lang="en-US" dirty="0" smtClean="0">
                <a:solidFill>
                  <a:srgbClr val="000000"/>
                </a:solidFill>
              </a:rPr>
              <a:t>	             and                      have the same solutions.</a:t>
            </a:r>
          </a:p>
        </p:txBody>
      </p:sp>
      <p:graphicFrame>
        <p:nvGraphicFramePr>
          <p:cNvPr id="26626" name="Object 7"/>
          <p:cNvGraphicFramePr>
            <a:graphicFrameLocks noChangeAspect="1"/>
          </p:cNvGraphicFramePr>
          <p:nvPr/>
        </p:nvGraphicFramePr>
        <p:xfrm>
          <a:off x="1005348" y="3168444"/>
          <a:ext cx="901700" cy="838200"/>
        </p:xfrm>
        <a:graphic>
          <a:graphicData uri="http://schemas.openxmlformats.org/presentationml/2006/ole">
            <mc:AlternateContent xmlns:mc="http://schemas.openxmlformats.org/markup-compatibility/2006">
              <mc:Choice xmlns:v="urn:schemas-microsoft-com:vml" Requires="v">
                <p:oleObj spid="_x0000_s26630" name="Equation" r:id="rId3" imgW="901440" imgH="838080" progId="Equation.DSMT4">
                  <p:embed/>
                </p:oleObj>
              </mc:Choice>
              <mc:Fallback>
                <p:oleObj name="Equation" r:id="rId3" imgW="901440" imgH="838080"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5348" y="3168444"/>
                        <a:ext cx="90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627" name="Object 3"/>
          <p:cNvGraphicFramePr>
            <a:graphicFrameLocks noChangeAspect="1"/>
          </p:cNvGraphicFramePr>
          <p:nvPr/>
        </p:nvGraphicFramePr>
        <p:xfrm>
          <a:off x="2696496" y="3168444"/>
          <a:ext cx="1549400" cy="838200"/>
        </p:xfrm>
        <a:graphic>
          <a:graphicData uri="http://schemas.openxmlformats.org/presentationml/2006/ole">
            <mc:AlternateContent xmlns:mc="http://schemas.openxmlformats.org/markup-compatibility/2006">
              <mc:Choice xmlns:v="urn:schemas-microsoft-com:vml" Requires="v">
                <p:oleObj spid="_x0000_s26631" name="Equation" r:id="rId5" imgW="1549080" imgH="838080" progId="Equation.DSMT4">
                  <p:embed/>
                </p:oleObj>
              </mc:Choice>
              <mc:Fallback>
                <p:oleObj name="Equation" r:id="rId5" imgW="154908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96496" y="3168444"/>
                        <a:ext cx="154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182880"/>
            <a:ext cx="8229600" cy="914400"/>
          </a:xfrm>
        </p:spPr>
        <p:txBody>
          <a:bodyPr/>
          <a:lstStyle/>
          <a:p>
            <a:r>
              <a:rPr lang="en-US" dirty="0" smtClean="0"/>
              <a:t>First-Degree Equations with Variables on Both Sides</a:t>
            </a:r>
            <a:endParaRPr lang="en-US" dirty="0"/>
          </a:p>
        </p:txBody>
      </p:sp>
      <p:sp>
        <p:nvSpPr>
          <p:cNvPr id="5" name="Content Placeholder 2"/>
          <p:cNvSpPr>
            <a:spLocks noGrp="1"/>
          </p:cNvSpPr>
          <p:nvPr>
            <p:ph idx="1"/>
          </p:nvPr>
        </p:nvSpPr>
        <p:spPr>
          <a:xfrm>
            <a:off x="457200" y="1280160"/>
            <a:ext cx="8229600" cy="4015458"/>
          </a:xfrm>
          <a:solidFill>
            <a:srgbClr val="FFFFCC"/>
          </a:solidFill>
          <a:ln w="28575">
            <a:solidFill>
              <a:srgbClr val="000000"/>
            </a:solidFill>
          </a:ln>
        </p:spPr>
        <p:txBody>
          <a:bodyPr>
            <a:spAutoFit/>
          </a:bodyPr>
          <a:lstStyle/>
          <a:p>
            <a:pPr algn="ctr">
              <a:lnSpc>
                <a:spcPts val="3200"/>
              </a:lnSpc>
              <a:spcBef>
                <a:spcPts val="600"/>
              </a:spcBef>
            </a:pPr>
            <a:r>
              <a:rPr lang="en-US" b="1" dirty="0" smtClean="0">
                <a:solidFill>
                  <a:srgbClr val="000000"/>
                </a:solidFill>
              </a:rPr>
              <a:t>Principles Used in Solving a First-Degree Equation (cont.)</a:t>
            </a:r>
          </a:p>
          <a:p>
            <a:r>
              <a:rPr lang="en-US" dirty="0" smtClean="0">
                <a:solidFill>
                  <a:srgbClr val="000000"/>
                </a:solidFill>
              </a:rPr>
              <a:t>Essentially, these two principles say that if we perform the same operation to both sides of an equation, the resulting equation will have the same solution as the original equation. Note that the </a:t>
            </a:r>
            <a:r>
              <a:rPr lang="en-US" b="1" dirty="0" smtClean="0">
                <a:solidFill>
                  <a:srgbClr val="C00000"/>
                </a:solidFill>
              </a:rPr>
              <a:t>Multiplication Principle</a:t>
            </a:r>
            <a:r>
              <a:rPr lang="en-US" b="1" dirty="0" smtClean="0">
                <a:solidFill>
                  <a:srgbClr val="000000"/>
                </a:solidFill>
              </a:rPr>
              <a:t> </a:t>
            </a:r>
            <a:r>
              <a:rPr lang="en-US" dirty="0" smtClean="0">
                <a:solidFill>
                  <a:srgbClr val="000000"/>
                </a:solidFill>
              </a:rPr>
              <a:t>could also be called the</a:t>
            </a:r>
            <a:r>
              <a:rPr lang="en-US" b="1" dirty="0" smtClean="0">
                <a:solidFill>
                  <a:srgbClr val="000000"/>
                </a:solidFill>
              </a:rPr>
              <a:t> </a:t>
            </a:r>
            <a:r>
              <a:rPr lang="en-US" b="1" dirty="0" smtClean="0">
                <a:solidFill>
                  <a:srgbClr val="C00000"/>
                </a:solidFill>
              </a:rPr>
              <a:t>Division Principle </a:t>
            </a:r>
            <a:r>
              <a:rPr lang="en-US" dirty="0" smtClean="0">
                <a:solidFill>
                  <a:srgbClr val="000000"/>
                </a:solidFill>
              </a:rPr>
              <a:t>because dividing by a number is the same as multiplying by its reciprocal.</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First-Degree Equations with Variables on Both Sides</a:t>
            </a:r>
            <a:endParaRPr lang="en-US" dirty="0"/>
          </a:p>
        </p:txBody>
      </p:sp>
      <p:sp>
        <p:nvSpPr>
          <p:cNvPr id="3" name="Content Placeholder 2"/>
          <p:cNvSpPr>
            <a:spLocks noGrp="1"/>
          </p:cNvSpPr>
          <p:nvPr>
            <p:ph idx="1"/>
          </p:nvPr>
        </p:nvSpPr>
        <p:spPr>
          <a:xfrm>
            <a:off x="457200" y="1280160"/>
            <a:ext cx="8229600" cy="4587240"/>
          </a:xfrm>
          <a:solidFill>
            <a:srgbClr val="FFFFCC"/>
          </a:solidFill>
          <a:ln w="28575">
            <a:solidFill>
              <a:srgbClr val="000000"/>
            </a:solidFill>
          </a:ln>
        </p:spPr>
        <p:txBody>
          <a:bodyPr>
            <a:noAutofit/>
          </a:bodyPr>
          <a:lstStyle/>
          <a:p>
            <a:pPr>
              <a:spcBef>
                <a:spcPts val="0"/>
              </a:spcBef>
            </a:pPr>
            <a:r>
              <a:rPr lang="en-US" b="1" dirty="0" smtClean="0">
                <a:solidFill>
                  <a:srgbClr val="000000"/>
                </a:solidFill>
              </a:rPr>
              <a:t>To Understand How to Solve</a:t>
            </a:r>
          </a:p>
          <a:p>
            <a:pPr>
              <a:spcBef>
                <a:spcPts val="0"/>
              </a:spcBef>
            </a:pPr>
            <a:r>
              <a:rPr lang="en-US" b="1" dirty="0" smtClean="0">
                <a:solidFill>
                  <a:srgbClr val="000000"/>
                </a:solidFill>
              </a:rPr>
              <a:t>Equations</a:t>
            </a:r>
          </a:p>
          <a:p>
            <a:pPr marL="457200" indent="-457200">
              <a:spcBef>
                <a:spcPts val="0"/>
              </a:spcBef>
            </a:pPr>
            <a:endParaRPr lang="en-US" sz="1000" b="1" dirty="0" smtClean="0">
              <a:solidFill>
                <a:srgbClr val="000000"/>
              </a:solidFill>
            </a:endParaRPr>
          </a:p>
          <a:p>
            <a:pPr marL="457200" indent="-457200">
              <a:spcBef>
                <a:spcPts val="0"/>
              </a:spcBef>
            </a:pPr>
            <a:r>
              <a:rPr lang="en-US" b="1" dirty="0" smtClean="0">
                <a:solidFill>
                  <a:srgbClr val="000000"/>
                </a:solidFill>
              </a:rPr>
              <a:t>1. 	</a:t>
            </a:r>
            <a:r>
              <a:rPr lang="en-US" dirty="0" smtClean="0">
                <a:solidFill>
                  <a:srgbClr val="000000"/>
                </a:solidFill>
              </a:rPr>
              <a:t>Simplify both sides of the</a:t>
            </a:r>
          </a:p>
          <a:p>
            <a:pPr marL="457200" indent="-457200">
              <a:spcBef>
                <a:spcPts val="0"/>
              </a:spcBef>
            </a:pPr>
            <a:r>
              <a:rPr lang="en-US" dirty="0" smtClean="0">
                <a:solidFill>
                  <a:srgbClr val="000000"/>
                </a:solidFill>
              </a:rPr>
              <a:t>	equation. (This includes </a:t>
            </a:r>
            <a:br>
              <a:rPr lang="en-US" dirty="0" smtClean="0">
                <a:solidFill>
                  <a:srgbClr val="000000"/>
                </a:solidFill>
              </a:rPr>
            </a:br>
            <a:r>
              <a:rPr lang="en-US" dirty="0" smtClean="0">
                <a:solidFill>
                  <a:srgbClr val="000000"/>
                </a:solidFill>
              </a:rPr>
              <a:t>applying	the distributive property</a:t>
            </a:r>
            <a:br>
              <a:rPr lang="en-US" dirty="0" smtClean="0">
                <a:solidFill>
                  <a:srgbClr val="000000"/>
                </a:solidFill>
              </a:rPr>
            </a:br>
            <a:r>
              <a:rPr lang="en-US" dirty="0" smtClean="0">
                <a:solidFill>
                  <a:srgbClr val="000000"/>
                </a:solidFill>
              </a:rPr>
              <a:t>and/or combining like terms.)</a:t>
            </a:r>
          </a:p>
          <a:p>
            <a:pPr marL="457200" indent="-457200">
              <a:spcBef>
                <a:spcPts val="0"/>
              </a:spcBef>
            </a:pPr>
            <a:r>
              <a:rPr lang="en-US" b="1" dirty="0" smtClean="0">
                <a:solidFill>
                  <a:srgbClr val="000000"/>
                </a:solidFill>
              </a:rPr>
              <a:t>2. 	</a:t>
            </a:r>
            <a:r>
              <a:rPr lang="en-US" dirty="0" smtClean="0">
                <a:solidFill>
                  <a:srgbClr val="000000"/>
                </a:solidFill>
              </a:rPr>
              <a:t>If a constant is added to a </a:t>
            </a:r>
          </a:p>
          <a:p>
            <a:pPr marL="457200" indent="-457200">
              <a:spcBef>
                <a:spcPts val="0"/>
              </a:spcBef>
            </a:pPr>
            <a:r>
              <a:rPr lang="en-US" dirty="0" smtClean="0">
                <a:solidFill>
                  <a:srgbClr val="000000"/>
                </a:solidFill>
              </a:rPr>
              <a:t>	variable, 	add the opposite of </a:t>
            </a:r>
          </a:p>
          <a:p>
            <a:pPr marL="457200" indent="-457200">
              <a:spcBef>
                <a:spcPts val="0"/>
              </a:spcBef>
            </a:pPr>
            <a:r>
              <a:rPr lang="en-US" dirty="0" smtClean="0">
                <a:solidFill>
                  <a:srgbClr val="000000"/>
                </a:solidFill>
              </a:rPr>
              <a:t>	the constant to both sides of </a:t>
            </a:r>
          </a:p>
          <a:p>
            <a:pPr marL="457200" indent="-457200">
              <a:spcBef>
                <a:spcPts val="0"/>
              </a:spcBef>
            </a:pPr>
            <a:r>
              <a:rPr lang="en-US" dirty="0" smtClean="0">
                <a:solidFill>
                  <a:srgbClr val="000000"/>
                </a:solidFill>
              </a:rPr>
              <a:t>	the equation and simplify.</a:t>
            </a:r>
            <a:endParaRPr lang="en-US" dirty="0">
              <a:solidFill>
                <a:srgbClr val="000000"/>
              </a:solidFill>
            </a:endParaRPr>
          </a:p>
        </p:txBody>
      </p:sp>
      <p:sp>
        <p:nvSpPr>
          <p:cNvPr id="4" name="Rectangle 3"/>
          <p:cNvSpPr/>
          <p:nvPr/>
        </p:nvSpPr>
        <p:spPr>
          <a:xfrm>
            <a:off x="6407998" y="1295400"/>
            <a:ext cx="2013308" cy="523220"/>
          </a:xfrm>
          <a:prstGeom prst="rect">
            <a:avLst/>
          </a:prstGeom>
        </p:spPr>
        <p:txBody>
          <a:bodyPr wrap="none">
            <a:spAutoFit/>
          </a:bodyPr>
          <a:lstStyle/>
          <a:p>
            <a:r>
              <a:rPr lang="en-US" sz="2800" b="1" dirty="0" smtClean="0">
                <a:solidFill>
                  <a:srgbClr val="000000"/>
                </a:solidFill>
              </a:rPr>
              <a:t>For Example</a:t>
            </a:r>
            <a:endParaRPr lang="en-US" sz="2800" dirty="0">
              <a:solidFill>
                <a:srgbClr val="000000"/>
              </a:solidFill>
            </a:endParaRPr>
          </a:p>
        </p:txBody>
      </p:sp>
      <p:graphicFrame>
        <p:nvGraphicFramePr>
          <p:cNvPr id="28674" name="Object 8"/>
          <p:cNvGraphicFramePr>
            <a:graphicFrameLocks noChangeAspect="1"/>
          </p:cNvGraphicFramePr>
          <p:nvPr>
            <p:extLst>
              <p:ext uri="{D42A27DB-BD31-4B8C-83A1-F6EECF244321}">
                <p14:modId xmlns:p14="http://schemas.microsoft.com/office/powerpoint/2010/main" val="2928095456"/>
              </p:ext>
            </p:extLst>
          </p:nvPr>
        </p:nvGraphicFramePr>
        <p:xfrm>
          <a:off x="5525394" y="2362200"/>
          <a:ext cx="3111500" cy="927100"/>
        </p:xfrm>
        <a:graphic>
          <a:graphicData uri="http://schemas.openxmlformats.org/presentationml/2006/ole">
            <mc:AlternateContent xmlns:mc="http://schemas.openxmlformats.org/markup-compatibility/2006">
              <mc:Choice xmlns:v="urn:schemas-microsoft-com:vml" Requires="v">
                <p:oleObj spid="_x0000_s28678" name="Equation" r:id="rId3" imgW="3111480" imgH="927000" progId="Equation.DSMT4">
                  <p:embed/>
                </p:oleObj>
              </mc:Choice>
              <mc:Fallback>
                <p:oleObj name="Equation" r:id="rId3" imgW="3111480" imgH="927000" progId="Equation.DSMT4">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25394" y="2362200"/>
                        <a:ext cx="3111500"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8675" name="Object 9"/>
          <p:cNvGraphicFramePr>
            <a:graphicFrameLocks noChangeAspect="1"/>
          </p:cNvGraphicFramePr>
          <p:nvPr>
            <p:extLst>
              <p:ext uri="{D42A27DB-BD31-4B8C-83A1-F6EECF244321}">
                <p14:modId xmlns:p14="http://schemas.microsoft.com/office/powerpoint/2010/main" val="2420191741"/>
              </p:ext>
            </p:extLst>
          </p:nvPr>
        </p:nvGraphicFramePr>
        <p:xfrm>
          <a:off x="5258694" y="4191000"/>
          <a:ext cx="3378200" cy="825500"/>
        </p:xfrm>
        <a:graphic>
          <a:graphicData uri="http://schemas.openxmlformats.org/presentationml/2006/ole">
            <mc:AlternateContent xmlns:mc="http://schemas.openxmlformats.org/markup-compatibility/2006">
              <mc:Choice xmlns:v="urn:schemas-microsoft-com:vml" Requires="v">
                <p:oleObj spid="_x0000_s28679" name="Equation" r:id="rId5" imgW="3377880" imgH="825480" progId="Equation.DSMT4">
                  <p:embed/>
                </p:oleObj>
              </mc:Choice>
              <mc:Fallback>
                <p:oleObj name="Equation" r:id="rId5" imgW="3377880" imgH="825480" progId="Equation.DSMT4">
                  <p:embed/>
                  <p:pic>
                    <p:nvPicPr>
                      <p:cNvPr id="0" name="Object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58694" y="4191000"/>
                        <a:ext cx="33782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First-Degree Equations with Variables on Both Sides</a:t>
            </a:r>
            <a:endParaRPr lang="en-US" dirty="0"/>
          </a:p>
        </p:txBody>
      </p:sp>
      <p:sp>
        <p:nvSpPr>
          <p:cNvPr id="3" name="Content Placeholder 2"/>
          <p:cNvSpPr>
            <a:spLocks noGrp="1"/>
          </p:cNvSpPr>
          <p:nvPr>
            <p:ph idx="1"/>
          </p:nvPr>
        </p:nvSpPr>
        <p:spPr>
          <a:xfrm>
            <a:off x="457200" y="1280160"/>
            <a:ext cx="8229600" cy="3520440"/>
          </a:xfrm>
          <a:solidFill>
            <a:srgbClr val="FFFFCC"/>
          </a:solidFill>
          <a:ln w="28575">
            <a:solidFill>
              <a:srgbClr val="000000"/>
            </a:solidFill>
          </a:ln>
        </p:spPr>
        <p:txBody>
          <a:bodyPr>
            <a:noAutofit/>
          </a:bodyPr>
          <a:lstStyle/>
          <a:p>
            <a:pPr>
              <a:spcBef>
                <a:spcPts val="0"/>
              </a:spcBef>
            </a:pPr>
            <a:r>
              <a:rPr lang="en-US" b="1" dirty="0" smtClean="0">
                <a:solidFill>
                  <a:srgbClr val="000000"/>
                </a:solidFill>
              </a:rPr>
              <a:t>To Understand How to Solve</a:t>
            </a:r>
          </a:p>
          <a:p>
            <a:pPr>
              <a:spcBef>
                <a:spcPts val="0"/>
              </a:spcBef>
            </a:pPr>
            <a:r>
              <a:rPr lang="en-US" b="1" dirty="0" smtClean="0">
                <a:solidFill>
                  <a:srgbClr val="000000"/>
                </a:solidFill>
              </a:rPr>
              <a:t>Equations</a:t>
            </a:r>
            <a:r>
              <a:rPr lang="en-US" b="1" dirty="0">
                <a:solidFill>
                  <a:srgbClr val="000000"/>
                </a:solidFill>
              </a:rPr>
              <a:t> </a:t>
            </a:r>
            <a:r>
              <a:rPr lang="en-US" b="1" dirty="0" smtClean="0">
                <a:solidFill>
                  <a:srgbClr val="000000"/>
                </a:solidFill>
              </a:rPr>
              <a:t>(cont.)</a:t>
            </a:r>
          </a:p>
          <a:p>
            <a:pPr marL="457200" indent="-457200">
              <a:spcBef>
                <a:spcPts val="0"/>
              </a:spcBef>
            </a:pPr>
            <a:r>
              <a:rPr lang="en-US" b="1" dirty="0" smtClean="0">
                <a:solidFill>
                  <a:srgbClr val="000000"/>
                </a:solidFill>
              </a:rPr>
              <a:t>3. 	</a:t>
            </a:r>
            <a:r>
              <a:rPr lang="en-US" dirty="0" smtClean="0">
                <a:solidFill>
                  <a:srgbClr val="000000"/>
                </a:solidFill>
              </a:rPr>
              <a:t>If there are variable terms on</a:t>
            </a:r>
          </a:p>
          <a:p>
            <a:pPr marL="457200" indent="-457200">
              <a:spcBef>
                <a:spcPts val="0"/>
              </a:spcBef>
            </a:pPr>
            <a:r>
              <a:rPr lang="en-US" dirty="0" smtClean="0">
                <a:solidFill>
                  <a:srgbClr val="000000"/>
                </a:solidFill>
              </a:rPr>
              <a:t>	both sides of the equation, add</a:t>
            </a:r>
          </a:p>
          <a:p>
            <a:pPr marL="457200" indent="-457200">
              <a:spcBef>
                <a:spcPts val="0"/>
              </a:spcBef>
            </a:pPr>
            <a:r>
              <a:rPr lang="en-US" dirty="0" smtClean="0">
                <a:solidFill>
                  <a:srgbClr val="000000"/>
                </a:solidFill>
              </a:rPr>
              <a:t>	the opposite of one of these terms</a:t>
            </a:r>
          </a:p>
          <a:p>
            <a:pPr marL="457200" indent="-457200">
              <a:spcBef>
                <a:spcPts val="0"/>
              </a:spcBef>
            </a:pPr>
            <a:r>
              <a:rPr lang="en-US" dirty="0" smtClean="0">
                <a:solidFill>
                  <a:srgbClr val="000000"/>
                </a:solidFill>
              </a:rPr>
              <a:t>	to both sides of the equation so </a:t>
            </a:r>
          </a:p>
          <a:p>
            <a:pPr marL="457200" indent="-457200">
              <a:spcBef>
                <a:spcPts val="0"/>
              </a:spcBef>
            </a:pPr>
            <a:r>
              <a:rPr lang="en-US" dirty="0" smtClean="0">
                <a:solidFill>
                  <a:srgbClr val="000000"/>
                </a:solidFill>
              </a:rPr>
              <a:t>	that all variables are on the same </a:t>
            </a:r>
          </a:p>
          <a:p>
            <a:pPr marL="457200" indent="-457200">
              <a:spcBef>
                <a:spcPts val="0"/>
              </a:spcBef>
            </a:pPr>
            <a:r>
              <a:rPr lang="en-US" dirty="0" smtClean="0">
                <a:solidFill>
                  <a:srgbClr val="000000"/>
                </a:solidFill>
              </a:rPr>
              <a:t>	side.</a:t>
            </a:r>
          </a:p>
        </p:txBody>
      </p:sp>
      <p:sp>
        <p:nvSpPr>
          <p:cNvPr id="4" name="Rectangle 3"/>
          <p:cNvSpPr/>
          <p:nvPr/>
        </p:nvSpPr>
        <p:spPr>
          <a:xfrm>
            <a:off x="6407998" y="1295400"/>
            <a:ext cx="2013308" cy="523220"/>
          </a:xfrm>
          <a:prstGeom prst="rect">
            <a:avLst/>
          </a:prstGeom>
        </p:spPr>
        <p:txBody>
          <a:bodyPr wrap="none">
            <a:spAutoFit/>
          </a:bodyPr>
          <a:lstStyle/>
          <a:p>
            <a:r>
              <a:rPr lang="en-US" sz="2800" b="1" dirty="0" smtClean="0">
                <a:solidFill>
                  <a:srgbClr val="000000"/>
                </a:solidFill>
              </a:rPr>
              <a:t>For Example</a:t>
            </a:r>
            <a:endParaRPr lang="en-US" sz="2800" dirty="0">
              <a:solidFill>
                <a:srgbClr val="000000"/>
              </a:solidFill>
            </a:endParaRPr>
          </a:p>
        </p:txBody>
      </p:sp>
      <p:graphicFrame>
        <p:nvGraphicFramePr>
          <p:cNvPr id="29700" name="Object 10"/>
          <p:cNvGraphicFramePr>
            <a:graphicFrameLocks noChangeAspect="1"/>
          </p:cNvGraphicFramePr>
          <p:nvPr/>
        </p:nvGraphicFramePr>
        <p:xfrm>
          <a:off x="5410200" y="2266426"/>
          <a:ext cx="3263900" cy="825500"/>
        </p:xfrm>
        <a:graphic>
          <a:graphicData uri="http://schemas.openxmlformats.org/presentationml/2006/ole">
            <mc:AlternateContent xmlns:mc="http://schemas.openxmlformats.org/markup-compatibility/2006">
              <mc:Choice xmlns:v="urn:schemas-microsoft-com:vml" Requires="v">
                <p:oleObj spid="_x0000_s29702" name="Equation" r:id="rId3" imgW="3263760" imgH="825480" progId="Equation.DSMT4">
                  <p:embed/>
                </p:oleObj>
              </mc:Choice>
              <mc:Fallback>
                <p:oleObj name="Equation" r:id="rId3" imgW="3263760" imgH="82548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10200" y="2266426"/>
                        <a:ext cx="32639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First-Degree Equations with Variables on Both Sides</a:t>
            </a:r>
            <a:endParaRPr lang="en-US" dirty="0"/>
          </a:p>
        </p:txBody>
      </p:sp>
      <p:sp>
        <p:nvSpPr>
          <p:cNvPr id="3" name="Content Placeholder 2"/>
          <p:cNvSpPr>
            <a:spLocks noGrp="1"/>
          </p:cNvSpPr>
          <p:nvPr>
            <p:ph idx="1"/>
          </p:nvPr>
        </p:nvSpPr>
        <p:spPr>
          <a:xfrm>
            <a:off x="457200" y="1280160"/>
            <a:ext cx="8229600" cy="3596640"/>
          </a:xfrm>
          <a:solidFill>
            <a:srgbClr val="FFFFCC"/>
          </a:solidFill>
          <a:ln w="28575">
            <a:solidFill>
              <a:srgbClr val="000000"/>
            </a:solidFill>
          </a:ln>
        </p:spPr>
        <p:txBody>
          <a:bodyPr>
            <a:noAutofit/>
          </a:bodyPr>
          <a:lstStyle/>
          <a:p>
            <a:pPr>
              <a:spcBef>
                <a:spcPts val="0"/>
              </a:spcBef>
            </a:pPr>
            <a:r>
              <a:rPr lang="en-US" b="1" dirty="0" smtClean="0">
                <a:solidFill>
                  <a:srgbClr val="000000"/>
                </a:solidFill>
              </a:rPr>
              <a:t>To Understand How to Solve</a:t>
            </a:r>
          </a:p>
          <a:p>
            <a:pPr>
              <a:spcBef>
                <a:spcPts val="0"/>
              </a:spcBef>
            </a:pPr>
            <a:r>
              <a:rPr lang="en-US" b="1" smtClean="0">
                <a:solidFill>
                  <a:srgbClr val="000000"/>
                </a:solidFill>
              </a:rPr>
              <a:t>Equations</a:t>
            </a:r>
            <a:r>
              <a:rPr lang="en-US" b="1" dirty="0">
                <a:solidFill>
                  <a:srgbClr val="000000"/>
                </a:solidFill>
              </a:rPr>
              <a:t> </a:t>
            </a:r>
            <a:r>
              <a:rPr lang="en-US" b="1" smtClean="0">
                <a:solidFill>
                  <a:srgbClr val="000000"/>
                </a:solidFill>
              </a:rPr>
              <a:t>(cont</a:t>
            </a:r>
            <a:r>
              <a:rPr lang="en-US" b="1" dirty="0" smtClean="0">
                <a:solidFill>
                  <a:srgbClr val="000000"/>
                </a:solidFill>
              </a:rPr>
              <a:t>.)</a:t>
            </a:r>
          </a:p>
          <a:p>
            <a:pPr marL="457200" indent="-457200">
              <a:spcBef>
                <a:spcPts val="0"/>
              </a:spcBef>
            </a:pPr>
            <a:r>
              <a:rPr lang="en-US" b="1" dirty="0" smtClean="0">
                <a:solidFill>
                  <a:srgbClr val="000000"/>
                </a:solidFill>
              </a:rPr>
              <a:t>4. 	</a:t>
            </a:r>
            <a:r>
              <a:rPr lang="en-US" dirty="0" smtClean="0">
                <a:solidFill>
                  <a:srgbClr val="000000"/>
                </a:solidFill>
              </a:rPr>
              <a:t>If (after simplification) a variable</a:t>
            </a:r>
          </a:p>
          <a:p>
            <a:pPr marL="457200" indent="-457200">
              <a:spcBef>
                <a:spcPts val="0"/>
              </a:spcBef>
            </a:pPr>
            <a:r>
              <a:rPr lang="en-US" dirty="0" smtClean="0">
                <a:solidFill>
                  <a:srgbClr val="000000"/>
                </a:solidFill>
              </a:rPr>
              <a:t>	has a constant coefficient other </a:t>
            </a:r>
          </a:p>
          <a:p>
            <a:pPr marL="457200" indent="-457200">
              <a:spcBef>
                <a:spcPts val="0"/>
              </a:spcBef>
            </a:pPr>
            <a:r>
              <a:rPr lang="en-US" dirty="0" smtClean="0">
                <a:solidFill>
                  <a:srgbClr val="000000"/>
                </a:solidFill>
              </a:rPr>
              <a:t>	than 1, divide both sides by that</a:t>
            </a:r>
          </a:p>
          <a:p>
            <a:pPr marL="457200" indent="-457200">
              <a:spcBef>
                <a:spcPts val="0"/>
              </a:spcBef>
            </a:pPr>
            <a:r>
              <a:rPr lang="en-US" dirty="0" smtClean="0">
                <a:solidFill>
                  <a:srgbClr val="000000"/>
                </a:solidFill>
              </a:rPr>
              <a:t>	coefficient (that is, in effect, </a:t>
            </a:r>
          </a:p>
          <a:p>
            <a:pPr marL="457200" indent="-457200">
              <a:spcBef>
                <a:spcPts val="0"/>
              </a:spcBef>
            </a:pPr>
            <a:r>
              <a:rPr lang="en-US" dirty="0" smtClean="0">
                <a:solidFill>
                  <a:srgbClr val="000000"/>
                </a:solidFill>
              </a:rPr>
              <a:t>	multiply both sides by the reciprocal</a:t>
            </a:r>
          </a:p>
          <a:p>
            <a:pPr marL="457200" indent="-457200">
              <a:spcBef>
                <a:spcPts val="0"/>
              </a:spcBef>
            </a:pPr>
            <a:r>
              <a:rPr lang="en-US" dirty="0" smtClean="0">
                <a:solidFill>
                  <a:srgbClr val="000000"/>
                </a:solidFill>
              </a:rPr>
              <a:t>	of that coefficient).</a:t>
            </a:r>
            <a:endParaRPr lang="en-US" dirty="0">
              <a:solidFill>
                <a:srgbClr val="000000"/>
              </a:solidFill>
            </a:endParaRPr>
          </a:p>
        </p:txBody>
      </p:sp>
      <p:sp>
        <p:nvSpPr>
          <p:cNvPr id="4" name="Rectangle 3"/>
          <p:cNvSpPr/>
          <p:nvPr/>
        </p:nvSpPr>
        <p:spPr>
          <a:xfrm>
            <a:off x="6407998" y="1295400"/>
            <a:ext cx="2013308" cy="523220"/>
          </a:xfrm>
          <a:prstGeom prst="rect">
            <a:avLst/>
          </a:prstGeom>
        </p:spPr>
        <p:txBody>
          <a:bodyPr wrap="none">
            <a:spAutoFit/>
          </a:bodyPr>
          <a:lstStyle/>
          <a:p>
            <a:r>
              <a:rPr lang="en-US" sz="2800" b="1" dirty="0" smtClean="0">
                <a:solidFill>
                  <a:srgbClr val="000000"/>
                </a:solidFill>
              </a:rPr>
              <a:t>For Example</a:t>
            </a:r>
            <a:endParaRPr lang="en-US" sz="2800" dirty="0">
              <a:solidFill>
                <a:srgbClr val="000000"/>
              </a:solidFill>
            </a:endParaRPr>
          </a:p>
        </p:txBody>
      </p:sp>
      <p:graphicFrame>
        <p:nvGraphicFramePr>
          <p:cNvPr id="30724" name="Object 11"/>
          <p:cNvGraphicFramePr>
            <a:graphicFrameLocks noChangeAspect="1"/>
          </p:cNvGraphicFramePr>
          <p:nvPr/>
        </p:nvGraphicFramePr>
        <p:xfrm>
          <a:off x="6249988" y="2025650"/>
          <a:ext cx="2362200" cy="1244600"/>
        </p:xfrm>
        <a:graphic>
          <a:graphicData uri="http://schemas.openxmlformats.org/presentationml/2006/ole">
            <mc:AlternateContent xmlns:mc="http://schemas.openxmlformats.org/markup-compatibility/2006">
              <mc:Choice xmlns:v="urn:schemas-microsoft-com:vml" Requires="v">
                <p:oleObj spid="_x0000_s30726" name="Equation" r:id="rId3" imgW="2361960" imgH="1244520" progId="Equation.DSMT4">
                  <p:embed/>
                </p:oleObj>
              </mc:Choice>
              <mc:Fallback>
                <p:oleObj name="Equation" r:id="rId3" imgW="2361960" imgH="1244520" progId="Equation.DSMT4">
                  <p:embed/>
                  <p:pic>
                    <p:nvPicPr>
                      <p:cNvPr id="0" name="Objec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9988" y="2025650"/>
                        <a:ext cx="2362200" cy="1244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493</TotalTime>
  <Words>482</Words>
  <Application>Microsoft Office PowerPoint</Application>
  <PresentationFormat>On-screen Show (4:3)</PresentationFormat>
  <Paragraphs>101</Paragraphs>
  <Slides>14</Slides>
  <Notes>6</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19" baseType="lpstr">
      <vt:lpstr>Calibri</vt:lpstr>
      <vt:lpstr>Courier New</vt:lpstr>
      <vt:lpstr>Arial</vt:lpstr>
      <vt:lpstr>Office Theme</vt:lpstr>
      <vt:lpstr>Equation</vt:lpstr>
      <vt:lpstr>Section 7.2</vt:lpstr>
      <vt:lpstr>Objective</vt:lpstr>
      <vt:lpstr>First-Degree Equations with Variables on Both Sides</vt:lpstr>
      <vt:lpstr>First-Degree Equations with Variables on Both Sides</vt:lpstr>
      <vt:lpstr>First-Degree Equations with Variables on Both Sides</vt:lpstr>
      <vt:lpstr>First-Degree Equations with Variables on Both Sides</vt:lpstr>
      <vt:lpstr>First-Degree Equations with Variables on Both Sides</vt:lpstr>
      <vt:lpstr>First-Degree Equations with Variables on Both Sides</vt:lpstr>
      <vt:lpstr>First-Degree Equations with Variables on Both Sides</vt:lpstr>
      <vt:lpstr>First-Degree Equations with Variables on Both Sides</vt:lpstr>
      <vt:lpstr>Example 1</vt:lpstr>
      <vt:lpstr>Example 2</vt:lpstr>
      <vt:lpstr>Completion Example 3</vt:lpstr>
      <vt:lpstr>Completion Example 3</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Prealgebra</dc:title>
  <dc:creator>Hawkes Learning Systems</dc:creator>
  <cp:lastModifiedBy>ashish.samudre</cp:lastModifiedBy>
  <cp:revision>83</cp:revision>
  <dcterms:created xsi:type="dcterms:W3CDTF">2013-04-26T14:43:13Z</dcterms:created>
  <dcterms:modified xsi:type="dcterms:W3CDTF">2017-08-02T17:06:57Z</dcterms:modified>
</cp:coreProperties>
</file>