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60" r:id="rId4"/>
    <p:sldId id="261" r:id="rId5"/>
    <p:sldId id="264" r:id="rId6"/>
    <p:sldId id="265" r:id="rId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9900FF"/>
    <a:srgbClr val="008080"/>
    <a:srgbClr val="CCFFCC"/>
    <a:srgbClr val="CCFF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41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4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258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113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135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988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293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7.3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Solving Equations II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Learn how to solve equations that contain fractions and have variables on both sides of the equations.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90052" y="4586748"/>
            <a:ext cx="36576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752600" y="4601496"/>
            <a:ext cx="36576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276600" y="4601496"/>
            <a:ext cx="36576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58148" y="4589208"/>
            <a:ext cx="36576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51036" y="3596148"/>
            <a:ext cx="36576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311444" y="3610896"/>
            <a:ext cx="36576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Solve the equation.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sz="1400" i="0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543300" y="1128713"/>
          <a:ext cx="255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4" imgW="2552400" imgH="838080" progId="Equation.DSMT4">
                  <p:embed/>
                </p:oleObj>
              </mc:Choice>
              <mc:Fallback>
                <p:oleObj name="Equation" r:id="rId4" imgW="2552400" imgH="838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128713"/>
                        <a:ext cx="2552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/>
          <p:cNvGraphicFramePr>
            <a:graphicFrameLocks noChangeAspect="1"/>
          </p:cNvGraphicFramePr>
          <p:nvPr/>
        </p:nvGraphicFramePr>
        <p:xfrm>
          <a:off x="2302796" y="244086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6" imgW="2489040" imgH="838080" progId="Equation.DSMT4">
                  <p:embed/>
                </p:oleObj>
              </mc:Choice>
              <mc:Fallback>
                <p:oleObj name="Equation" r:id="rId6" imgW="2489040" imgH="838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2796" y="244086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668296" y="3565016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  <a:latin typeface="+mn-lt"/>
              </a:rPr>
              <a:t>Multiply both sides by 12.</a:t>
            </a:r>
            <a:endParaRPr lang="en-US" sz="2000" dirty="0">
              <a:solidFill>
                <a:srgbClr val="006666"/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68296" y="4565444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  <a:latin typeface="+mn-lt"/>
              </a:rPr>
              <a:t>Apply the distributive property.</a:t>
            </a:r>
            <a:endParaRPr lang="en-US" sz="2000" dirty="0">
              <a:solidFill>
                <a:srgbClr val="006666"/>
              </a:solidFill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668296" y="537326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  <a:latin typeface="+mn-lt"/>
              </a:rPr>
              <a:t>Coefficients and constants are now integers.</a:t>
            </a:r>
            <a:endParaRPr lang="en-US" sz="2000" dirty="0">
              <a:solidFill>
                <a:srgbClr val="006666"/>
              </a:solidFill>
              <a:latin typeface="+mn-lt"/>
            </a:endParaRP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289846" y="4343655"/>
          <a:ext cx="5283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8" imgW="5283000" imgH="927000" progId="Equation.DSMT4">
                  <p:embed/>
                </p:oleObj>
              </mc:Choice>
              <mc:Fallback>
                <p:oleObj name="Equation" r:id="rId8" imgW="5283000" imgH="9270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46" y="4343655"/>
                        <a:ext cx="5283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1606365" y="3343275"/>
          <a:ext cx="4013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10" imgW="4012920" imgH="927000" progId="Equation.DSMT4">
                  <p:embed/>
                </p:oleObj>
              </mc:Choice>
              <mc:Fallback>
                <p:oleObj name="Equation" r:id="rId10" imgW="4012920" imgH="9270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365" y="3343275"/>
                        <a:ext cx="4013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"/>
          <p:cNvGraphicFramePr>
            <a:graphicFrameLocks noChangeAspect="1"/>
          </p:cNvGraphicFramePr>
          <p:nvPr/>
        </p:nvGraphicFramePr>
        <p:xfrm>
          <a:off x="2345404" y="5422900"/>
          <a:ext cx="242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12" imgW="2425680" imgH="291960" progId="Equation.DSMT4">
                  <p:embed/>
                </p:oleObj>
              </mc:Choice>
              <mc:Fallback>
                <p:oleObj name="Equation" r:id="rId12" imgW="242568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5404" y="5422900"/>
                        <a:ext cx="242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1908032" y="1950720"/>
            <a:ext cx="44927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For </a:t>
            </a:r>
            <a:r>
              <a:rPr lang="en-US" sz="28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0000FF"/>
                </a:solidFill>
              </a:rPr>
              <a:t>4</a:t>
            </a:r>
            <a:r>
              <a:rPr lang="en-US" sz="2800" dirty="0" smtClean="0"/>
              <a:t>, and </a:t>
            </a:r>
            <a:r>
              <a:rPr lang="en-US" sz="2800" dirty="0" smtClean="0">
                <a:solidFill>
                  <a:srgbClr val="0000FF"/>
                </a:solidFill>
              </a:rPr>
              <a:t>3</a:t>
            </a:r>
            <a:r>
              <a:rPr lang="en-US" sz="2800" dirty="0" smtClean="0"/>
              <a:t>, the LCM is </a:t>
            </a:r>
            <a:r>
              <a:rPr lang="en-US" sz="2800" dirty="0" smtClean="0">
                <a:solidFill>
                  <a:srgbClr val="9900FF"/>
                </a:solidFill>
              </a:rPr>
              <a:t>12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2" grpId="0" animBg="1"/>
      <p:bldP spid="13" grpId="0" animBg="1"/>
      <p:bldP spid="23" grpId="0"/>
      <p:bldP spid="24" grpId="0"/>
      <p:bldP spid="2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114800" y="4724400"/>
            <a:ext cx="27432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411792" y="4724400"/>
            <a:ext cx="27432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092244" y="3079956"/>
            <a:ext cx="6400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134896" y="3094704"/>
            <a:ext cx="6400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168444" y="1858296"/>
            <a:ext cx="6400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25296" y="1875504"/>
            <a:ext cx="6400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buNone/>
            </a:pPr>
            <a:r>
              <a:rPr lang="en-US" i="0" dirty="0" smtClean="0">
                <a:solidFill>
                  <a:srgbClr val="006666"/>
                </a:solidFill>
              </a:rPr>
              <a:t> </a:t>
            </a: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584450" y="1280652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4" imgW="1904760" imgH="291960" progId="Equation.DSMT4">
                  <p:embed/>
                </p:oleObj>
              </mc:Choice>
              <mc:Fallback>
                <p:oleObj name="Equation" r:id="rId4" imgW="1904760" imgH="291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1280652"/>
                        <a:ext cx="190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936750" y="1905000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6" imgW="3213000" imgH="291960" progId="Equation.DSMT4">
                  <p:embed/>
                </p:oleObj>
              </mc:Choice>
              <mc:Fallback>
                <p:oleObj name="Equation" r:id="rId6" imgW="3213000" imgH="291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1905000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212434" y="2499852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8" imgW="1904760" imgH="291960" progId="Equation.DSMT4">
                  <p:embed/>
                </p:oleObj>
              </mc:Choice>
              <mc:Fallback>
                <p:oleObj name="Equation" r:id="rId8" imgW="190476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434" y="2499852"/>
                        <a:ext cx="190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08250" y="3109452"/>
          <a:ext cx="326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10" imgW="3263760" imgH="291960" progId="Equation.DSMT4">
                  <p:embed/>
                </p:oleObj>
              </mc:Choice>
              <mc:Fallback>
                <p:oleObj name="Equation" r:id="rId10" imgW="3263760" imgH="2919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3109452"/>
                        <a:ext cx="3263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3368675" y="3704304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2" imgW="1066680" imgH="279360" progId="Equation.DSMT4">
                  <p:embed/>
                </p:oleObj>
              </mc:Choice>
              <mc:Fallback>
                <p:oleObj name="Equation" r:id="rId12" imgW="1066680" imgH="2793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3704304"/>
                        <a:ext cx="1066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3340100" y="422275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4" imgW="1143000" imgH="838080" progId="Equation.DSMT4">
                  <p:embed/>
                </p:oleObj>
              </mc:Choice>
              <mc:Fallback>
                <p:oleObj name="Equation" r:id="rId14" imgW="114300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4222750"/>
                        <a:ext cx="114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3514725" y="5119942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6" imgW="939600" imgH="838080" progId="Equation.DSMT4">
                  <p:embed/>
                </p:oleObj>
              </mc:Choice>
              <mc:Fallback>
                <p:oleObj name="Equation" r:id="rId16" imgW="93960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5119942"/>
                        <a:ext cx="939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5400000">
            <a:off x="3299952" y="424384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390900" y="4745292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3" grpId="0" animBg="1"/>
      <p:bldP spid="14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80104" y="4800600"/>
            <a:ext cx="36576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74608" y="4800600"/>
            <a:ext cx="36576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397536" y="4800600"/>
            <a:ext cx="36576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91548" y="4800600"/>
            <a:ext cx="36576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Solve the equation.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  <a:r>
              <a:rPr lang="en-US" i="0" dirty="0" smtClean="0">
                <a:solidFill>
                  <a:schemeClr val="tx1"/>
                </a:solidFill>
              </a:rPr>
              <a:t>    The LCM for 3, 6, 5, and 10 is </a:t>
            </a:r>
            <a:r>
              <a:rPr lang="en-US" i="0" dirty="0" smtClean="0">
                <a:solidFill>
                  <a:srgbClr val="9900FF"/>
                </a:solidFill>
              </a:rPr>
              <a:t>30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458496" y="1143000"/>
          <a:ext cx="259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4" imgW="2590560" imgH="838080" progId="Equation.DSMT4">
                  <p:embed/>
                </p:oleObj>
              </mc:Choice>
              <mc:Fallback>
                <p:oleObj name="Equation" r:id="rId4" imgW="259056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8496" y="1143000"/>
                        <a:ext cx="259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030413" y="2667000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6" imgW="2501640" imgH="838080" progId="Equation.DSMT4">
                  <p:embed/>
                </p:oleObj>
              </mc:Choice>
              <mc:Fallback>
                <p:oleObj name="Equation" r:id="rId6" imgW="250164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2667000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288129" y="3547602"/>
          <a:ext cx="406082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8" imgW="3987720" imgH="927000" progId="Equation.DSMT4">
                  <p:embed/>
                </p:oleObj>
              </mc:Choice>
              <mc:Fallback>
                <p:oleObj name="Equation" r:id="rId8" imgW="3987720" imgH="927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8129" y="3547602"/>
                        <a:ext cx="4060825" cy="944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83279" y="4535742"/>
          <a:ext cx="5473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0" imgW="5473440" imgH="927000" progId="Equation.DSMT4">
                  <p:embed/>
                </p:oleObj>
              </mc:Choice>
              <mc:Fallback>
                <p:oleObj name="Equation" r:id="rId10" imgW="5473440" imgH="927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279" y="4535742"/>
                        <a:ext cx="5473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6119980" y="3733800"/>
            <a:ext cx="28716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both sides by 30.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19980" y="4648200"/>
            <a:ext cx="24843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Apply the distributive 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property.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buNone/>
            </a:pPr>
            <a:r>
              <a:rPr lang="en-US" i="0" dirty="0" smtClean="0">
                <a:solidFill>
                  <a:srgbClr val="006666"/>
                </a:solidFill>
              </a:rPr>
              <a:t> </a:t>
            </a: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063875" y="1346200"/>
          <a:ext cx="2552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4" imgW="2552400" imgH="355320" progId="Equation.DSMT4">
                  <p:embed/>
                </p:oleObj>
              </mc:Choice>
              <mc:Fallback>
                <p:oleObj name="Equation" r:id="rId4" imgW="2552400" imgH="35532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75" y="1346200"/>
                        <a:ext cx="2552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590800" y="1930400"/>
          <a:ext cx="3517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6" imgW="3517560" imgH="355320" progId="Equation.DSMT4">
                  <p:embed/>
                </p:oleObj>
              </mc:Choice>
              <mc:Fallback>
                <p:oleObj name="Equation" r:id="rId6" imgW="3517560" imgH="35532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930400"/>
                        <a:ext cx="3517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570287" y="2540000"/>
          <a:ext cx="2070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8" imgW="2070000" imgH="355320" progId="Equation.DSMT4">
                  <p:embed/>
                </p:oleObj>
              </mc:Choice>
              <mc:Fallback>
                <p:oleObj name="Equation" r:id="rId8" imgW="2070000" imgH="3553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7" y="2540000"/>
                        <a:ext cx="2070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2722562" y="3149600"/>
          <a:ext cx="3746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10" imgW="3746160" imgH="355320" progId="Equation.DSMT4">
                  <p:embed/>
                </p:oleObj>
              </mc:Choice>
              <mc:Fallback>
                <p:oleObj name="Equation" r:id="rId10" imgW="3746160" imgH="35532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2562" y="3149600"/>
                        <a:ext cx="3746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3530600" y="3752644"/>
          <a:ext cx="1498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12" imgW="1498320" imgH="355320" progId="Equation.DSMT4">
                  <p:embed/>
                </p:oleObj>
              </mc:Choice>
              <mc:Fallback>
                <p:oleObj name="Equation" r:id="rId12" imgW="1498320" imgH="35532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3752644"/>
                        <a:ext cx="1498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3455987" y="4241134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4" imgW="1612800" imgH="838080" progId="Equation.DSMT4">
                  <p:embed/>
                </p:oleObj>
              </mc:Choice>
              <mc:Fallback>
                <p:oleObj name="Equation" r:id="rId14" imgW="161280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987" y="4241134"/>
                        <a:ext cx="161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3894137" y="5359400"/>
          <a:ext cx="876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6" imgW="876240" imgH="355320" progId="Equation.DSMT4">
                  <p:embed/>
                </p:oleObj>
              </mc:Choice>
              <mc:Fallback>
                <p:oleObj name="Equation" r:id="rId16" imgW="876240" imgH="3553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137" y="5359400"/>
                        <a:ext cx="876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111</Words>
  <Application>Microsoft Office PowerPoint</Application>
  <PresentationFormat>On-screen Show (4:3)</PresentationFormat>
  <Paragraphs>28</Paragraphs>
  <Slides>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Courier New</vt:lpstr>
      <vt:lpstr>Arial</vt:lpstr>
      <vt:lpstr>Office Theme</vt:lpstr>
      <vt:lpstr>Equation</vt:lpstr>
      <vt:lpstr>Section 7.3</vt:lpstr>
      <vt:lpstr>Objective</vt:lpstr>
      <vt:lpstr>Example 1</vt:lpstr>
      <vt:lpstr>Example 1 (cont.)</vt:lpstr>
      <vt:lpstr>Example 2</vt:lpstr>
      <vt:lpstr>Example 2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47</cp:revision>
  <dcterms:created xsi:type="dcterms:W3CDTF">2013-04-26T14:43:13Z</dcterms:created>
  <dcterms:modified xsi:type="dcterms:W3CDTF">2017-08-02T17:08:07Z</dcterms:modified>
</cp:coreProperties>
</file>