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1" r:id="rId5"/>
    <p:sldId id="262" r:id="rId6"/>
    <p:sldId id="265" r:id="rId7"/>
    <p:sldId id="266" r:id="rId8"/>
    <p:sldId id="287" r:id="rId9"/>
    <p:sldId id="269" r:id="rId10"/>
    <p:sldId id="270" r:id="rId11"/>
    <p:sldId id="291" r:id="rId12"/>
    <p:sldId id="288" r:id="rId13"/>
    <p:sldId id="273" r:id="rId14"/>
    <p:sldId id="274" r:id="rId15"/>
    <p:sldId id="289" r:id="rId16"/>
    <p:sldId id="276" r:id="rId17"/>
    <p:sldId id="277" r:id="rId18"/>
    <p:sldId id="280" r:id="rId19"/>
    <p:sldId id="281" r:id="rId20"/>
    <p:sldId id="290" r:id="rId21"/>
    <p:sldId id="284" r:id="rId22"/>
    <p:sldId id="285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CCFFCC"/>
    <a:srgbClr val="008080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4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12" Type="http://schemas.openxmlformats.org/officeDocument/2006/relationships/image" Target="../media/image73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26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22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87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51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567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11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118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044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52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251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840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59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637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14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2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18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40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4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2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4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5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4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70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8.wmf"/><Relationship Id="rId25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29" Type="http://schemas.openxmlformats.org/officeDocument/2006/relationships/image" Target="../media/image74.wmf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5.w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23" Type="http://schemas.openxmlformats.org/officeDocument/2006/relationships/image" Target="../media/image71.wmf"/><Relationship Id="rId28" Type="http://schemas.openxmlformats.org/officeDocument/2006/relationships/oleObject" Target="../embeddings/oleObject72.bin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Numbers and Consecutive Integers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3: Perimeter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Since the perimeter is </a:t>
            </a:r>
            <a:r>
              <a:rPr lang="en-US" dirty="0" smtClean="0">
                <a:solidFill>
                  <a:srgbClr val="000099"/>
                </a:solidFill>
              </a:rPr>
              <a:t>35 feet</a:t>
            </a:r>
            <a:r>
              <a:rPr lang="en-US" dirty="0" smtClean="0">
                <a:solidFill>
                  <a:schemeClr val="tx1"/>
                </a:solidFill>
              </a:rPr>
              <a:t>, the sum of the three sides must be </a:t>
            </a:r>
            <a:r>
              <a:rPr lang="en-US" dirty="0" smtClean="0">
                <a:solidFill>
                  <a:srgbClr val="000099"/>
                </a:solidFill>
              </a:rPr>
              <a:t>35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1295400"/>
            <a:ext cx="52863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3: Perimeter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First Side   +   Second Side   +   Third Side   =   Perimeter</a:t>
            </a: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402762" y="19810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3076702" y="19804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5242258" y="19804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7390606" y="19804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49400" y="2249948"/>
          <a:ext cx="629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0" name="Equation" r:id="rId4" imgW="6298920" imgH="469800" progId="Equation.DSMT4">
                  <p:embed/>
                </p:oleObj>
              </mc:Choice>
              <mc:Fallback>
                <p:oleObj name="Equation" r:id="rId4" imgW="6298920" imgH="46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2249948"/>
                        <a:ext cx="6299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19992" y="29083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992" y="290830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887452" y="3505200"/>
          <a:ext cx="302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8" imgW="3022560" imgH="291960" progId="Equation.DSMT4">
                  <p:embed/>
                </p:oleObj>
              </mc:Choice>
              <mc:Fallback>
                <p:oleObj name="Equation" r:id="rId8" imgW="30225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452" y="3505200"/>
                        <a:ext cx="302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6165850" y="405130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10" imgW="1091880" imgH="279360" progId="Equation.DSMT4">
                  <p:embed/>
                </p:oleObj>
              </mc:Choice>
              <mc:Fallback>
                <p:oleObj name="Equation" r:id="rId10" imgW="109188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4051300"/>
                        <a:ext cx="109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106652" y="44831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12" imgW="1206360" imgH="838080" progId="Equation.DSMT4">
                  <p:embed/>
                </p:oleObj>
              </mc:Choice>
              <mc:Fallback>
                <p:oleObj name="Equation" r:id="rId12" imgW="12063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652" y="44831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359064" y="54102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064" y="5410200"/>
                        <a:ext cx="723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6096000" y="45720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191250" y="50800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3: Perimeter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r>
              <a:rPr lang="en-US" dirty="0" smtClean="0"/>
              <a:t>Thus the sides are </a:t>
            </a:r>
          </a:p>
          <a:p>
            <a:pPr>
              <a:tabLst>
                <a:tab pos="2171700" algn="r"/>
                <a:tab pos="2286000" algn="l"/>
                <a:tab pos="2628900" algn="l"/>
              </a:tabLst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0000FF"/>
                </a:solidFill>
              </a:rPr>
              <a:t>x	</a:t>
            </a:r>
            <a:r>
              <a:rPr lang="en-US" dirty="0" smtClean="0"/>
              <a:t>= length of first side = </a:t>
            </a:r>
            <a:r>
              <a:rPr lang="en-US" dirty="0" smtClean="0">
                <a:solidFill>
                  <a:srgbClr val="FF0000"/>
                </a:solidFill>
              </a:rPr>
              <a:t>6 ft</a:t>
            </a:r>
            <a:r>
              <a:rPr lang="en-US" dirty="0" smtClean="0"/>
              <a:t>.</a:t>
            </a:r>
          </a:p>
          <a:p>
            <a:pPr>
              <a:tabLst>
                <a:tab pos="2171700" algn="r"/>
                <a:tab pos="2286000" algn="l"/>
                <a:tab pos="2628900" algn="l"/>
              </a:tabLst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+ 3	</a:t>
            </a:r>
            <a:r>
              <a:rPr lang="en-US" dirty="0" smtClean="0"/>
              <a:t>= length of second side = </a:t>
            </a:r>
            <a:r>
              <a:rPr lang="en-US" dirty="0" smtClean="0">
                <a:solidFill>
                  <a:srgbClr val="FF0000"/>
                </a:solidFill>
              </a:rPr>
              <a:t>9 ft</a:t>
            </a:r>
            <a:r>
              <a:rPr lang="en-US" dirty="0" smtClean="0"/>
              <a:t>.</a:t>
            </a:r>
          </a:p>
          <a:p>
            <a:pPr>
              <a:tabLst>
                <a:tab pos="2171700" algn="r"/>
                <a:tab pos="2286000" algn="l"/>
                <a:tab pos="2628900" algn="l"/>
              </a:tabLst>
            </a:pPr>
            <a:r>
              <a:rPr lang="en-US" i="1" dirty="0" smtClean="0">
                <a:solidFill>
                  <a:srgbClr val="0000FF"/>
                </a:solidFill>
              </a:rPr>
              <a:t>	x </a:t>
            </a:r>
            <a:r>
              <a:rPr lang="en-US" dirty="0" smtClean="0">
                <a:solidFill>
                  <a:srgbClr val="0000FF"/>
                </a:solidFill>
              </a:rPr>
              <a:t>+ (x + 3) + 5	</a:t>
            </a:r>
            <a:r>
              <a:rPr lang="en-US" dirty="0" smtClean="0"/>
              <a:t>= length of third side = </a:t>
            </a:r>
            <a:r>
              <a:rPr lang="en-US" dirty="0" smtClean="0">
                <a:solidFill>
                  <a:srgbClr val="FF0000"/>
                </a:solidFill>
              </a:rPr>
              <a:t>20 ft</a:t>
            </a:r>
            <a:r>
              <a:rPr lang="en-US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Check</a:t>
            </a:r>
            <a:r>
              <a:rPr lang="en-US" dirty="0" smtClean="0"/>
              <a:t>: The perimeter is </a:t>
            </a:r>
            <a:r>
              <a:rPr lang="en-US" dirty="0" smtClean="0">
                <a:solidFill>
                  <a:srgbClr val="000099"/>
                </a:solidFill>
              </a:rPr>
              <a:t>6 ft + 9 ft + 20 ft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35 ft</a:t>
            </a:r>
            <a:r>
              <a:rPr lang="en-US" dirty="0" smtClean="0"/>
              <a:t>.</a:t>
            </a: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Solving Consecutive Integer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Consecutive Integers, Odd Integers, and Even Integers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Consecutive Integers: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Integers are consecutive if each is 1 more than the previous integer. Three consecutive integers can be represented as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22600" y="381000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3098520" imgH="393480" progId="Equation.DSMT4">
                  <p:embed/>
                </p:oleObj>
              </mc:Choice>
              <mc:Fallback>
                <p:oleObj name="Equation" r:id="rId3" imgW="309852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810000"/>
                        <a:ext cx="3098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Solving Consecutive Integer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Consecutive Integers, Odd Integers, and Even Integers (cont.)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Consecutive Odd Integers: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0" y="4175095"/>
          <a:ext cx="3136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3136680" imgH="393480" progId="Equation.DSMT4">
                  <p:embed/>
                </p:oleObj>
              </mc:Choice>
              <mc:Fallback>
                <p:oleObj name="Equation" r:id="rId3" imgW="31366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75095"/>
                        <a:ext cx="3136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335859" y="4171890"/>
            <a:ext cx="28937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Where </a:t>
            </a:r>
            <a:r>
              <a:rPr lang="en-US" sz="2000" i="1" dirty="0" smtClean="0">
                <a:solidFill>
                  <a:srgbClr val="008080"/>
                </a:solidFill>
              </a:rPr>
              <a:t>n </a:t>
            </a:r>
            <a:r>
              <a:rPr lang="en-US" sz="2000" dirty="0" smtClean="0">
                <a:solidFill>
                  <a:srgbClr val="008080"/>
                </a:solidFill>
              </a:rPr>
              <a:t>is an </a:t>
            </a:r>
            <a:r>
              <a:rPr lang="en-US" sz="2000" b="1" dirty="0" smtClean="0">
                <a:solidFill>
                  <a:srgbClr val="008080"/>
                </a:solidFill>
              </a:rPr>
              <a:t>odd</a:t>
            </a:r>
            <a:r>
              <a:rPr lang="en-US" sz="2000" dirty="0" smtClean="0">
                <a:solidFill>
                  <a:srgbClr val="008080"/>
                </a:solidFill>
              </a:rPr>
              <a:t> integer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Solving Consecutive Integer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Consecutive Integers, Odd Integers, and Even Integers (cont.)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Consecutive Even Integers: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71600" y="4098895"/>
          <a:ext cx="3136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88" name="Equation" r:id="rId3" imgW="3136680" imgH="393480" progId="Equation.DSMT4">
                  <p:embed/>
                </p:oleObj>
              </mc:Choice>
              <mc:Fallback>
                <p:oleObj name="Equation" r:id="rId3" imgW="31366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98895"/>
                        <a:ext cx="3136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105400" y="4095690"/>
            <a:ext cx="2983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Where </a:t>
            </a:r>
            <a:r>
              <a:rPr lang="en-US" sz="2000" i="1" dirty="0" smtClean="0">
                <a:solidFill>
                  <a:srgbClr val="008080"/>
                </a:solidFill>
              </a:rPr>
              <a:t>n </a:t>
            </a:r>
            <a:r>
              <a:rPr lang="en-US" sz="2000" dirty="0" smtClean="0">
                <a:solidFill>
                  <a:srgbClr val="008080"/>
                </a:solidFill>
              </a:rPr>
              <a:t>is an </a:t>
            </a:r>
            <a:r>
              <a:rPr lang="en-US" sz="2000" b="1" dirty="0" smtClean="0">
                <a:solidFill>
                  <a:srgbClr val="008080"/>
                </a:solidFill>
              </a:rPr>
              <a:t>even</a:t>
            </a:r>
            <a:r>
              <a:rPr lang="en-US" sz="2000" dirty="0" smtClean="0">
                <a:solidFill>
                  <a:srgbClr val="008080"/>
                </a:solidFill>
              </a:rPr>
              <a:t> integer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three consecutive integers whose sum is </a:t>
            </a:r>
            <a:r>
              <a:rPr lang="en-US" i="0" dirty="0" smtClean="0">
                <a:solidFill>
                  <a:srgbClr val="0000FF"/>
                </a:solidFill>
              </a:rPr>
              <a:t>–27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</a:t>
            </a:r>
          </a:p>
          <a:p>
            <a:pPr marL="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-457200"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equation to be solved is </a:t>
            </a:r>
          </a:p>
          <a:p>
            <a:pPr marL="457200" indent="-457200" eaLnBrk="1" hangingPunct="1"/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79500" y="2743200"/>
          <a:ext cx="5626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4" imgW="5626080" imgH="1447560" progId="Equation.DSMT4">
                  <p:embed/>
                </p:oleObj>
              </mc:Choice>
              <mc:Fallback>
                <p:oleObj name="Equation" r:id="rId4" imgW="5626080" imgH="1447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743200"/>
                        <a:ext cx="56261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59000" y="5029200"/>
          <a:ext cx="351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6" imgW="3517560" imgH="469800" progId="Equation.DSMT4">
                  <p:embed/>
                </p:oleObj>
              </mc:Choice>
              <mc:Fallback>
                <p:oleObj name="Equation" r:id="rId6" imgW="351756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029200"/>
                        <a:ext cx="3517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5684520" y="3695700"/>
            <a:ext cx="1828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23040" y="3716970"/>
            <a:ext cx="1828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95704" y="2391890"/>
            <a:ext cx="45720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60372" y="2385952"/>
            <a:ext cx="45720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09900" y="1377950"/>
          <a:ext cx="300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4" imgW="3009600" imgH="279360" progId="Equation.DSMT4">
                  <p:embed/>
                </p:oleObj>
              </mc:Choice>
              <mc:Fallback>
                <p:oleObj name="Equation" r:id="rId4" imgW="300960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1377950"/>
                        <a:ext cx="300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285123" y="1927225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6" imgW="1752480" imgH="291960" progId="Equation.DSMT4">
                  <p:embed/>
                </p:oleObj>
              </mc:Choice>
              <mc:Fallback>
                <p:oleObj name="Equation" r:id="rId6" imgW="175248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123" y="1927225"/>
                        <a:ext cx="175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802063" y="2393950"/>
          <a:ext cx="271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8" imgW="2717640" imgH="291960" progId="Equation.DSMT4">
                  <p:embed/>
                </p:oleObj>
              </mc:Choice>
              <mc:Fallback>
                <p:oleObj name="Equation" r:id="rId8" imgW="271764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2393950"/>
                        <a:ext cx="271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756150" y="2841625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10" imgW="1282680" imgH="291960" progId="Equation.DSMT4">
                  <p:embed/>
                </p:oleObj>
              </mc:Choice>
              <mc:Fallback>
                <p:oleObj name="Equation" r:id="rId10" imgW="128268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2841625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4922377" y="4156996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12" imgW="1117440" imgH="291960" progId="Equation.DSMT4">
                  <p:embed/>
                </p:oleObj>
              </mc:Choice>
              <mc:Fallback>
                <p:oleObj name="Equation" r:id="rId12" imgW="111744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377" y="4156996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457700" y="46609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4" imgW="1396800" imgH="291960" progId="Equation.DSMT4">
                  <p:embed/>
                </p:oleObj>
              </mc:Choice>
              <mc:Fallback>
                <p:oleObj name="Equation" r:id="rId14" imgW="139680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4660900"/>
                        <a:ext cx="139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468813" y="51943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6" imgW="1409400" imgH="291960" progId="Equation.DSMT4">
                  <p:embed/>
                </p:oleObj>
              </mc:Choice>
              <mc:Fallback>
                <p:oleObj name="Equation" r:id="rId16" imgW="140940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5194300"/>
                        <a:ext cx="140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248400" y="4092652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first integer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8400" y="4611882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second integer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48400" y="5145282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third integer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4793572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Check: </a:t>
            </a:r>
            <a:endParaRPr lang="en-US" sz="2800" b="1" dirty="0"/>
          </a:p>
        </p:txBody>
      </p:sp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548640" y="5422900"/>
          <a:ext cx="360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8" imgW="3606480" imgH="469800" progId="Equation.DSMT4">
                  <p:embed/>
                </p:oleObj>
              </mc:Choice>
              <mc:Fallback>
                <p:oleObj name="Equation" r:id="rId18" imgW="36064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5422900"/>
                        <a:ext cx="360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>
            <a:off x="46863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68110" y="371019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699000" y="3165475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20" imgW="1396800" imgH="838080" progId="Equation.DSMT4">
                  <p:embed/>
                </p:oleObj>
              </mc:Choice>
              <mc:Fallback>
                <p:oleObj name="Equation" r:id="rId20" imgW="13968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3165475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0" grpId="0" animBg="1"/>
      <p:bldP spid="21" grpId="0" animBg="1"/>
      <p:bldP spid="14" grpId="0"/>
      <p:bldP spid="15" grpId="0"/>
      <p:bldP spid="16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1150"/>
          </a:xfrm>
        </p:spPr>
        <p:txBody>
          <a:bodyPr>
            <a:spAutoFit/>
          </a:bodyPr>
          <a:lstStyle/>
          <a:p>
            <a:pPr marL="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three consecutive odd integers such that the sum of the first and third is </a:t>
            </a:r>
            <a:r>
              <a:rPr lang="en-US" i="0" dirty="0" smtClean="0">
                <a:solidFill>
                  <a:srgbClr val="0000FF"/>
                </a:solidFill>
              </a:rPr>
              <a:t>23</a:t>
            </a:r>
            <a:r>
              <a:rPr lang="en-US" i="0" dirty="0" smtClean="0">
                <a:solidFill>
                  <a:schemeClr val="tx1"/>
                </a:solidFill>
              </a:rPr>
              <a:t> more than the second.</a:t>
            </a:r>
          </a:p>
          <a:p>
            <a:pPr marL="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</a:t>
            </a:r>
          </a:p>
          <a:p>
            <a:pPr marL="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-457200" eaLnBrk="1" hangingPunct="1">
              <a:spcBef>
                <a:spcPts val="18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equation to be solved is </a:t>
            </a:r>
          </a:p>
          <a:p>
            <a:pPr marL="457200" indent="-457200" eaLnBrk="1" hangingPunct="1"/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44600" y="2949575"/>
          <a:ext cx="69850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4" imgW="6984720" imgH="1447560" progId="Equation.DSMT4">
                  <p:embed/>
                </p:oleObj>
              </mc:Choice>
              <mc:Fallback>
                <p:oleObj name="Equation" r:id="rId4" imgW="6984720" imgH="1447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949575"/>
                        <a:ext cx="69850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59000" y="5105400"/>
          <a:ext cx="334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6" imgW="3340080" imgH="469800" progId="Equation.DSMT4">
                  <p:embed/>
                </p:oleObj>
              </mc:Choice>
              <mc:Fallback>
                <p:oleObj name="Equation" r:id="rId6" imgW="334008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105400"/>
                        <a:ext cx="3340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162300" y="3644900"/>
            <a:ext cx="533400" cy="3048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64100" y="3657600"/>
            <a:ext cx="533400" cy="3048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820988" y="3652156"/>
          <a:ext cx="254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4" imgW="2539800" imgH="279360" progId="Equation.DSMT4">
                  <p:embed/>
                </p:oleObj>
              </mc:Choice>
              <mc:Fallback>
                <p:oleObj name="Equation" r:id="rId4" imgW="2539800" imgH="2793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3652156"/>
                        <a:ext cx="254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876800" y="2514600"/>
            <a:ext cx="533400" cy="3048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00400" y="2540000"/>
            <a:ext cx="533400" cy="3048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333625" y="2569028"/>
          <a:ext cx="306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6" imgW="3060360" imgH="291960" progId="Equation.DSMT4">
                  <p:embed/>
                </p:oleObj>
              </mc:Choice>
              <mc:Fallback>
                <p:oleObj name="Equation" r:id="rId6" imgW="306036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569028"/>
                        <a:ext cx="306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533650" y="1384300"/>
          <a:ext cx="281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8" imgW="2819160" imgH="291960" progId="Equation.DSMT4">
                  <p:embed/>
                </p:oleObj>
              </mc:Choice>
              <mc:Fallback>
                <p:oleObj name="Equation" r:id="rId8" imgW="281916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1384300"/>
                        <a:ext cx="281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827338" y="2021114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10" imgW="2044440" imgH="291960" progId="Equation.DSMT4">
                  <p:embed/>
                </p:oleObj>
              </mc:Choice>
              <mc:Fallback>
                <p:oleObj name="Equation" r:id="rId10" imgW="2044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2021114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305175" y="3116942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12" imgW="1549080" imgH="279360" progId="Equation.DSMT4">
                  <p:embed/>
                </p:oleObj>
              </mc:Choice>
              <mc:Fallback>
                <p:oleObj name="Equation" r:id="rId12" imgW="1549080" imgH="2793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116942"/>
                        <a:ext cx="1549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03613" y="418737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14" imgW="888840" imgH="279360" progId="Equation.DSMT4">
                  <p:embed/>
                </p:oleObj>
              </mc:Choice>
              <mc:Fallback>
                <p:oleObj name="Equation" r:id="rId14" imgW="88884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418737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028950" y="4722584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16" imgW="1358640" imgH="291960" progId="Equation.DSMT4">
                  <p:embed/>
                </p:oleObj>
              </mc:Choice>
              <mc:Fallback>
                <p:oleObj name="Equation" r:id="rId16" imgW="135864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4722584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016250" y="52705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18" imgW="1384200" imgH="291960" progId="Equation.DSMT4">
                  <p:embed/>
                </p:oleObj>
              </mc:Choice>
              <mc:Fallback>
                <p:oleObj name="Equation" r:id="rId18" imgW="138420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5270500"/>
                        <a:ext cx="1384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953000" y="4161504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the first odd integer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3000" y="470529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the second consecutive odd integer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3000" y="523869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  <a:latin typeface="+mn-lt"/>
              </a:rPr>
              <a:t>the third consecutive odd integer</a:t>
            </a:r>
            <a:endParaRPr lang="en-US" sz="2000" dirty="0">
              <a:solidFill>
                <a:srgbClr val="0066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8" grpId="0" animBg="1"/>
      <p:bldP spid="17" grpId="0" animBg="1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solve number problems.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solve consecutive integer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rgbClr val="006666"/>
              </a:solidFill>
            </a:endParaRPr>
          </a:p>
          <a:p>
            <a:pPr marL="457200" indent="-45720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13589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Check: </a:t>
            </a:r>
            <a:endParaRPr lang="en-US" sz="2800" b="1" dirty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61260" y="1981200"/>
            <a:ext cx="592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first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66260" y="1981200"/>
            <a:ext cx="686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third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23660" y="1981200"/>
            <a:ext cx="9247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second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28060" y="198120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+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92694" y="198120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+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34200" y="1981200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23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4495800" y="1849438"/>
          <a:ext cx="190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2" name="Equation" r:id="rId4" imgW="190440" imgH="457200" progId="Equation.DSMT4">
                  <p:embed/>
                </p:oleObj>
              </mc:Choice>
              <mc:Fallback>
                <p:oleObj name="Equation" r:id="rId4" imgW="19044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849438"/>
                        <a:ext cx="190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eft Brace 25"/>
          <p:cNvSpPr/>
          <p:nvPr/>
        </p:nvSpPr>
        <p:spPr>
          <a:xfrm rot="16200000">
            <a:off x="1600990" y="2147947"/>
            <a:ext cx="9144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Brace 26"/>
          <p:cNvSpPr/>
          <p:nvPr/>
        </p:nvSpPr>
        <p:spPr>
          <a:xfrm rot="16200000">
            <a:off x="3577246" y="2147948"/>
            <a:ext cx="9144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eft Brace 27"/>
          <p:cNvSpPr/>
          <p:nvPr/>
        </p:nvSpPr>
        <p:spPr>
          <a:xfrm rot="16200000">
            <a:off x="5753992" y="2010788"/>
            <a:ext cx="91440" cy="7315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1415050" y="275961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3397838" y="275961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5563394" y="275961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371600" y="29718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36049" y="29718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562600" y="2971800"/>
            <a:ext cx="550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23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34200" y="29718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23</a:t>
            </a:r>
            <a:endParaRPr lang="en-US" sz="2800" dirty="0"/>
          </a:p>
        </p:txBody>
      </p:sp>
      <p:sp>
        <p:nvSpPr>
          <p:cNvPr id="36" name="Rectangle 35"/>
          <p:cNvSpPr/>
          <p:nvPr/>
        </p:nvSpPr>
        <p:spPr>
          <a:xfrm>
            <a:off x="6371304" y="297180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+</a:t>
            </a:r>
            <a:endParaRPr lang="en-US" sz="2800" dirty="0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4470400" y="2757948"/>
          <a:ext cx="24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3" name="Equation" r:id="rId6" imgW="241200" imgH="622080" progId="Equation.DSMT4">
                  <p:embed/>
                </p:oleObj>
              </mc:Choice>
              <mc:Fallback>
                <p:oleObj name="Equation" r:id="rId6" imgW="24120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2757948"/>
                        <a:ext cx="241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3319298" y="366269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46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545849" y="3662690"/>
            <a:ext cx="550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46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402849" y="3662690"/>
            <a:ext cx="550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=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8" grpId="0"/>
      <p:bldP spid="39" grpId="0"/>
      <p:bldP spid="4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three consecutive even integers such that three times the first is </a:t>
            </a:r>
            <a:r>
              <a:rPr lang="en-US" i="0" dirty="0" smtClean="0">
                <a:solidFill>
                  <a:srgbClr val="0000FF"/>
                </a:solidFill>
              </a:rPr>
              <a:t>10</a:t>
            </a:r>
            <a:r>
              <a:rPr lang="en-US" i="0" dirty="0" smtClean="0">
                <a:solidFill>
                  <a:schemeClr val="tx1"/>
                </a:solidFill>
              </a:rPr>
              <a:t> more than the sum of the second and third.</a:t>
            </a:r>
          </a:p>
          <a:p>
            <a:pPr marL="0" indent="-45720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Let      </a:t>
            </a:r>
            <a:r>
              <a:rPr lang="en-US" i="1" dirty="0" smtClean="0"/>
              <a:t>n </a:t>
            </a:r>
            <a:r>
              <a:rPr lang="en-US" dirty="0" smtClean="0"/>
              <a:t>= the first even integer,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______ = the second consecutive even integer, and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______ = the third consecutive even integer.</a:t>
            </a:r>
            <a:endParaRPr lang="en-US" i="0" dirty="0" smtClean="0">
              <a:solidFill>
                <a:schemeClr val="tx1"/>
              </a:solidFill>
            </a:endParaRPr>
          </a:p>
          <a:p>
            <a:pPr marL="457200" indent="-457200" eaLnBrk="1" hangingPunct="1"/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79208" y="3879644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4" imgW="698400" imgH="279360" progId="Equation.DSMT4">
                  <p:embed/>
                </p:oleObj>
              </mc:Choice>
              <mc:Fallback>
                <p:oleObj name="Equation" r:id="rId4" imgW="69840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208" y="3879644"/>
                        <a:ext cx="698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766508" y="445728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6" imgW="711000" imgH="279360" progId="Equation.DSMT4">
                  <p:embed/>
                </p:oleObj>
              </mc:Choice>
              <mc:Fallback>
                <p:oleObj name="Equation" r:id="rId6" imgW="71100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508" y="4457288"/>
                        <a:ext cx="711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6</a:t>
            </a:r>
            <a:r>
              <a:rPr lang="en-US" dirty="0" smtClean="0">
                <a:solidFill>
                  <a:schemeClr val="accent1"/>
                </a:solidFill>
              </a:rPr>
              <a:t>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equation: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chemeClr val="tx1"/>
                </a:solidFill>
              </a:rPr>
              <a:t>The three consecutive even integers are ___, and ___, and ___.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473200" y="2091404"/>
          <a:ext cx="55753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4" imgW="5574960" imgH="2273040" progId="Equation.DSMT4">
                  <p:embed/>
                </p:oleObj>
              </mc:Choice>
              <mc:Fallback>
                <p:oleObj name="Equation" r:id="rId4" imgW="5574960" imgH="22730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2091404"/>
                        <a:ext cx="5575300" cy="227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4616244" y="192016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6" imgW="952200" imgH="469800" progId="Equation.DSMT4">
                  <p:embed/>
                </p:oleObj>
              </mc:Choice>
              <mc:Fallback>
                <p:oleObj name="Equation" r:id="rId6" imgW="952200" imgH="469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244" y="1920160"/>
                        <a:ext cx="95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3261852" y="1920160"/>
          <a:ext cx="92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8" imgW="927000" imgH="469800" progId="Equation.DSMT4">
                  <p:embed/>
                </p:oleObj>
              </mc:Choice>
              <mc:Fallback>
                <p:oleObj name="Equation" r:id="rId8" imgW="927000" imgH="469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852" y="1920160"/>
                        <a:ext cx="927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6277896" y="206846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10" imgW="368280" imgH="291960" progId="Equation.DSMT4">
                  <p:embed/>
                </p:oleObj>
              </mc:Choice>
              <mc:Fallback>
                <p:oleObj name="Equation" r:id="rId10" imgW="36828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896" y="2068464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429000" y="2711656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12" imgW="380880" imgH="279360" progId="Equation.DSMT4">
                  <p:embed/>
                </p:oleObj>
              </mc:Choice>
              <mc:Fallback>
                <p:oleObj name="Equation" r:id="rId12" imgW="380880" imgH="2793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11656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4343400" y="27264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14" imgW="368280" imgH="291960" progId="Equation.DSMT4">
                  <p:embed/>
                </p:oleObj>
              </mc:Choice>
              <mc:Fallback>
                <p:oleObj name="Equation" r:id="rId14" imgW="368280" imgH="2919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26404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383504" y="3357102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16" imgW="380880" imgH="279360" progId="Equation.DSMT4">
                  <p:embed/>
                </p:oleObj>
              </mc:Choice>
              <mc:Fallback>
                <p:oleObj name="Equation" r:id="rId16" imgW="38088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04" y="3357102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3230102" y="3350752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18" imgW="1041120" imgH="291960" progId="Equation.DSMT4">
                  <p:embed/>
                </p:oleObj>
              </mc:Choice>
              <mc:Fallback>
                <p:oleObj name="Equation" r:id="rId18" imgW="104112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102" y="3350752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4726448" y="3357102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20" imgW="380880" imgH="279360" progId="Equation.DSMT4">
                  <p:embed/>
                </p:oleObj>
              </mc:Choice>
              <mc:Fallback>
                <p:oleObj name="Equation" r:id="rId20" imgW="380880" imgH="2793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448" y="3357102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3409950" y="40218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22" imgW="368280" imgH="291960" progId="Equation.DSMT4">
                  <p:embed/>
                </p:oleObj>
              </mc:Choice>
              <mc:Fallback>
                <p:oleObj name="Equation" r:id="rId22" imgW="368280" imgH="2919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021804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6462046" y="458837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24" imgW="368280" imgH="291960" progId="Equation.DSMT4">
                  <p:embed/>
                </p:oleObj>
              </mc:Choice>
              <mc:Fallback>
                <p:oleObj name="Equation" r:id="rId24" imgW="368280" imgH="29196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2046" y="458837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7767892" y="458837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26" imgW="368280" imgH="291960" progId="Equation.DSMT4">
                  <p:embed/>
                </p:oleObj>
              </mc:Choice>
              <mc:Fallback>
                <p:oleObj name="Equation" r:id="rId26" imgW="368280" imgH="29196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892" y="458837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1216740" y="5009626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28" imgW="380880" imgH="291960" progId="Equation.DSMT4">
                  <p:embed/>
                </p:oleObj>
              </mc:Choice>
              <mc:Fallback>
                <p:oleObj name="Equation" r:id="rId28" imgW="380880" imgH="2919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740" y="5009626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The Problem-Solving Process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07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b="1" dirty="0" err="1" smtClean="0">
                <a:solidFill>
                  <a:srgbClr val="000000"/>
                </a:solidFill>
              </a:rPr>
              <a:t>Pòlya’s</a:t>
            </a:r>
            <a:r>
              <a:rPr lang="en-US" b="1" dirty="0" smtClean="0">
                <a:solidFill>
                  <a:srgbClr val="000000"/>
                </a:solidFill>
              </a:rPr>
              <a:t> Four-Step Process for Solving Problems</a:t>
            </a:r>
          </a:p>
          <a:p>
            <a:pPr marL="457200" indent="-457200">
              <a:lnSpc>
                <a:spcPts val="32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1. 	</a:t>
            </a:r>
            <a:r>
              <a:rPr lang="en-US" dirty="0" smtClean="0">
                <a:solidFill>
                  <a:srgbClr val="000000"/>
                </a:solidFill>
              </a:rPr>
              <a:t>Understand the problem. (Read it carefully and be sure that you understand all the terms used.)</a:t>
            </a:r>
          </a:p>
          <a:p>
            <a:pPr marL="457200" indent="-457200">
              <a:lnSpc>
                <a:spcPts val="32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2. 	</a:t>
            </a:r>
            <a:r>
              <a:rPr lang="en-US" dirty="0" smtClean="0">
                <a:solidFill>
                  <a:srgbClr val="000000"/>
                </a:solidFill>
              </a:rPr>
              <a:t>Devise a plan. (Set up an equation or a table or chart relating the information.)</a:t>
            </a:r>
          </a:p>
          <a:p>
            <a:pPr marL="457200" indent="-457200">
              <a:lnSpc>
                <a:spcPts val="32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3. 	</a:t>
            </a:r>
            <a:r>
              <a:rPr lang="en-US" dirty="0" smtClean="0">
                <a:solidFill>
                  <a:srgbClr val="000000"/>
                </a:solidFill>
              </a:rPr>
              <a:t>Carry out the plan. (Perform any indicated operations in Step 2.)</a:t>
            </a:r>
          </a:p>
          <a:p>
            <a:pPr marL="457200" indent="-457200">
              <a:lnSpc>
                <a:spcPts val="32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4. 	</a:t>
            </a:r>
            <a:r>
              <a:rPr lang="en-US" dirty="0" smtClean="0">
                <a:solidFill>
                  <a:srgbClr val="000000"/>
                </a:solidFill>
              </a:rPr>
              <a:t>Look back over the results. (Ask yourself if the answer seems reasonable and if you could solve similar problems in the future.)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Seven less than four times a number is equal to twice the number increased by three. Find the number.</a:t>
            </a:r>
          </a:p>
          <a:p>
            <a:pPr marL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i="0" dirty="0" smtClean="0">
                <a:solidFill>
                  <a:schemeClr val="tx1"/>
                </a:solidFill>
              </a:rPr>
              <a:t> = the unknown number.</a:t>
            </a:r>
          </a:p>
          <a:p>
            <a:pPr marL="0" eaLnBrk="1" hangingPunct="1">
              <a:spcBef>
                <a:spcPts val="12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Translate “</a:t>
            </a:r>
            <a:r>
              <a:rPr lang="en-US" i="0" dirty="0" smtClean="0">
                <a:solidFill>
                  <a:srgbClr val="000099"/>
                </a:solidFill>
              </a:rPr>
              <a:t>seven less than four times a number</a:t>
            </a:r>
            <a:r>
              <a:rPr lang="en-US" i="0" dirty="0" smtClean="0">
                <a:solidFill>
                  <a:schemeClr val="tx1"/>
                </a:solidFill>
              </a:rPr>
              <a:t>” to 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en-US" i="0" u="sng" dirty="0" smtClean="0">
                <a:solidFill>
                  <a:srgbClr val="000099"/>
                </a:solidFill>
              </a:rPr>
              <a:t>4</a:t>
            </a:r>
            <a:r>
              <a:rPr lang="en-US" i="1" u="sng" dirty="0" smtClean="0">
                <a:solidFill>
                  <a:srgbClr val="000099"/>
                </a:solidFill>
              </a:rPr>
              <a:t>n</a:t>
            </a:r>
            <a:r>
              <a:rPr lang="en-US" i="0" u="sng" dirty="0" smtClean="0">
                <a:solidFill>
                  <a:srgbClr val="000099"/>
                </a:solidFill>
              </a:rPr>
              <a:t> – 7</a:t>
            </a:r>
            <a:r>
              <a:rPr lang="en-US" i="0" dirty="0" smtClean="0">
                <a:solidFill>
                  <a:schemeClr val="tx1"/>
                </a:solidFill>
              </a:rPr>
              <a:t>. (Remember that “7 less than” means to subtract 7.)</a:t>
            </a:r>
          </a:p>
          <a:p>
            <a:pPr marL="0" eaLnBrk="1" hangingPunct="1">
              <a:spcBef>
                <a:spcPts val="12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Translate “</a:t>
            </a:r>
            <a:r>
              <a:rPr lang="en-US" i="0" dirty="0" smtClean="0">
                <a:solidFill>
                  <a:srgbClr val="000099"/>
                </a:solidFill>
              </a:rPr>
              <a:t>twice the number increased by three</a:t>
            </a:r>
            <a:r>
              <a:rPr lang="en-US" i="0" dirty="0" smtClean="0">
                <a:solidFill>
                  <a:schemeClr val="tx1"/>
                </a:solidFill>
              </a:rPr>
              <a:t>” to 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en-US" i="0" u="sng" dirty="0" smtClean="0">
                <a:solidFill>
                  <a:srgbClr val="000099"/>
                </a:solidFill>
              </a:rPr>
              <a:t>2</a:t>
            </a:r>
            <a:r>
              <a:rPr lang="en-US" i="1" u="sng" dirty="0" smtClean="0">
                <a:solidFill>
                  <a:srgbClr val="000099"/>
                </a:solidFill>
              </a:rPr>
              <a:t>n</a:t>
            </a:r>
            <a:r>
              <a:rPr lang="en-US" i="0" u="sng" dirty="0" smtClean="0">
                <a:solidFill>
                  <a:srgbClr val="000099"/>
                </a:solidFill>
              </a:rPr>
              <a:t> + 3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745776" y="2887640"/>
            <a:ext cx="45720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15352" y="2871488"/>
            <a:ext cx="45720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58120" y="3792712"/>
            <a:ext cx="6400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74576" y="3803176"/>
            <a:ext cx="6400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05000" y="5203172"/>
            <a:ext cx="1828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646528" y="5195248"/>
            <a:ext cx="182880" cy="27432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solidFill>
                  <a:schemeClr val="tx1"/>
                </a:solidFill>
              </a:rPr>
              <a:t>Form the equation:  </a:t>
            </a:r>
            <a:r>
              <a:rPr lang="en-US" u="sng" dirty="0" smtClean="0">
                <a:solidFill>
                  <a:srgbClr val="000099"/>
                </a:solidFill>
              </a:rPr>
              <a:t>4</a:t>
            </a:r>
            <a:r>
              <a:rPr lang="en-US" i="1" u="sng" dirty="0" smtClean="0">
                <a:solidFill>
                  <a:srgbClr val="000099"/>
                </a:solidFill>
              </a:rPr>
              <a:t>n</a:t>
            </a:r>
            <a:r>
              <a:rPr lang="en-US" u="sng" dirty="0" smtClean="0">
                <a:solidFill>
                  <a:srgbClr val="000099"/>
                </a:solidFill>
              </a:rPr>
              <a:t> – 7 = 2</a:t>
            </a:r>
            <a:r>
              <a:rPr lang="en-US" i="1" u="sng" dirty="0" smtClean="0">
                <a:solidFill>
                  <a:srgbClr val="000099"/>
                </a:solidFill>
              </a:rPr>
              <a:t>n</a:t>
            </a:r>
            <a:r>
              <a:rPr lang="en-US" u="sng" dirty="0" smtClean="0">
                <a:solidFill>
                  <a:srgbClr val="000099"/>
                </a:solidFill>
              </a:rPr>
              <a:t> + 3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Solve the equation: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20800" y="2376488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2044440" imgH="291960" progId="Equation.DSMT4">
                  <p:embed/>
                </p:oleObj>
              </mc:Choice>
              <mc:Fallback>
                <p:oleObj name="Equation" r:id="rId4" imgW="204444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376488"/>
                        <a:ext cx="204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8200" y="2878138"/>
          <a:ext cx="302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6" imgW="3022560" imgH="291960" progId="Equation.DSMT4">
                  <p:embed/>
                </p:oleObj>
              </mc:Choice>
              <mc:Fallback>
                <p:oleObj name="Equation" r:id="rId6" imgW="302256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78138"/>
                        <a:ext cx="302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793875" y="3335338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8" imgW="1739880" imgH="291960" progId="Equation.DSMT4">
                  <p:embed/>
                </p:oleObj>
              </mc:Choice>
              <mc:Fallback>
                <p:oleObj name="Equation" r:id="rId8" imgW="173988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3335338"/>
                        <a:ext cx="173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133475" y="3792538"/>
          <a:ext cx="307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0" imgW="3073320" imgH="291960" progId="Equation.DSMT4">
                  <p:embed/>
                </p:oleObj>
              </mc:Choice>
              <mc:Fallback>
                <p:oleObj name="Equation" r:id="rId10" imgW="307332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3792538"/>
                        <a:ext cx="3073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12925" y="4249738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2" imgW="1054080" imgH="291960" progId="Equation.DSMT4">
                  <p:embed/>
                </p:oleObj>
              </mc:Choice>
              <mc:Fallback>
                <p:oleObj name="Equation" r:id="rId12" imgW="105408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4249738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781175" y="465613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4" imgW="1168200" imgH="838080" progId="Equation.DSMT4">
                  <p:embed/>
                </p:oleObj>
              </mc:Choice>
              <mc:Fallback>
                <p:oleObj name="Equation" r:id="rId14" imgW="11682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4656138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027238" y="5618878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6" imgW="711000" imgH="291960" progId="Equation.DSMT4">
                  <p:embed/>
                </p:oleObj>
              </mc:Choice>
              <mc:Fallback>
                <p:oleObj name="Equation" r:id="rId16" imgW="71100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5618878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616807" y="5483940"/>
            <a:ext cx="2707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number is </a:t>
            </a:r>
            <a:r>
              <a:rPr lang="en-US" sz="2800" dirty="0" smtClean="0">
                <a:solidFill>
                  <a:srgbClr val="FF0000"/>
                </a:solidFill>
              </a:rPr>
              <a:t>5</a:t>
            </a:r>
            <a:r>
              <a:rPr lang="en-US" sz="2800" dirty="0" smtClean="0"/>
              <a:t>. 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748620" y="47135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839604" y="519922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 txBox="1">
            <a:spLocks/>
          </p:cNvSpPr>
          <p:nvPr/>
        </p:nvSpPr>
        <p:spPr>
          <a:xfrm>
            <a:off x="4813300" y="2410460"/>
            <a:ext cx="190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5391150" y="2895600"/>
          <a:ext cx="2565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8" imgW="2565360" imgH="799920" progId="Equation.DSMT4">
                  <p:embed/>
                </p:oleObj>
              </mc:Choice>
              <mc:Fallback>
                <p:oleObj name="Equation" r:id="rId18" imgW="2565360" imgH="799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895600"/>
                        <a:ext cx="25654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210300" y="45466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20" imgW="1028520" imgH="291960" progId="Equation.DSMT4">
                  <p:embed/>
                </p:oleObj>
              </mc:Choice>
              <mc:Fallback>
                <p:oleObj name="Equation" r:id="rId20" imgW="10285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546600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689600" y="3632200"/>
          <a:ext cx="2019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22" imgW="2019240" imgH="787320" progId="Equation.DSMT4">
                  <p:embed/>
                </p:oleObj>
              </mc:Choice>
              <mc:Fallback>
                <p:oleObj name="Equation" r:id="rId22" imgW="2019240" imgH="787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3632200"/>
                        <a:ext cx="2019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12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Fifteen plus a number is equal to     times the number. </a:t>
            </a:r>
          </a:p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What is the number? </a:t>
            </a:r>
          </a:p>
          <a:p>
            <a:pPr marL="0" eaLnBrk="1" hangingPunct="1">
              <a:spcBef>
                <a:spcPts val="1200"/>
              </a:spcBef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spcBef>
                <a:spcPts val="18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= the number.</a:t>
            </a:r>
          </a:p>
          <a:p>
            <a:pPr marL="0" eaLnBrk="1" hangingPunct="1">
              <a:spcBef>
                <a:spcPts val="18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Translate “</a:t>
            </a:r>
            <a:r>
              <a:rPr lang="en-US" i="0" dirty="0" smtClean="0">
                <a:solidFill>
                  <a:srgbClr val="0000FF"/>
                </a:solidFill>
              </a:rPr>
              <a:t>fifteen plus a number</a:t>
            </a:r>
            <a:r>
              <a:rPr lang="en-US" i="0" dirty="0" smtClean="0">
                <a:solidFill>
                  <a:schemeClr val="tx1"/>
                </a:solidFill>
              </a:rPr>
              <a:t>” to ______. </a:t>
            </a:r>
          </a:p>
          <a:p>
            <a:pPr marL="0" eaLnBrk="1" hangingPunct="1">
              <a:spcBef>
                <a:spcPts val="30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Translate “     </a:t>
            </a:r>
            <a:r>
              <a:rPr lang="en-US" i="0" dirty="0" smtClean="0">
                <a:solidFill>
                  <a:srgbClr val="0000FF"/>
                </a:solidFill>
              </a:rPr>
              <a:t>times the number</a:t>
            </a:r>
            <a:r>
              <a:rPr lang="en-US" i="0" dirty="0" smtClean="0">
                <a:solidFill>
                  <a:schemeClr val="tx1"/>
                </a:solidFill>
              </a:rPr>
              <a:t>” to______.</a:t>
            </a:r>
          </a:p>
          <a:p>
            <a:pPr marL="0" eaLnBrk="1" hangingPunct="1">
              <a:spcBef>
                <a:spcPts val="24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Form the equation:  ____________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46288" y="11135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288" y="111350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33600" y="4331748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6" imgW="253800" imgH="838080" progId="Equation.DSMT4">
                  <p:embed/>
                </p:oleObj>
              </mc:Choice>
              <mc:Fallback>
                <p:oleObj name="Equation" r:id="rId6" imgW="2538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31748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879688" y="374854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8" imgW="863280" imgH="291960" progId="Equation.DSMT4">
                  <p:embed/>
                </p:oleObj>
              </mc:Choice>
              <mc:Fallback>
                <p:oleObj name="Equation" r:id="rId8" imgW="8632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688" y="3748548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882148" y="4129548"/>
          <a:ext cx="428625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10" imgW="469800" imgH="838080" progId="Equation.DSMT4">
                  <p:embed/>
                </p:oleObj>
              </mc:Choice>
              <mc:Fallback>
                <p:oleObj name="Equation" r:id="rId10" imgW="4698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148" y="4129548"/>
                        <a:ext cx="428625" cy="75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768264" y="4876800"/>
          <a:ext cx="147478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2" imgW="1638000" imgH="838080" progId="Equation.DSMT4">
                  <p:embed/>
                </p:oleObj>
              </mc:Choice>
              <mc:Fallback>
                <p:oleObj name="Equation" r:id="rId12" imgW="16380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264" y="4876800"/>
                        <a:ext cx="1474788" cy="754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2 </a:t>
            </a:r>
            <a:r>
              <a:rPr lang="en-US" dirty="0" smtClean="0">
                <a:solidFill>
                  <a:schemeClr val="accent1"/>
                </a:solidFill>
              </a:rPr>
              <a:t>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Solve the equation:</a:t>
            </a: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641600" y="2108200"/>
          <a:ext cx="3619500" cy="345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4" imgW="3619440" imgH="3454200" progId="Equation.DSMT4">
                  <p:embed/>
                </p:oleObj>
              </mc:Choice>
              <mc:Fallback>
                <p:oleObj name="Equation" r:id="rId4" imgW="3619440" imgH="3454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108200"/>
                        <a:ext cx="3619500" cy="345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061985" y="1965579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6" imgW="863280" imgH="291960" progId="Equation.DSMT4">
                  <p:embed/>
                </p:oleObj>
              </mc:Choice>
              <mc:Fallback>
                <p:oleObj name="Equation" r:id="rId6" imgW="8632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985" y="1965579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414252" y="451259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8" imgW="190440" imgH="279360" progId="Equation.DSMT4">
                  <p:embed/>
                </p:oleObj>
              </mc:Choice>
              <mc:Fallback>
                <p:oleObj name="Equation" r:id="rId8" imgW="190440" imgH="2793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252" y="4512595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862052" y="451418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0" imgW="190440" imgH="279360" progId="Equation.DSMT4">
                  <p:embed/>
                </p:oleObj>
              </mc:Choice>
              <mc:Fallback>
                <p:oleObj name="Equation" r:id="rId10" imgW="190440" imgH="2793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052" y="451418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33800" y="5174583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2" imgW="380880" imgH="291960" progId="Equation.DSMT4">
                  <p:embed/>
                </p:oleObj>
              </mc:Choice>
              <mc:Fallback>
                <p:oleObj name="Equation" r:id="rId12" imgW="380880" imgH="2919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174583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/>
        </p:nvGraphicFramePr>
        <p:xfrm>
          <a:off x="5113338" y="1453483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4" imgW="469800" imgH="838080" progId="Equation.DSMT4">
                  <p:embed/>
                </p:oleObj>
              </mc:Choice>
              <mc:Fallback>
                <p:oleObj name="Equation" r:id="rId14" imgW="469800" imgH="8380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1453483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969000" y="34671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6" imgW="2438280" imgH="685800" progId="Equation.DSMT4">
                  <p:embed/>
                </p:oleObj>
              </mc:Choice>
              <mc:Fallback>
                <p:oleObj name="Equation" r:id="rId16" imgW="2438280" imgH="685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467100"/>
                        <a:ext cx="2438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2 </a:t>
            </a:r>
            <a:r>
              <a:rPr lang="en-US" dirty="0" smtClean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Check: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0000FF"/>
                </a:solidFill>
              </a:rPr>
              <a:t>Fifteen plus the number</a:t>
            </a:r>
            <a:r>
              <a:rPr lang="en-US" dirty="0" smtClean="0"/>
              <a:t>” translates to </a:t>
            </a:r>
            <a:r>
              <a:rPr lang="en-US" dirty="0" smtClean="0">
                <a:solidFill>
                  <a:srgbClr val="000099"/>
                </a:solidFill>
              </a:rPr>
              <a:t>15 + 30 = 45</a:t>
            </a:r>
            <a:r>
              <a:rPr lang="en-US" dirty="0" smtClean="0"/>
              <a:t>, and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“     </a:t>
            </a:r>
            <a:r>
              <a:rPr lang="en-US" dirty="0" smtClean="0">
                <a:solidFill>
                  <a:srgbClr val="0000FF"/>
                </a:solidFill>
              </a:rPr>
              <a:t>times the number</a:t>
            </a:r>
            <a:r>
              <a:rPr lang="en-US" dirty="0" smtClean="0"/>
              <a:t>” translates to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So _____ is the correct number.</a:t>
            </a:r>
            <a:endParaRPr lang="en-US" dirty="0"/>
          </a:p>
        </p:txBody>
      </p:sp>
      <p:graphicFrame>
        <p:nvGraphicFramePr>
          <p:cNvPr id="65538" name="Object 8"/>
          <p:cNvGraphicFramePr>
            <a:graphicFrameLocks noChangeAspect="1"/>
          </p:cNvGraphicFramePr>
          <p:nvPr/>
        </p:nvGraphicFramePr>
        <p:xfrm>
          <a:off x="751348" y="26375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348" y="2637504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5816600" y="2667000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Equation" r:id="rId5" imgW="1650960" imgH="838080" progId="Equation.DSMT4">
                  <p:embed/>
                </p:oleObj>
              </mc:Choice>
              <mc:Fallback>
                <p:oleObj name="Equation" r:id="rId5" imgW="1650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67000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098756" y="35052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30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 (Perimeter)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perimeter of a triangle is </a:t>
            </a:r>
            <a:r>
              <a:rPr lang="en-US" i="0" dirty="0" smtClean="0">
                <a:solidFill>
                  <a:srgbClr val="0000FF"/>
                </a:solidFill>
              </a:rPr>
              <a:t>35 feet</a:t>
            </a:r>
            <a:r>
              <a:rPr lang="en-US" i="0" dirty="0" smtClean="0">
                <a:solidFill>
                  <a:schemeClr val="tx1"/>
                </a:solidFill>
              </a:rPr>
              <a:t>. If one side is </a:t>
            </a:r>
            <a:r>
              <a:rPr lang="en-US" i="0" dirty="0" smtClean="0">
                <a:solidFill>
                  <a:srgbClr val="0000FF"/>
                </a:solidFill>
              </a:rPr>
              <a:t>3 feet </a:t>
            </a:r>
            <a:r>
              <a:rPr lang="en-US" i="0" dirty="0" smtClean="0">
                <a:solidFill>
                  <a:schemeClr val="tx1"/>
                </a:solidFill>
              </a:rPr>
              <a:t>more than another side and the third side is </a:t>
            </a:r>
            <a:r>
              <a:rPr lang="en-US" i="0" dirty="0" smtClean="0">
                <a:solidFill>
                  <a:srgbClr val="0000FF"/>
                </a:solidFill>
              </a:rPr>
              <a:t>5 feet</a:t>
            </a:r>
            <a:r>
              <a:rPr lang="en-US" i="0" dirty="0" smtClean="0">
                <a:solidFill>
                  <a:schemeClr val="tx1"/>
                </a:solidFill>
              </a:rPr>
              <a:t> more than the sum of the other two, what are the lengths of the sides of the triangle?</a:t>
            </a:r>
          </a:p>
          <a:p>
            <a:pPr marL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buNone/>
            </a:pPr>
            <a:r>
              <a:rPr lang="en-US" dirty="0" smtClean="0">
                <a:solidFill>
                  <a:schemeClr val="tx1"/>
                </a:solidFill>
              </a:rPr>
              <a:t>Let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50900" y="3689350"/>
          <a:ext cx="64643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4" imgW="6464160" imgH="1511280" progId="Equation.DSMT4">
                  <p:embed/>
                </p:oleObj>
              </mc:Choice>
              <mc:Fallback>
                <p:oleObj name="Equation" r:id="rId4" imgW="6464160" imgH="1511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3689350"/>
                        <a:ext cx="64643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633</Words>
  <Application>Microsoft Office PowerPoint</Application>
  <PresentationFormat>On-screen Show (4:3)</PresentationFormat>
  <Paragraphs>175</Paragraphs>
  <Slides>22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Courier New</vt:lpstr>
      <vt:lpstr>Arial</vt:lpstr>
      <vt:lpstr>Office Theme</vt:lpstr>
      <vt:lpstr>Equation</vt:lpstr>
      <vt:lpstr>Section 7.4</vt:lpstr>
      <vt:lpstr>Objectives</vt:lpstr>
      <vt:lpstr>The Problem-Solving Process</vt:lpstr>
      <vt:lpstr>Example 1</vt:lpstr>
      <vt:lpstr>Example 1 (cont.)</vt:lpstr>
      <vt:lpstr>Completion Example 2</vt:lpstr>
      <vt:lpstr>Completion Example 2 (cont.)</vt:lpstr>
      <vt:lpstr>Completion Example 2 (cont.)</vt:lpstr>
      <vt:lpstr>Example 3 (Perimeter)</vt:lpstr>
      <vt:lpstr>Example 3: Perimeter (cont.)</vt:lpstr>
      <vt:lpstr>Example 3: Perimeter (cont.)</vt:lpstr>
      <vt:lpstr>Example 3: Perimeter (cont.)</vt:lpstr>
      <vt:lpstr>Solving Consecutive Integer Problems</vt:lpstr>
      <vt:lpstr>Solving Consecutive Integer Problems</vt:lpstr>
      <vt:lpstr>Solving Consecutive Integer Problems</vt:lpstr>
      <vt:lpstr>Example 4</vt:lpstr>
      <vt:lpstr>Example 4 (cont.)</vt:lpstr>
      <vt:lpstr>Example 5</vt:lpstr>
      <vt:lpstr>Example 5 (cont.)</vt:lpstr>
      <vt:lpstr>Example 5 (cont.)</vt:lpstr>
      <vt:lpstr>Completion Example 6</vt:lpstr>
      <vt:lpstr>Completion 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85</cp:revision>
  <dcterms:created xsi:type="dcterms:W3CDTF">2013-04-26T14:43:13Z</dcterms:created>
  <dcterms:modified xsi:type="dcterms:W3CDTF">2017-08-02T17:09:16Z</dcterms:modified>
</cp:coreProperties>
</file>