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handoutMasterIdLst>
    <p:handoutMasterId r:id="rId13"/>
  </p:handoutMasterIdLst>
  <p:sldIdLst>
    <p:sldId id="256" r:id="rId2"/>
    <p:sldId id="258" r:id="rId3"/>
    <p:sldId id="263" r:id="rId4"/>
    <p:sldId id="271" r:id="rId5"/>
    <p:sldId id="265" r:id="rId6"/>
    <p:sldId id="272" r:id="rId7"/>
    <p:sldId id="268" r:id="rId8"/>
    <p:sldId id="270" r:id="rId9"/>
    <p:sldId id="273" r:id="rId10"/>
    <p:sldId id="274" r:id="rId11"/>
  </p:sldIdLst>
  <p:sldSz cx="9144000" cy="6858000" type="screen4x3"/>
  <p:notesSz cx="6858000" cy="9144000"/>
  <p:embeddedFontLst>
    <p:embeddedFont>
      <p:font typeface="Calibri" panose="020F0502020204030204" pitchFamily="34" charset="0"/>
      <p:regular r:id="rId14"/>
      <p:bold r:id="rId15"/>
      <p:italic r:id="rId16"/>
      <p:boldItalic r:id="rId17"/>
    </p:embeddedFont>
    <p:embeddedFont>
      <p:font typeface="Cambria Math" panose="02040503050406030204" pitchFamily="18"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CCFFCC"/>
    <a:srgbClr val="008080"/>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6" d="100"/>
          <a:sy n="116" d="100"/>
        </p:scale>
        <p:origin x="207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5" Type="http://schemas.openxmlformats.org/officeDocument/2006/relationships/image" Target="../media/image9.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4539616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9/4/2018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3873799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6951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a:t>
            </a:fld>
            <a:endParaRPr lang="en-US" dirty="0"/>
          </a:p>
        </p:txBody>
      </p:sp>
    </p:spTree>
    <p:extLst>
      <p:ext uri="{BB962C8B-B14F-4D97-AF65-F5344CB8AC3E}">
        <p14:creationId xmlns:p14="http://schemas.microsoft.com/office/powerpoint/2010/main" val="4249585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4</a:t>
            </a:fld>
            <a:endParaRPr lang="en-US" dirty="0"/>
          </a:p>
        </p:txBody>
      </p:sp>
    </p:spTree>
    <p:extLst>
      <p:ext uri="{BB962C8B-B14F-4D97-AF65-F5344CB8AC3E}">
        <p14:creationId xmlns:p14="http://schemas.microsoft.com/office/powerpoint/2010/main" val="2068092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3751474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3954979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2731933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22987616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42395612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4002615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7.wmf"/><Relationship Id="rId18" Type="http://schemas.openxmlformats.org/officeDocument/2006/relationships/oleObject" Target="../embeddings/oleObject28.bin"/><Relationship Id="rId3" Type="http://schemas.openxmlformats.org/officeDocument/2006/relationships/notesSlide" Target="../notesSlides/notesSlide9.xml"/><Relationship Id="rId7" Type="http://schemas.openxmlformats.org/officeDocument/2006/relationships/image" Target="../media/image24.wmf"/><Relationship Id="rId12" Type="http://schemas.openxmlformats.org/officeDocument/2006/relationships/oleObject" Target="../embeddings/oleObject25.bin"/><Relationship Id="rId17" Type="http://schemas.openxmlformats.org/officeDocument/2006/relationships/image" Target="../media/image29.wmf"/><Relationship Id="rId2" Type="http://schemas.openxmlformats.org/officeDocument/2006/relationships/slideLayout" Target="../slideLayouts/slideLayout2.xml"/><Relationship Id="rId16" Type="http://schemas.openxmlformats.org/officeDocument/2006/relationships/oleObject" Target="../embeddings/oleObject27.bin"/><Relationship Id="rId1" Type="http://schemas.openxmlformats.org/officeDocument/2006/relationships/vmlDrawing" Target="../drawings/vmlDrawing6.vml"/><Relationship Id="rId6" Type="http://schemas.openxmlformats.org/officeDocument/2006/relationships/oleObject" Target="../embeddings/oleObject22.bin"/><Relationship Id="rId11" Type="http://schemas.openxmlformats.org/officeDocument/2006/relationships/image" Target="../media/image26.wmf"/><Relationship Id="rId5" Type="http://schemas.openxmlformats.org/officeDocument/2006/relationships/image" Target="../media/image23.wmf"/><Relationship Id="rId15" Type="http://schemas.openxmlformats.org/officeDocument/2006/relationships/image" Target="../media/image28.wmf"/><Relationship Id="rId10" Type="http://schemas.openxmlformats.org/officeDocument/2006/relationships/oleObject" Target="../embeddings/oleObject24.bin"/><Relationship Id="rId19" Type="http://schemas.openxmlformats.org/officeDocument/2006/relationships/image" Target="../media/image30.wmf"/><Relationship Id="rId4" Type="http://schemas.openxmlformats.org/officeDocument/2006/relationships/oleObject" Target="../embeddings/oleObject21.bin"/><Relationship Id="rId9" Type="http://schemas.openxmlformats.org/officeDocument/2006/relationships/image" Target="../media/image25.wmf"/><Relationship Id="rId14" Type="http://schemas.openxmlformats.org/officeDocument/2006/relationships/oleObject" Target="../embeddings/oleObject26.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2.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 Id="rId9" Type="http://schemas.openxmlformats.org/officeDocument/2006/relationships/image" Target="../media/image4.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9.wmf"/><Relationship Id="rId3" Type="http://schemas.openxmlformats.org/officeDocument/2006/relationships/notesSlide" Target="../notesSlides/notesSlide3.xml"/><Relationship Id="rId7" Type="http://schemas.openxmlformats.org/officeDocument/2006/relationships/image" Target="../media/image6.wmf"/><Relationship Id="rId12"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11" Type="http://schemas.openxmlformats.org/officeDocument/2006/relationships/image" Target="../media/image8.wmf"/><Relationship Id="rId5" Type="http://schemas.openxmlformats.org/officeDocument/2006/relationships/image" Target="../media/image5.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7.wmf"/></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5.wmf"/><Relationship Id="rId3" Type="http://schemas.openxmlformats.org/officeDocument/2006/relationships/notesSlide" Target="../notesSlides/notesSlide5.xml"/><Relationship Id="rId7" Type="http://schemas.openxmlformats.org/officeDocument/2006/relationships/image" Target="../media/image12.wmf"/><Relationship Id="rId12" Type="http://schemas.openxmlformats.org/officeDocument/2006/relationships/oleObject" Target="../embeddings/oleObject13.bin"/><Relationship Id="rId17" Type="http://schemas.openxmlformats.org/officeDocument/2006/relationships/image" Target="../media/image17.wmf"/><Relationship Id="rId2" Type="http://schemas.openxmlformats.org/officeDocument/2006/relationships/slideLayout" Target="../slideLayouts/slideLayout2.xml"/><Relationship Id="rId16" Type="http://schemas.openxmlformats.org/officeDocument/2006/relationships/oleObject" Target="../embeddings/oleObject15.bin"/><Relationship Id="rId1" Type="http://schemas.openxmlformats.org/officeDocument/2006/relationships/vmlDrawing" Target="../drawings/vmlDrawing3.vml"/><Relationship Id="rId6" Type="http://schemas.openxmlformats.org/officeDocument/2006/relationships/oleObject" Target="../embeddings/oleObject10.bin"/><Relationship Id="rId11" Type="http://schemas.openxmlformats.org/officeDocument/2006/relationships/image" Target="../media/image14.wmf"/><Relationship Id="rId5" Type="http://schemas.openxmlformats.org/officeDocument/2006/relationships/image" Target="../media/image11.wmf"/><Relationship Id="rId15" Type="http://schemas.openxmlformats.org/officeDocument/2006/relationships/image" Target="../media/image16.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3.wmf"/><Relationship Id="rId1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notesSlide" Target="../notesSlides/notesSlide6.xml"/><Relationship Id="rId7"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7.bin"/><Relationship Id="rId11" Type="http://schemas.openxmlformats.org/officeDocument/2006/relationships/image" Target="../media/image21.wmf"/><Relationship Id="rId5" Type="http://schemas.openxmlformats.org/officeDocument/2006/relationships/image" Target="../media/image18.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20.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22.wmf"/><Relationship Id="rId4" Type="http://schemas.openxmlformats.org/officeDocument/2006/relationships/oleObject" Target="../embeddings/oleObject2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6022" name="Object 6"/>
          <p:cNvGraphicFramePr>
            <a:graphicFrameLocks noChangeAspect="1"/>
          </p:cNvGraphicFramePr>
          <p:nvPr/>
        </p:nvGraphicFramePr>
        <p:xfrm>
          <a:off x="1022350" y="2000250"/>
          <a:ext cx="3898900" cy="3708400"/>
        </p:xfrm>
        <a:graphic>
          <a:graphicData uri="http://schemas.openxmlformats.org/presentationml/2006/ole">
            <mc:AlternateContent xmlns:mc="http://schemas.openxmlformats.org/markup-compatibility/2006">
              <mc:Choice xmlns:v="urn:schemas-microsoft-com:vml" Requires="v">
                <p:oleObj spid="_x0000_s25625" name="Equation" r:id="rId4" imgW="3898800" imgH="3708360" progId="Equation.DSMT4">
                  <p:embed/>
                </p:oleObj>
              </mc:Choice>
              <mc:Fallback>
                <p:oleObj name="Equation" r:id="rId4" imgW="3898800" imgH="3708360" progId="Equation.DSMT4">
                  <p:embed/>
                  <p:pic>
                    <p:nvPicPr>
                      <p:cNvPr id="0" name="Object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2350" y="2000250"/>
                        <a:ext cx="3898900" cy="370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rtlCol="0">
            <a:normAutofit/>
          </a:bodyPr>
          <a:lstStyle/>
          <a:p>
            <a:pPr>
              <a:defRPr/>
            </a:pPr>
            <a:r>
              <a:rPr lang="en-US" dirty="0"/>
              <a:t>Completion Example 4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a:spcBef>
                <a:spcPts val="0"/>
              </a:spcBef>
            </a:pPr>
            <a:r>
              <a:rPr lang="en-US" b="1" dirty="0"/>
              <a:t>b. 	</a:t>
            </a:r>
            <a:r>
              <a:rPr lang="en-US" dirty="0"/>
              <a:t>Solving for </a:t>
            </a:r>
            <a:r>
              <a:rPr lang="en-US" i="1" dirty="0"/>
              <a:t>y</a:t>
            </a:r>
            <a:r>
              <a:rPr lang="en-US" dirty="0"/>
              <a:t>:</a:t>
            </a:r>
            <a:endParaRPr lang="en-US" dirty="0">
              <a:solidFill>
                <a:schemeClr val="tx1"/>
              </a:solidFill>
            </a:endParaRPr>
          </a:p>
        </p:txBody>
      </p:sp>
      <p:graphicFrame>
        <p:nvGraphicFramePr>
          <p:cNvPr id="86027" name="Object 11"/>
          <p:cNvGraphicFramePr>
            <a:graphicFrameLocks noChangeAspect="1"/>
          </p:cNvGraphicFramePr>
          <p:nvPr/>
        </p:nvGraphicFramePr>
        <p:xfrm>
          <a:off x="2600325" y="2485819"/>
          <a:ext cx="381000" cy="292100"/>
        </p:xfrm>
        <a:graphic>
          <a:graphicData uri="http://schemas.openxmlformats.org/presentationml/2006/ole">
            <mc:AlternateContent xmlns:mc="http://schemas.openxmlformats.org/markup-compatibility/2006">
              <mc:Choice xmlns:v="urn:schemas-microsoft-com:vml" Requires="v">
                <p:oleObj spid="_x0000_s25626" name="Equation" r:id="rId6" imgW="380880" imgH="291960" progId="Equation.DSMT4">
                  <p:embed/>
                </p:oleObj>
              </mc:Choice>
              <mc:Fallback>
                <p:oleObj name="Equation" r:id="rId6" imgW="380880" imgH="291960" progId="Equation.DSMT4">
                  <p:embed/>
                  <p:pic>
                    <p:nvPicPr>
                      <p:cNvPr id="0" name="Object 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00325" y="2485819"/>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028" name="Object 12"/>
          <p:cNvGraphicFramePr>
            <a:graphicFrameLocks noChangeAspect="1"/>
          </p:cNvGraphicFramePr>
          <p:nvPr/>
        </p:nvGraphicFramePr>
        <p:xfrm>
          <a:off x="4322763" y="2482644"/>
          <a:ext cx="381000" cy="292100"/>
        </p:xfrm>
        <a:graphic>
          <a:graphicData uri="http://schemas.openxmlformats.org/presentationml/2006/ole">
            <mc:AlternateContent xmlns:mc="http://schemas.openxmlformats.org/markup-compatibility/2006">
              <mc:Choice xmlns:v="urn:schemas-microsoft-com:vml" Requires="v">
                <p:oleObj spid="_x0000_s25627" name="Equation" r:id="rId8" imgW="380880" imgH="291960" progId="Equation.DSMT4">
                  <p:embed/>
                </p:oleObj>
              </mc:Choice>
              <mc:Fallback>
                <p:oleObj name="Equation" r:id="rId8" imgW="380880" imgH="291960" progId="Equation.DSMT4">
                  <p:embed/>
                  <p:pic>
                    <p:nvPicPr>
                      <p:cNvPr id="0" name="Object 2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22763" y="2482644"/>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029" name="Object 13"/>
          <p:cNvGraphicFramePr>
            <a:graphicFrameLocks noChangeAspect="1"/>
          </p:cNvGraphicFramePr>
          <p:nvPr/>
        </p:nvGraphicFramePr>
        <p:xfrm>
          <a:off x="2603500" y="3133725"/>
          <a:ext cx="406400" cy="355600"/>
        </p:xfrm>
        <a:graphic>
          <a:graphicData uri="http://schemas.openxmlformats.org/presentationml/2006/ole">
            <mc:AlternateContent xmlns:mc="http://schemas.openxmlformats.org/markup-compatibility/2006">
              <mc:Choice xmlns:v="urn:schemas-microsoft-com:vml" Requires="v">
                <p:oleObj spid="_x0000_s25628" name="Equation" r:id="rId10" imgW="406080" imgH="355320" progId="Equation.DSMT4">
                  <p:embed/>
                </p:oleObj>
              </mc:Choice>
              <mc:Fallback>
                <p:oleObj name="Equation" r:id="rId10" imgW="406080" imgH="355320" progId="Equation.DSMT4">
                  <p:embed/>
                  <p:pic>
                    <p:nvPicPr>
                      <p:cNvPr id="0" name="Object 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03500" y="3133725"/>
                        <a:ext cx="4064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030" name="Object 14"/>
          <p:cNvGraphicFramePr>
            <a:graphicFrameLocks noChangeAspect="1"/>
          </p:cNvGraphicFramePr>
          <p:nvPr/>
        </p:nvGraphicFramePr>
        <p:xfrm>
          <a:off x="4305300" y="3124200"/>
          <a:ext cx="381000" cy="292100"/>
        </p:xfrm>
        <a:graphic>
          <a:graphicData uri="http://schemas.openxmlformats.org/presentationml/2006/ole">
            <mc:AlternateContent xmlns:mc="http://schemas.openxmlformats.org/markup-compatibility/2006">
              <mc:Choice xmlns:v="urn:schemas-microsoft-com:vml" Requires="v">
                <p:oleObj spid="_x0000_s25629" name="Equation" r:id="rId12" imgW="380880" imgH="291960" progId="Equation.DSMT4">
                  <p:embed/>
                </p:oleObj>
              </mc:Choice>
              <mc:Fallback>
                <p:oleObj name="Equation" r:id="rId12" imgW="380880" imgH="291960" progId="Equation.DSMT4">
                  <p:embed/>
                  <p:pic>
                    <p:nvPicPr>
                      <p:cNvPr id="0" name="Object 2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305300" y="3124200"/>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031" name="Object 15"/>
          <p:cNvGraphicFramePr>
            <a:graphicFrameLocks noChangeAspect="1"/>
          </p:cNvGraphicFramePr>
          <p:nvPr/>
        </p:nvGraphicFramePr>
        <p:xfrm>
          <a:off x="2603500" y="3720894"/>
          <a:ext cx="406400" cy="355600"/>
        </p:xfrm>
        <a:graphic>
          <a:graphicData uri="http://schemas.openxmlformats.org/presentationml/2006/ole">
            <mc:AlternateContent xmlns:mc="http://schemas.openxmlformats.org/markup-compatibility/2006">
              <mc:Choice xmlns:v="urn:schemas-microsoft-com:vml" Requires="v">
                <p:oleObj spid="_x0000_s25630" name="Equation" r:id="rId14" imgW="406080" imgH="355320" progId="Equation.DSMT4">
                  <p:embed/>
                </p:oleObj>
              </mc:Choice>
              <mc:Fallback>
                <p:oleObj name="Equation" r:id="rId14" imgW="406080" imgH="355320" progId="Equation.DSMT4">
                  <p:embed/>
                  <p:pic>
                    <p:nvPicPr>
                      <p:cNvPr id="0" name="Object 3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03500" y="3720894"/>
                        <a:ext cx="4064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032" name="Object 16"/>
          <p:cNvGraphicFramePr>
            <a:graphicFrameLocks noChangeAspect="1"/>
          </p:cNvGraphicFramePr>
          <p:nvPr/>
        </p:nvGraphicFramePr>
        <p:xfrm>
          <a:off x="4305300" y="3701844"/>
          <a:ext cx="381000" cy="292100"/>
        </p:xfrm>
        <a:graphic>
          <a:graphicData uri="http://schemas.openxmlformats.org/presentationml/2006/ole">
            <mc:AlternateContent xmlns:mc="http://schemas.openxmlformats.org/markup-compatibility/2006">
              <mc:Choice xmlns:v="urn:schemas-microsoft-com:vml" Requires="v">
                <p:oleObj spid="_x0000_s25631" name="Equation" r:id="rId16" imgW="380880" imgH="291960" progId="Equation.DSMT4">
                  <p:embed/>
                </p:oleObj>
              </mc:Choice>
              <mc:Fallback>
                <p:oleObj name="Equation" r:id="rId16" imgW="380880" imgH="291960" progId="Equation.DSMT4">
                  <p:embed/>
                  <p:pic>
                    <p:nvPicPr>
                      <p:cNvPr id="0" name="Object 3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05300" y="3701844"/>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0" name="Straight Connector 19"/>
          <p:cNvCxnSpPr/>
          <p:nvPr/>
        </p:nvCxnSpPr>
        <p:spPr>
          <a:xfrm rot="5400000">
            <a:off x="2552700" y="3725196"/>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2552700" y="4305300"/>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5616" name="Object 27"/>
          <p:cNvGraphicFramePr>
            <a:graphicFrameLocks noChangeAspect="1"/>
          </p:cNvGraphicFramePr>
          <p:nvPr/>
        </p:nvGraphicFramePr>
        <p:xfrm>
          <a:off x="3467100" y="4826000"/>
          <a:ext cx="1092200" cy="838200"/>
        </p:xfrm>
        <a:graphic>
          <a:graphicData uri="http://schemas.openxmlformats.org/presentationml/2006/ole">
            <mc:AlternateContent xmlns:mc="http://schemas.openxmlformats.org/markup-compatibility/2006">
              <mc:Choice xmlns:v="urn:schemas-microsoft-com:vml" Requires="v">
                <p:oleObj spid="_x0000_s25632" name="Equation" r:id="rId18" imgW="1091880" imgH="838080" progId="Equation.DSMT4">
                  <p:embed/>
                </p:oleObj>
              </mc:Choice>
              <mc:Fallback>
                <p:oleObj name="Equation" r:id="rId18" imgW="1091880" imgH="838080" progId="Equation.DSMT4">
                  <p:embed/>
                  <p:pic>
                    <p:nvPicPr>
                      <p:cNvPr id="0" name="Picture 1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467100" y="4826000"/>
                        <a:ext cx="109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0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6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6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6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6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60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56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a:solidFill>
                  <a:schemeClr val="tx1"/>
                </a:solidFill>
              </a:rPr>
              <a:t>Be able to substitute given values into a formula and solve for the unknown variable.</a:t>
            </a:r>
          </a:p>
          <a:p>
            <a:pPr marL="457200" indent="-457200" eaLnBrk="1" hangingPunct="1">
              <a:buFont typeface="Courier New" pitchFamily="49" charset="0"/>
              <a:buChar char="o"/>
            </a:pPr>
            <a:r>
              <a:rPr lang="en-US" i="0" dirty="0">
                <a:solidFill>
                  <a:schemeClr val="tx1"/>
                </a:solidFill>
              </a:rPr>
              <a:t>Learn how to solve a formula for an indicated variable in terms of the remaining variables.</a:t>
            </a:r>
          </a:p>
          <a:p>
            <a:pPr marL="457200" indent="-457200" eaLnBrk="1" hangingPunct="1">
              <a:buFont typeface="Courier New" pitchFamily="49" charset="0"/>
              <a:buChar char="o"/>
            </a:pP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2209800" y="5290870"/>
            <a:ext cx="274320"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429000" y="5318182"/>
            <a:ext cx="274320"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0" indent="-457200" eaLnBrk="1" hangingPunct="1">
              <a:buNone/>
            </a:pPr>
            <a:r>
              <a:rPr lang="en-US" i="0" dirty="0">
                <a:solidFill>
                  <a:schemeClr val="tx1"/>
                </a:solidFill>
              </a:rPr>
              <a:t>Given the formula                             find the Fahrenheit </a:t>
            </a:r>
          </a:p>
          <a:p>
            <a:pPr marL="0" indent="-457200" eaLnBrk="1" hangingPunct="1">
              <a:buNone/>
            </a:pPr>
            <a:r>
              <a:rPr lang="en-US" i="0" dirty="0">
                <a:solidFill>
                  <a:schemeClr val="tx1"/>
                </a:solidFill>
              </a:rPr>
              <a:t>temperature that corresponds to a Celsius temperature of 100</a:t>
            </a:r>
            <a:r>
              <a:rPr lang="en-US" i="0" dirty="0">
                <a:solidFill>
                  <a:schemeClr val="tx1"/>
                </a:solidFill>
                <a:sym typeface="Symbol"/>
              </a:rPr>
              <a:t></a:t>
            </a:r>
            <a:r>
              <a:rPr lang="en-US" i="0" dirty="0">
                <a:solidFill>
                  <a:schemeClr val="tx1"/>
                </a:solidFill>
              </a:rPr>
              <a:t>.</a:t>
            </a:r>
          </a:p>
          <a:p>
            <a:pPr marL="0" indent="-457200" eaLnBrk="1" hangingPunct="1">
              <a:spcBef>
                <a:spcPts val="0"/>
              </a:spcBef>
              <a:buNone/>
            </a:pPr>
            <a:r>
              <a:rPr lang="en-US" b="1" i="0" dirty="0">
                <a:solidFill>
                  <a:schemeClr val="tx1"/>
                </a:solidFill>
              </a:rPr>
              <a:t>Solution</a:t>
            </a:r>
          </a:p>
          <a:p>
            <a:pPr marL="0" indent="-457200" eaLnBrk="1" hangingPunct="1">
              <a:spcBef>
                <a:spcPts val="0"/>
              </a:spcBef>
              <a:buNone/>
            </a:pPr>
            <a:r>
              <a:rPr lang="en-US" i="0" dirty="0">
                <a:solidFill>
                  <a:schemeClr val="tx1"/>
                </a:solidFill>
              </a:rPr>
              <a:t>Substitute 100 for </a:t>
            </a:r>
            <a:r>
              <a:rPr lang="en-US" i="1" dirty="0">
                <a:solidFill>
                  <a:schemeClr val="tx1"/>
                </a:solidFill>
              </a:rPr>
              <a:t>C</a:t>
            </a:r>
            <a:r>
              <a:rPr lang="en-US" i="0" dirty="0">
                <a:solidFill>
                  <a:schemeClr val="tx1"/>
                </a:solidFill>
              </a:rPr>
              <a:t> in the formula and solve the resulting equation for </a:t>
            </a:r>
            <a:r>
              <a:rPr lang="en-US" i="1" dirty="0">
                <a:solidFill>
                  <a:schemeClr val="tx1"/>
                </a:solidFill>
              </a:rPr>
              <a:t>F</a:t>
            </a:r>
            <a:r>
              <a:rPr lang="en-US" i="0" dirty="0">
                <a:solidFill>
                  <a:schemeClr val="tx1"/>
                </a:solidFill>
              </a:rPr>
              <a:t>.</a:t>
            </a:r>
          </a:p>
        </p:txBody>
      </p:sp>
      <p:sp>
        <p:nvSpPr>
          <p:cNvPr id="11" name="TextBox 10"/>
          <p:cNvSpPr txBox="1"/>
          <p:nvPr/>
        </p:nvSpPr>
        <p:spPr>
          <a:xfrm>
            <a:off x="5715000" y="5272548"/>
            <a:ext cx="2743200" cy="400110"/>
          </a:xfrm>
          <a:prstGeom prst="rect">
            <a:avLst/>
          </a:prstGeom>
          <a:noFill/>
        </p:spPr>
        <p:txBody>
          <a:bodyPr wrap="square" rtlCol="0">
            <a:spAutoFit/>
          </a:bodyPr>
          <a:lstStyle/>
          <a:p>
            <a:r>
              <a:rPr lang="en-US" sz="2000" dirty="0">
                <a:solidFill>
                  <a:srgbClr val="008080"/>
                </a:solidFill>
                <a:latin typeface="+mn-lt"/>
              </a:rPr>
              <a:t>Multiply</a:t>
            </a:r>
            <a:r>
              <a:rPr lang="en-US" sz="2000" dirty="0">
                <a:solidFill>
                  <a:srgbClr val="006666"/>
                </a:solidFill>
                <a:latin typeface="+mn-lt"/>
              </a:rPr>
              <a:t> both sides by 9.</a:t>
            </a:r>
          </a:p>
        </p:txBody>
      </p:sp>
      <p:graphicFrame>
        <p:nvGraphicFramePr>
          <p:cNvPr id="8" name="Object 7"/>
          <p:cNvGraphicFramePr>
            <a:graphicFrameLocks noChangeAspect="1"/>
          </p:cNvGraphicFramePr>
          <p:nvPr/>
        </p:nvGraphicFramePr>
        <p:xfrm>
          <a:off x="3288888" y="1147302"/>
          <a:ext cx="2047875" cy="838200"/>
        </p:xfrm>
        <a:graphic>
          <a:graphicData uri="http://schemas.openxmlformats.org/presentationml/2006/ole">
            <mc:AlternateContent xmlns:mc="http://schemas.openxmlformats.org/markup-compatibility/2006">
              <mc:Choice xmlns:v="urn:schemas-microsoft-com:vml" Requires="v">
                <p:oleObj spid="_x0000_s3080" name="Equation" r:id="rId4" imgW="2044440" imgH="838080" progId="Equation.DSMT4">
                  <p:embed/>
                </p:oleObj>
              </mc:Choice>
              <mc:Fallback>
                <p:oleObj name="Equation" r:id="rId4" imgW="2044440" imgH="838080" progId="Equation.DSMT4">
                  <p:embed/>
                  <p:pic>
                    <p:nvPicPr>
                      <p:cNvPr id="0"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88888" y="1147302"/>
                        <a:ext cx="2047875"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9" name="Object 7"/>
          <p:cNvGraphicFramePr>
            <a:graphicFrameLocks noChangeAspect="1"/>
          </p:cNvGraphicFramePr>
          <p:nvPr/>
        </p:nvGraphicFramePr>
        <p:xfrm>
          <a:off x="2641600" y="4117054"/>
          <a:ext cx="2235200" cy="838200"/>
        </p:xfrm>
        <a:graphic>
          <a:graphicData uri="http://schemas.openxmlformats.org/presentationml/2006/ole">
            <mc:AlternateContent xmlns:mc="http://schemas.openxmlformats.org/markup-compatibility/2006">
              <mc:Choice xmlns:v="urn:schemas-microsoft-com:vml" Requires="v">
                <p:oleObj spid="_x0000_s3081" name="Equation" r:id="rId6" imgW="2234880" imgH="838080" progId="Equation.DSMT4">
                  <p:embed/>
                </p:oleObj>
              </mc:Choice>
              <mc:Fallback>
                <p:oleObj name="Equation" r:id="rId6" imgW="2234880" imgH="838080" progId="Equation.DSMT4">
                  <p:embed/>
                  <p:pic>
                    <p:nvPicPr>
                      <p:cNvPr id="0" name="Object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41600" y="4117054"/>
                        <a:ext cx="2235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0" name="Object 8"/>
          <p:cNvGraphicFramePr>
            <a:graphicFrameLocks noChangeAspect="1"/>
          </p:cNvGraphicFramePr>
          <p:nvPr/>
        </p:nvGraphicFramePr>
        <p:xfrm>
          <a:off x="2283540" y="5029200"/>
          <a:ext cx="2908300" cy="838200"/>
        </p:xfrm>
        <a:graphic>
          <a:graphicData uri="http://schemas.openxmlformats.org/presentationml/2006/ole">
            <mc:AlternateContent xmlns:mc="http://schemas.openxmlformats.org/markup-compatibility/2006">
              <mc:Choice xmlns:v="urn:schemas-microsoft-com:vml" Requires="v">
                <p:oleObj spid="_x0000_s3082" name="Equation" r:id="rId8" imgW="2908080" imgH="838080" progId="Equation.DSMT4">
                  <p:embed/>
                </p:oleObj>
              </mc:Choice>
              <mc:Fallback>
                <p:oleObj name="Equation" r:id="rId8" imgW="2908080" imgH="838080" progId="Equation.DSMT4">
                  <p:embed/>
                  <p:pic>
                    <p:nvPicPr>
                      <p:cNvPr id="0" name="Object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3540" y="5029200"/>
                        <a:ext cx="2908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1 (cont.)</a:t>
            </a:r>
            <a:endParaRPr lang="en-US" dirty="0">
              <a:solidFill>
                <a:schemeClr val="accent1">
                  <a:lumMod val="50000"/>
                </a:schemeClr>
              </a:solidFill>
            </a:endParaRPr>
          </a:p>
        </p:txBody>
      </p:sp>
      <p:sp>
        <p:nvSpPr>
          <p:cNvPr id="13" name="TextBox 12"/>
          <p:cNvSpPr txBox="1"/>
          <p:nvPr/>
        </p:nvSpPr>
        <p:spPr>
          <a:xfrm>
            <a:off x="5562600" y="2021348"/>
            <a:ext cx="3276600" cy="400110"/>
          </a:xfrm>
          <a:prstGeom prst="rect">
            <a:avLst/>
          </a:prstGeom>
          <a:noFill/>
        </p:spPr>
        <p:txBody>
          <a:bodyPr wrap="square" rtlCol="0">
            <a:spAutoFit/>
          </a:bodyPr>
          <a:lstStyle/>
          <a:p>
            <a:r>
              <a:rPr lang="en-US" sz="2000" dirty="0">
                <a:solidFill>
                  <a:srgbClr val="008080"/>
                </a:solidFill>
                <a:latin typeface="+mn-lt"/>
              </a:rPr>
              <a:t>Use the distributive property.</a:t>
            </a:r>
          </a:p>
        </p:txBody>
      </p:sp>
      <p:sp>
        <p:nvSpPr>
          <p:cNvPr id="14" name="TextBox 13"/>
          <p:cNvSpPr txBox="1"/>
          <p:nvPr/>
        </p:nvSpPr>
        <p:spPr>
          <a:xfrm>
            <a:off x="5562600" y="2630948"/>
            <a:ext cx="2971800" cy="400110"/>
          </a:xfrm>
          <a:prstGeom prst="rect">
            <a:avLst/>
          </a:prstGeom>
          <a:noFill/>
        </p:spPr>
        <p:txBody>
          <a:bodyPr wrap="square" rtlCol="0">
            <a:spAutoFit/>
          </a:bodyPr>
          <a:lstStyle/>
          <a:p>
            <a:r>
              <a:rPr lang="en-US" sz="2000" dirty="0">
                <a:solidFill>
                  <a:srgbClr val="008080"/>
                </a:solidFill>
                <a:latin typeface="+mn-lt"/>
              </a:rPr>
              <a:t>Add 160 to both sides.</a:t>
            </a:r>
          </a:p>
        </p:txBody>
      </p:sp>
      <p:sp>
        <p:nvSpPr>
          <p:cNvPr id="15" name="TextBox 14"/>
          <p:cNvSpPr txBox="1"/>
          <p:nvPr/>
        </p:nvSpPr>
        <p:spPr>
          <a:xfrm>
            <a:off x="5562600" y="3469148"/>
            <a:ext cx="2971800" cy="400110"/>
          </a:xfrm>
          <a:prstGeom prst="rect">
            <a:avLst/>
          </a:prstGeom>
          <a:noFill/>
        </p:spPr>
        <p:txBody>
          <a:bodyPr wrap="square" rtlCol="0">
            <a:spAutoFit/>
          </a:bodyPr>
          <a:lstStyle/>
          <a:p>
            <a:r>
              <a:rPr lang="en-US" sz="2000" dirty="0">
                <a:solidFill>
                  <a:srgbClr val="008080"/>
                </a:solidFill>
                <a:latin typeface="+mn-lt"/>
              </a:rPr>
              <a:t>Divide both sides by 5.</a:t>
            </a:r>
          </a:p>
        </p:txBody>
      </p:sp>
      <p:graphicFrame>
        <p:nvGraphicFramePr>
          <p:cNvPr id="3082" name="Object 10"/>
          <p:cNvGraphicFramePr>
            <a:graphicFrameLocks noChangeAspect="1"/>
          </p:cNvGraphicFramePr>
          <p:nvPr/>
        </p:nvGraphicFramePr>
        <p:xfrm>
          <a:off x="2393950" y="2097548"/>
          <a:ext cx="2095500" cy="292100"/>
        </p:xfrm>
        <a:graphic>
          <a:graphicData uri="http://schemas.openxmlformats.org/presentationml/2006/ole">
            <mc:AlternateContent xmlns:mc="http://schemas.openxmlformats.org/markup-compatibility/2006">
              <mc:Choice xmlns:v="urn:schemas-microsoft-com:vml" Requires="v">
                <p:oleObj spid="_x0000_s22545" name="Equation" r:id="rId4" imgW="2095200" imgH="291960" progId="Equation.DSMT4">
                  <p:embed/>
                </p:oleObj>
              </mc:Choice>
              <mc:Fallback>
                <p:oleObj name="Equation" r:id="rId4" imgW="2095200" imgH="291960" progId="Equation.DSMT4">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93950" y="2097548"/>
                        <a:ext cx="2095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3" name="Object 11"/>
          <p:cNvGraphicFramePr>
            <a:graphicFrameLocks noChangeAspect="1"/>
          </p:cNvGraphicFramePr>
          <p:nvPr/>
        </p:nvGraphicFramePr>
        <p:xfrm>
          <a:off x="1562100" y="2707148"/>
          <a:ext cx="3759200" cy="292100"/>
        </p:xfrm>
        <a:graphic>
          <a:graphicData uri="http://schemas.openxmlformats.org/presentationml/2006/ole">
            <mc:AlternateContent xmlns:mc="http://schemas.openxmlformats.org/markup-compatibility/2006">
              <mc:Choice xmlns:v="urn:schemas-microsoft-com:vml" Requires="v">
                <p:oleObj spid="_x0000_s22546" name="Equation" r:id="rId6" imgW="3759120" imgH="291960" progId="Equation.DSMT4">
                  <p:embed/>
                </p:oleObj>
              </mc:Choice>
              <mc:Fallback>
                <p:oleObj name="Equation" r:id="rId6" imgW="3759120" imgH="291960" progId="Equation.DSMT4">
                  <p:embed/>
                  <p:pic>
                    <p:nvPicPr>
                      <p:cNvPr id="0" name="Object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62100" y="2707148"/>
                        <a:ext cx="3759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5" name="Object 13"/>
          <p:cNvGraphicFramePr>
            <a:graphicFrameLocks noChangeAspect="1"/>
          </p:cNvGraphicFramePr>
          <p:nvPr/>
        </p:nvGraphicFramePr>
        <p:xfrm>
          <a:off x="2163096" y="3287252"/>
          <a:ext cx="1536700" cy="838200"/>
        </p:xfrm>
        <a:graphic>
          <a:graphicData uri="http://schemas.openxmlformats.org/presentationml/2006/ole">
            <mc:AlternateContent xmlns:mc="http://schemas.openxmlformats.org/markup-compatibility/2006">
              <mc:Choice xmlns:v="urn:schemas-microsoft-com:vml" Requires="v">
                <p:oleObj spid="_x0000_s22547" name="Equation" r:id="rId8" imgW="1536480" imgH="838080" progId="Equation.DSMT4">
                  <p:embed/>
                </p:oleObj>
              </mc:Choice>
              <mc:Fallback>
                <p:oleObj name="Equation" r:id="rId8" imgW="1536480" imgH="838080" progId="Equation.DSMT4">
                  <p:embed/>
                  <p:pic>
                    <p:nvPicPr>
                      <p:cNvPr id="0" name="Object 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63096" y="3287252"/>
                        <a:ext cx="153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0"/>
          <p:cNvGraphicFramePr>
            <a:graphicFrameLocks noChangeAspect="1"/>
          </p:cNvGraphicFramePr>
          <p:nvPr/>
        </p:nvGraphicFramePr>
        <p:xfrm>
          <a:off x="2423652" y="4354052"/>
          <a:ext cx="1066800" cy="279400"/>
        </p:xfrm>
        <a:graphic>
          <a:graphicData uri="http://schemas.openxmlformats.org/presentationml/2006/ole">
            <mc:AlternateContent xmlns:mc="http://schemas.openxmlformats.org/markup-compatibility/2006">
              <mc:Choice xmlns:v="urn:schemas-microsoft-com:vml" Requires="v">
                <p:oleObj spid="_x0000_s22548" name="Equation" r:id="rId10" imgW="1066680" imgH="279360" progId="Equation.DSMT4">
                  <p:embed/>
                </p:oleObj>
              </mc:Choice>
              <mc:Fallback>
                <p:oleObj name="Equation" r:id="rId10" imgW="1066680" imgH="279360" progId="Equation.DSMT4">
                  <p:embed/>
                  <p:pic>
                    <p:nvPicPr>
                      <p:cNvPr id="0" name="Object 2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23652" y="4354052"/>
                        <a:ext cx="10668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TextBox 21"/>
          <p:cNvSpPr txBox="1"/>
          <p:nvPr/>
        </p:nvSpPr>
        <p:spPr>
          <a:xfrm>
            <a:off x="457200" y="4775641"/>
            <a:ext cx="8229600" cy="954107"/>
          </a:xfrm>
          <a:prstGeom prst="rect">
            <a:avLst/>
          </a:prstGeom>
          <a:noFill/>
        </p:spPr>
        <p:txBody>
          <a:bodyPr wrap="square" rtlCol="0">
            <a:spAutoFit/>
          </a:bodyPr>
          <a:lstStyle/>
          <a:p>
            <a:r>
              <a:rPr lang="en-US" sz="2800" dirty="0"/>
              <a:t>Thus 100</a:t>
            </a:r>
            <a:r>
              <a:rPr lang="en-US" sz="2800" dirty="0">
                <a:sym typeface="Symbol"/>
              </a:rPr>
              <a:t></a:t>
            </a:r>
            <a:r>
              <a:rPr lang="en-US" sz="2800" i="1" dirty="0"/>
              <a:t>C</a:t>
            </a:r>
            <a:r>
              <a:rPr lang="en-US" sz="2800" dirty="0"/>
              <a:t> is equal to </a:t>
            </a:r>
            <a:r>
              <a:rPr lang="en-US" sz="2800" b="1" dirty="0">
                <a:solidFill>
                  <a:srgbClr val="FF0000"/>
                </a:solidFill>
              </a:rPr>
              <a:t>212</a:t>
            </a:r>
            <a:r>
              <a:rPr lang="en-US" sz="2800" dirty="0">
                <a:solidFill>
                  <a:srgbClr val="FF0000"/>
                </a:solidFill>
                <a:sym typeface="Symbol"/>
              </a:rPr>
              <a:t></a:t>
            </a:r>
            <a:r>
              <a:rPr lang="en-US" sz="2800" b="1" i="1" dirty="0">
                <a:solidFill>
                  <a:srgbClr val="FF0000"/>
                </a:solidFill>
              </a:rPr>
              <a:t>F</a:t>
            </a:r>
            <a:r>
              <a:rPr lang="en-US" sz="2800" dirty="0"/>
              <a:t>, the boiling point of water at sea level.</a:t>
            </a:r>
            <a:endParaRPr lang="en-US" sz="2800" dirty="0">
              <a:latin typeface="+mn-lt"/>
            </a:endParaRPr>
          </a:p>
        </p:txBody>
      </p:sp>
      <p:sp>
        <p:nvSpPr>
          <p:cNvPr id="19" name="TextBox 18"/>
          <p:cNvSpPr txBox="1"/>
          <p:nvPr/>
        </p:nvSpPr>
        <p:spPr>
          <a:xfrm>
            <a:off x="5562600" y="1371600"/>
            <a:ext cx="1524000" cy="400110"/>
          </a:xfrm>
          <a:prstGeom prst="rect">
            <a:avLst/>
          </a:prstGeom>
          <a:noFill/>
        </p:spPr>
        <p:txBody>
          <a:bodyPr wrap="square" rtlCol="0">
            <a:spAutoFit/>
          </a:bodyPr>
          <a:lstStyle/>
          <a:p>
            <a:r>
              <a:rPr lang="en-US" sz="2000" dirty="0">
                <a:solidFill>
                  <a:srgbClr val="008080"/>
                </a:solidFill>
                <a:latin typeface="+mn-lt"/>
              </a:rPr>
              <a:t>Simplify.</a:t>
            </a:r>
          </a:p>
        </p:txBody>
      </p:sp>
      <p:graphicFrame>
        <p:nvGraphicFramePr>
          <p:cNvPr id="20" name="Object 9"/>
          <p:cNvGraphicFramePr>
            <a:graphicFrameLocks noChangeAspect="1"/>
          </p:cNvGraphicFramePr>
          <p:nvPr/>
        </p:nvGraphicFramePr>
        <p:xfrm>
          <a:off x="2376948" y="1324896"/>
          <a:ext cx="2184400" cy="469900"/>
        </p:xfrm>
        <a:graphic>
          <a:graphicData uri="http://schemas.openxmlformats.org/presentationml/2006/ole">
            <mc:AlternateContent xmlns:mc="http://schemas.openxmlformats.org/markup-compatibility/2006">
              <mc:Choice xmlns:v="urn:schemas-microsoft-com:vml" Requires="v">
                <p:oleObj spid="_x0000_s22549" name="Equation" r:id="rId12" imgW="2184120" imgH="469800" progId="Equation.DSMT4">
                  <p:embed/>
                </p:oleObj>
              </mc:Choice>
              <mc:Fallback>
                <p:oleObj name="Equation" r:id="rId12" imgW="2184120" imgH="469800" progId="Equation.DSMT4">
                  <p:embed/>
                  <p:pic>
                    <p:nvPicPr>
                      <p:cNvPr id="0" name="Object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76948" y="1324896"/>
                        <a:ext cx="2184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4" name="Straight Connector 23"/>
          <p:cNvCxnSpPr/>
          <p:nvPr/>
        </p:nvCxnSpPr>
        <p:spPr>
          <a:xfrm rot="5400000">
            <a:off x="3200400" y="334645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3295650" y="384175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8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Completion 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indent="-457200"/>
            <a:r>
              <a:rPr lang="en-US" i="0" dirty="0">
                <a:solidFill>
                  <a:schemeClr val="tx1"/>
                </a:solidFill>
              </a:rPr>
              <a:t>Two angles of a triangle are measured at 62</a:t>
            </a:r>
            <a:r>
              <a:rPr lang="en-US" i="0" dirty="0">
                <a:solidFill>
                  <a:schemeClr val="tx1"/>
                </a:solidFill>
                <a:sym typeface="Symbol"/>
              </a:rPr>
              <a:t></a:t>
            </a:r>
            <a:r>
              <a:rPr lang="en-US" i="0" dirty="0">
                <a:solidFill>
                  <a:schemeClr val="tx1"/>
                </a:solidFill>
              </a:rPr>
              <a:t> and 83</a:t>
            </a:r>
            <a:r>
              <a:rPr lang="en-US" dirty="0">
                <a:solidFill>
                  <a:schemeClr val="tx1"/>
                </a:solidFill>
                <a:sym typeface="Symbol"/>
              </a:rPr>
              <a:t></a:t>
            </a:r>
            <a:r>
              <a:rPr lang="en-US" i="0" dirty="0">
                <a:solidFill>
                  <a:schemeClr val="tx1"/>
                </a:solidFill>
              </a:rPr>
              <a:t>. What is the measure of the third angle?</a:t>
            </a:r>
          </a:p>
          <a:p>
            <a:pPr marL="0" indent="-457200" eaLnBrk="1" hangingPunct="1">
              <a:spcBef>
                <a:spcPts val="0"/>
              </a:spcBef>
              <a:buNone/>
            </a:pPr>
            <a:endParaRPr lang="en-US" i="0" dirty="0">
              <a:solidFill>
                <a:srgbClr val="006666"/>
              </a:solidFill>
            </a:endParaRPr>
          </a:p>
        </p:txBody>
      </p:sp>
      <p:pic>
        <p:nvPicPr>
          <p:cNvPr id="5135" name="Picture 15"/>
          <p:cNvPicPr>
            <a:picLocks noChangeAspect="1" noChangeArrowheads="1"/>
          </p:cNvPicPr>
          <p:nvPr/>
        </p:nvPicPr>
        <p:blipFill>
          <a:blip r:embed="rId3"/>
          <a:srcRect/>
          <a:stretch>
            <a:fillRect/>
          </a:stretch>
        </p:blipFill>
        <p:spPr bwMode="auto">
          <a:xfrm>
            <a:off x="2152650" y="2447925"/>
            <a:ext cx="4838700" cy="2581275"/>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Completion Example 2 (cont.)</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0" indent="-457200" eaLnBrk="1" hangingPunct="1">
              <a:spcBef>
                <a:spcPts val="0"/>
              </a:spcBef>
              <a:buNone/>
            </a:pPr>
            <a:r>
              <a:rPr lang="en-US" b="1" i="0" dirty="0">
                <a:solidFill>
                  <a:schemeClr val="tx1"/>
                </a:solidFill>
              </a:rPr>
              <a:t>Solution</a:t>
            </a:r>
          </a:p>
          <a:p>
            <a:pPr marL="0" indent="-457200" eaLnBrk="1" hangingPunct="1">
              <a:spcBef>
                <a:spcPts val="0"/>
              </a:spcBef>
              <a:buNone/>
            </a:pPr>
            <a:r>
              <a:rPr lang="en-US" i="0" dirty="0">
                <a:solidFill>
                  <a:schemeClr val="tx1"/>
                </a:solidFill>
              </a:rPr>
              <a:t>Use the formula </a:t>
            </a:r>
            <a:r>
              <a:rPr lang="el-GR" i="1" dirty="0">
                <a:solidFill>
                  <a:srgbClr val="000099"/>
                </a:solidFill>
                <a:latin typeface="Cambria Math" panose="02040503050406030204" pitchFamily="18" charset="0"/>
                <a:ea typeface="Cambria Math" panose="02040503050406030204" pitchFamily="18" charset="0"/>
              </a:rPr>
              <a:t>α</a:t>
            </a:r>
            <a:r>
              <a:rPr lang="en-US" i="0" dirty="0">
                <a:solidFill>
                  <a:srgbClr val="000099"/>
                </a:solidFill>
                <a:latin typeface="Symbol" pitchFamily="18" charset="2"/>
              </a:rPr>
              <a:t> + </a:t>
            </a:r>
            <a:r>
              <a:rPr lang="el-GR" i="1" dirty="0">
                <a:solidFill>
                  <a:srgbClr val="000099"/>
                </a:solidFill>
                <a:latin typeface="Cambria Math" panose="02040503050406030204" pitchFamily="18" charset="0"/>
                <a:ea typeface="Cambria Math" panose="02040503050406030204" pitchFamily="18" charset="0"/>
              </a:rPr>
              <a:t>β</a:t>
            </a:r>
            <a:r>
              <a:rPr lang="en-US" i="0" dirty="0">
                <a:solidFill>
                  <a:srgbClr val="000099"/>
                </a:solidFill>
                <a:latin typeface="Symbol" pitchFamily="18" charset="2"/>
              </a:rPr>
              <a:t> + </a:t>
            </a:r>
            <a:r>
              <a:rPr lang="el-GR" i="1" dirty="0">
                <a:solidFill>
                  <a:srgbClr val="000099"/>
                </a:solidFill>
                <a:latin typeface="Cambria Math" panose="02040503050406030204" pitchFamily="18" charset="0"/>
                <a:ea typeface="Cambria Math" panose="02040503050406030204" pitchFamily="18" charset="0"/>
              </a:rPr>
              <a:t>γ</a:t>
            </a:r>
            <a:r>
              <a:rPr lang="en-US" i="0" dirty="0">
                <a:solidFill>
                  <a:srgbClr val="000099"/>
                </a:solidFill>
                <a:latin typeface="Symbol" pitchFamily="18" charset="2"/>
              </a:rPr>
              <a:t> = 180</a:t>
            </a:r>
            <a:r>
              <a:rPr lang="en-US" i="0" dirty="0">
                <a:solidFill>
                  <a:srgbClr val="000099"/>
                </a:solidFill>
                <a:latin typeface="Symbol" pitchFamily="18" charset="2"/>
                <a:sym typeface="Symbol"/>
              </a:rPr>
              <a:t></a:t>
            </a:r>
            <a:r>
              <a:rPr lang="en-US" i="0" dirty="0">
                <a:solidFill>
                  <a:schemeClr val="tx1"/>
                </a:solidFill>
                <a:latin typeface="Symbol" pitchFamily="18" charset="2"/>
                <a:sym typeface="Symbol"/>
              </a:rPr>
              <a:t>.</a:t>
            </a:r>
            <a:endParaRPr lang="en-US" i="0" dirty="0">
              <a:solidFill>
                <a:schemeClr val="tx1"/>
              </a:solidFill>
            </a:endParaRPr>
          </a:p>
          <a:p>
            <a:pPr indent="-457200">
              <a:spcBef>
                <a:spcPts val="0"/>
              </a:spcBef>
            </a:pPr>
            <a:r>
              <a:rPr lang="en-US" i="0" dirty="0">
                <a:solidFill>
                  <a:schemeClr val="tx1"/>
                </a:solidFill>
              </a:rPr>
              <a:t>Substitute </a:t>
            </a:r>
            <a:r>
              <a:rPr lang="el-GR" i="1" dirty="0">
                <a:solidFill>
                  <a:srgbClr val="000099"/>
                </a:solidFill>
                <a:latin typeface="Cambria Math" panose="02040503050406030204" pitchFamily="18" charset="0"/>
                <a:ea typeface="Cambria Math" panose="02040503050406030204" pitchFamily="18" charset="0"/>
              </a:rPr>
              <a:t>α</a:t>
            </a:r>
            <a:r>
              <a:rPr lang="en-US" dirty="0">
                <a:solidFill>
                  <a:srgbClr val="000099"/>
                </a:solidFill>
                <a:latin typeface="Symbol" pitchFamily="18" charset="2"/>
              </a:rPr>
              <a:t> </a:t>
            </a:r>
            <a:r>
              <a:rPr lang="en-US" i="0" dirty="0">
                <a:solidFill>
                  <a:srgbClr val="000099"/>
                </a:solidFill>
              </a:rPr>
              <a:t>= 62 and </a:t>
            </a:r>
            <a:r>
              <a:rPr lang="el-GR" i="1" dirty="0">
                <a:solidFill>
                  <a:srgbClr val="000099"/>
                </a:solidFill>
                <a:latin typeface="Cambria Math" panose="02040503050406030204" pitchFamily="18" charset="0"/>
                <a:ea typeface="Cambria Math" panose="02040503050406030204" pitchFamily="18" charset="0"/>
              </a:rPr>
              <a:t>β</a:t>
            </a:r>
            <a:r>
              <a:rPr lang="en-US" i="0" dirty="0">
                <a:solidFill>
                  <a:srgbClr val="000099"/>
                </a:solidFill>
              </a:rPr>
              <a:t> = 83</a:t>
            </a:r>
            <a:r>
              <a:rPr lang="en-US" i="0" dirty="0">
                <a:solidFill>
                  <a:schemeClr val="tx1"/>
                </a:solidFill>
              </a:rPr>
              <a:t>, and solve for </a:t>
            </a:r>
            <a:r>
              <a:rPr lang="el-GR" i="1" dirty="0">
                <a:solidFill>
                  <a:schemeClr val="tx1"/>
                </a:solidFill>
                <a:latin typeface="Cambria Math" panose="02040503050406030204" pitchFamily="18" charset="0"/>
                <a:ea typeface="Cambria Math" panose="02040503050406030204" pitchFamily="18" charset="0"/>
              </a:rPr>
              <a:t>γ</a:t>
            </a:r>
            <a:r>
              <a:rPr lang="en-US" i="0" dirty="0">
                <a:solidFill>
                  <a:schemeClr val="tx1"/>
                </a:solidFill>
              </a:rPr>
              <a:t>.</a:t>
            </a:r>
          </a:p>
        </p:txBody>
      </p:sp>
      <p:graphicFrame>
        <p:nvGraphicFramePr>
          <p:cNvPr id="3079" name="Object 7"/>
          <p:cNvGraphicFramePr>
            <a:graphicFrameLocks noChangeAspect="1"/>
          </p:cNvGraphicFramePr>
          <p:nvPr>
            <p:extLst>
              <p:ext uri="{D42A27DB-BD31-4B8C-83A1-F6EECF244321}">
                <p14:modId xmlns:p14="http://schemas.microsoft.com/office/powerpoint/2010/main" val="2908562324"/>
              </p:ext>
            </p:extLst>
          </p:nvPr>
        </p:nvGraphicFramePr>
        <p:xfrm>
          <a:off x="1854200" y="3040063"/>
          <a:ext cx="3632200" cy="1968500"/>
        </p:xfrm>
        <a:graphic>
          <a:graphicData uri="http://schemas.openxmlformats.org/presentationml/2006/ole">
            <mc:AlternateContent xmlns:mc="http://schemas.openxmlformats.org/markup-compatibility/2006">
              <mc:Choice xmlns:v="urn:schemas-microsoft-com:vml" Requires="v">
                <p:oleObj spid="_x0000_s23571" name="Equation" r:id="rId4" imgW="3632040" imgH="1968480" progId="Equation.DSMT4">
                  <p:embed/>
                </p:oleObj>
              </mc:Choice>
              <mc:Fallback>
                <p:oleObj name="Equation" r:id="rId4" imgW="3632040" imgH="1968480" progId="Equation.DSMT4">
                  <p:embed/>
                  <p:pic>
                    <p:nvPicPr>
                      <p:cNvPr id="0" name="Object 23"/>
                      <p:cNvPicPr>
                        <a:picLocks noChangeAspect="1" noChangeArrowheads="1"/>
                      </p:cNvPicPr>
                      <p:nvPr/>
                    </p:nvPicPr>
                    <p:blipFill>
                      <a:blip r:embed="rId5"/>
                      <a:srcRect/>
                      <a:stretch>
                        <a:fillRect/>
                      </a:stretch>
                    </p:blipFill>
                    <p:spPr bwMode="auto">
                      <a:xfrm>
                        <a:off x="1854200" y="3040063"/>
                        <a:ext cx="3632200" cy="196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TextBox 21"/>
          <p:cNvSpPr txBox="1"/>
          <p:nvPr/>
        </p:nvSpPr>
        <p:spPr>
          <a:xfrm>
            <a:off x="457200" y="5389180"/>
            <a:ext cx="8229600" cy="523220"/>
          </a:xfrm>
          <a:prstGeom prst="rect">
            <a:avLst/>
          </a:prstGeom>
          <a:noFill/>
        </p:spPr>
        <p:txBody>
          <a:bodyPr wrap="square" rtlCol="0">
            <a:spAutoFit/>
          </a:bodyPr>
          <a:lstStyle/>
          <a:p>
            <a:r>
              <a:rPr lang="en-US" sz="2800" dirty="0">
                <a:latin typeface="+mn-lt"/>
              </a:rPr>
              <a:t>The measure of the third angle is ______.</a:t>
            </a:r>
          </a:p>
        </p:txBody>
      </p:sp>
      <p:graphicFrame>
        <p:nvGraphicFramePr>
          <p:cNvPr id="23" name="Object 22"/>
          <p:cNvGraphicFramePr>
            <a:graphicFrameLocks noChangeAspect="1"/>
          </p:cNvGraphicFramePr>
          <p:nvPr/>
        </p:nvGraphicFramePr>
        <p:xfrm>
          <a:off x="1956212" y="3048000"/>
          <a:ext cx="381000" cy="292100"/>
        </p:xfrm>
        <a:graphic>
          <a:graphicData uri="http://schemas.openxmlformats.org/presentationml/2006/ole">
            <mc:AlternateContent xmlns:mc="http://schemas.openxmlformats.org/markup-compatibility/2006">
              <mc:Choice xmlns:v="urn:schemas-microsoft-com:vml" Requires="v">
                <p:oleObj spid="_x0000_s23572" name="Equation" r:id="rId6" imgW="380880" imgH="291960" progId="Equation.DSMT4">
                  <p:embed/>
                </p:oleObj>
              </mc:Choice>
              <mc:Fallback>
                <p:oleObj name="Equation" r:id="rId6" imgW="380880" imgH="291960" progId="Equation.DSMT4">
                  <p:embed/>
                  <p:pic>
                    <p:nvPicPr>
                      <p:cNvPr id="0" name="Object 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6212" y="3048000"/>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35" name="Object 15"/>
          <p:cNvGraphicFramePr>
            <a:graphicFrameLocks noChangeAspect="1"/>
          </p:cNvGraphicFramePr>
          <p:nvPr/>
        </p:nvGraphicFramePr>
        <p:xfrm>
          <a:off x="2815304" y="3033252"/>
          <a:ext cx="368300" cy="292100"/>
        </p:xfrm>
        <a:graphic>
          <a:graphicData uri="http://schemas.openxmlformats.org/presentationml/2006/ole">
            <mc:AlternateContent xmlns:mc="http://schemas.openxmlformats.org/markup-compatibility/2006">
              <mc:Choice xmlns:v="urn:schemas-microsoft-com:vml" Requires="v">
                <p:oleObj spid="_x0000_s23573" name="Equation" r:id="rId8" imgW="368280" imgH="291960" progId="Equation.DSMT4">
                  <p:embed/>
                </p:oleObj>
              </mc:Choice>
              <mc:Fallback>
                <p:oleObj name="Equation" r:id="rId8" imgW="368280" imgH="291960" progId="Equation.DSMT4">
                  <p:embed/>
                  <p:pic>
                    <p:nvPicPr>
                      <p:cNvPr id="0" name="Object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5304" y="3033252"/>
                        <a:ext cx="368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36" name="Object 16"/>
          <p:cNvGraphicFramePr>
            <a:graphicFrameLocks noChangeAspect="1"/>
          </p:cNvGraphicFramePr>
          <p:nvPr/>
        </p:nvGraphicFramePr>
        <p:xfrm>
          <a:off x="2681748" y="3566652"/>
          <a:ext cx="546100" cy="292100"/>
        </p:xfrm>
        <a:graphic>
          <a:graphicData uri="http://schemas.openxmlformats.org/presentationml/2006/ole">
            <mc:AlternateContent xmlns:mc="http://schemas.openxmlformats.org/markup-compatibility/2006">
              <mc:Choice xmlns:v="urn:schemas-microsoft-com:vml" Requires="v">
                <p:oleObj spid="_x0000_s23574" name="Equation" r:id="rId10" imgW="545760" imgH="291960" progId="Equation.DSMT4">
                  <p:embed/>
                </p:oleObj>
              </mc:Choice>
              <mc:Fallback>
                <p:oleObj name="Equation" r:id="rId10" imgW="545760" imgH="291960" progId="Equation.DSMT4">
                  <p:embed/>
                  <p:pic>
                    <p:nvPicPr>
                      <p:cNvPr id="0" name="Object 2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81748" y="3566652"/>
                        <a:ext cx="546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37" name="Object 17"/>
          <p:cNvGraphicFramePr>
            <a:graphicFrameLocks noChangeAspect="1"/>
          </p:cNvGraphicFramePr>
          <p:nvPr/>
        </p:nvGraphicFramePr>
        <p:xfrm>
          <a:off x="4910804" y="4049919"/>
          <a:ext cx="546100" cy="292100"/>
        </p:xfrm>
        <a:graphic>
          <a:graphicData uri="http://schemas.openxmlformats.org/presentationml/2006/ole">
            <mc:AlternateContent xmlns:mc="http://schemas.openxmlformats.org/markup-compatibility/2006">
              <mc:Choice xmlns:v="urn:schemas-microsoft-com:vml" Requires="v">
                <p:oleObj spid="_x0000_s23575" name="Equation" r:id="rId12" imgW="545760" imgH="291960" progId="Equation.DSMT4">
                  <p:embed/>
                </p:oleObj>
              </mc:Choice>
              <mc:Fallback>
                <p:oleObj name="Equation" r:id="rId12" imgW="545760" imgH="291960" progId="Equation.DSMT4">
                  <p:embed/>
                  <p:pic>
                    <p:nvPicPr>
                      <p:cNvPr id="0" name="Object 3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10804" y="4049919"/>
                        <a:ext cx="546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38" name="Object 18"/>
          <p:cNvGraphicFramePr>
            <a:graphicFrameLocks noChangeAspect="1"/>
          </p:cNvGraphicFramePr>
          <p:nvPr/>
        </p:nvGraphicFramePr>
        <p:xfrm>
          <a:off x="4169696" y="4631198"/>
          <a:ext cx="368300" cy="292100"/>
        </p:xfrm>
        <a:graphic>
          <a:graphicData uri="http://schemas.openxmlformats.org/presentationml/2006/ole">
            <mc:AlternateContent xmlns:mc="http://schemas.openxmlformats.org/markup-compatibility/2006">
              <mc:Choice xmlns:v="urn:schemas-microsoft-com:vml" Requires="v">
                <p:oleObj spid="_x0000_s23576" name="Equation" r:id="rId14" imgW="368280" imgH="291960" progId="Equation.DSMT4">
                  <p:embed/>
                </p:oleObj>
              </mc:Choice>
              <mc:Fallback>
                <p:oleObj name="Equation" r:id="rId14" imgW="368280" imgH="291960" progId="Equation.DSMT4">
                  <p:embed/>
                  <p:pic>
                    <p:nvPicPr>
                      <p:cNvPr id="0" name="Object 3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69696" y="4631198"/>
                        <a:ext cx="368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39" name="Object 19"/>
          <p:cNvGraphicFramePr>
            <a:graphicFrameLocks noChangeAspect="1"/>
          </p:cNvGraphicFramePr>
          <p:nvPr/>
        </p:nvGraphicFramePr>
        <p:xfrm>
          <a:off x="5715000" y="5439696"/>
          <a:ext cx="520700" cy="317500"/>
        </p:xfrm>
        <a:graphic>
          <a:graphicData uri="http://schemas.openxmlformats.org/presentationml/2006/ole">
            <mc:AlternateContent xmlns:mc="http://schemas.openxmlformats.org/markup-compatibility/2006">
              <mc:Choice xmlns:v="urn:schemas-microsoft-com:vml" Requires="v">
                <p:oleObj spid="_x0000_s23577" name="Equation" r:id="rId16" imgW="520560" imgH="317160" progId="Equation.DSMT4">
                  <p:embed/>
                </p:oleObj>
              </mc:Choice>
              <mc:Fallback>
                <p:oleObj name="Equation" r:id="rId16" imgW="520560" imgH="317160" progId="Equation.DSMT4">
                  <p:embed/>
                  <p:pic>
                    <p:nvPicPr>
                      <p:cNvPr id="0" name="Object 3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715000" y="5439696"/>
                        <a:ext cx="520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marL="0" indent="-457200" eaLnBrk="1" hangingPunct="1">
              <a:buNone/>
            </a:pPr>
            <a:r>
              <a:rPr lang="en-US" i="0" dirty="0">
                <a:solidFill>
                  <a:schemeClr val="tx1"/>
                </a:solidFill>
              </a:rPr>
              <a:t>Given the formula           </a:t>
            </a:r>
            <a:r>
              <a:rPr lang="en-US" dirty="0">
                <a:solidFill>
                  <a:schemeClr val="tx1"/>
                </a:solidFill>
              </a:rPr>
              <a:t>  </a:t>
            </a:r>
            <a:r>
              <a:rPr lang="en-US" i="0" dirty="0">
                <a:solidFill>
                  <a:schemeClr val="tx1"/>
                </a:solidFill>
              </a:rPr>
              <a:t>solve for </a:t>
            </a:r>
            <a:r>
              <a:rPr lang="en-US" i="1" dirty="0">
                <a:solidFill>
                  <a:schemeClr val="tx1"/>
                </a:solidFill>
              </a:rPr>
              <a:t>t</a:t>
            </a:r>
            <a:r>
              <a:rPr lang="en-US" i="0" dirty="0">
                <a:solidFill>
                  <a:schemeClr val="tx1"/>
                </a:solidFill>
              </a:rPr>
              <a:t> in terms of </a:t>
            </a:r>
            <a:r>
              <a:rPr lang="en-US" i="1" dirty="0">
                <a:solidFill>
                  <a:schemeClr val="tx1"/>
                </a:solidFill>
              </a:rPr>
              <a:t>d</a:t>
            </a:r>
            <a:r>
              <a:rPr lang="en-US" i="0" dirty="0">
                <a:solidFill>
                  <a:schemeClr val="tx1"/>
                </a:solidFill>
              </a:rPr>
              <a:t> and </a:t>
            </a:r>
            <a:r>
              <a:rPr lang="en-US" i="1" dirty="0">
                <a:solidFill>
                  <a:schemeClr val="tx1"/>
                </a:solidFill>
              </a:rPr>
              <a:t>r</a:t>
            </a:r>
            <a:r>
              <a:rPr lang="en-US" i="0" dirty="0">
                <a:solidFill>
                  <a:schemeClr val="tx1"/>
                </a:solidFill>
              </a:rPr>
              <a:t>.</a:t>
            </a:r>
          </a:p>
          <a:p>
            <a:pPr marL="0" indent="-457200" eaLnBrk="1" hangingPunct="1">
              <a:spcBef>
                <a:spcPts val="1200"/>
              </a:spcBef>
              <a:buNone/>
            </a:pPr>
            <a:r>
              <a:rPr lang="en-US" b="1" i="0" dirty="0">
                <a:solidFill>
                  <a:schemeClr val="tx1"/>
                </a:solidFill>
              </a:rPr>
              <a:t>Solution</a:t>
            </a:r>
          </a:p>
          <a:p>
            <a:pPr marL="0" indent="-457200" eaLnBrk="1" hangingPunct="1">
              <a:buNone/>
            </a:pPr>
            <a:endParaRPr lang="en-US" i="0" dirty="0">
              <a:solidFill>
                <a:schemeClr val="tx1"/>
              </a:solidFill>
            </a:endParaRPr>
          </a:p>
          <a:p>
            <a:pPr marL="0" indent="-457200" eaLnBrk="1" hangingPunct="1">
              <a:buNone/>
            </a:pPr>
            <a:endParaRPr lang="en-US" i="0" dirty="0">
              <a:solidFill>
                <a:schemeClr val="tx1"/>
              </a:solidFill>
            </a:endParaRPr>
          </a:p>
          <a:p>
            <a:pPr marL="0" indent="-457200" eaLnBrk="1" hangingPunct="1">
              <a:spcBef>
                <a:spcPts val="0"/>
              </a:spcBef>
              <a:buNone/>
            </a:pPr>
            <a:endParaRPr lang="en-US" i="0" dirty="0">
              <a:solidFill>
                <a:schemeClr val="tx1"/>
              </a:solidFill>
            </a:endParaRPr>
          </a:p>
          <a:p>
            <a:pPr marL="0" indent="-457200" eaLnBrk="1" hangingPunct="1">
              <a:spcBef>
                <a:spcPts val="0"/>
              </a:spcBef>
              <a:buNone/>
            </a:pPr>
            <a:endParaRPr lang="en-US" i="0" dirty="0">
              <a:solidFill>
                <a:schemeClr val="tx1"/>
              </a:solidFill>
            </a:endParaRPr>
          </a:p>
          <a:p>
            <a:pPr>
              <a:spcBef>
                <a:spcPts val="0"/>
              </a:spcBef>
            </a:pPr>
            <a:r>
              <a:rPr lang="en-US" dirty="0"/>
              <a:t>The formula now indicates that time is equal to distance divided by rate. (Note that the relationship among distance, rate, and time is not changed. Only the form of the formula is changed.)</a:t>
            </a:r>
            <a:endParaRPr lang="en-US" i="0" dirty="0">
              <a:solidFill>
                <a:schemeClr val="tx1"/>
              </a:solidFill>
            </a:endParaRPr>
          </a:p>
        </p:txBody>
      </p:sp>
      <p:graphicFrame>
        <p:nvGraphicFramePr>
          <p:cNvPr id="8" name="Object 7"/>
          <p:cNvGraphicFramePr>
            <a:graphicFrameLocks noChangeAspect="1"/>
          </p:cNvGraphicFramePr>
          <p:nvPr/>
        </p:nvGraphicFramePr>
        <p:xfrm>
          <a:off x="3215148" y="1401096"/>
          <a:ext cx="914400" cy="342900"/>
        </p:xfrm>
        <a:graphic>
          <a:graphicData uri="http://schemas.openxmlformats.org/presentationml/2006/ole">
            <mc:AlternateContent xmlns:mc="http://schemas.openxmlformats.org/markup-compatibility/2006">
              <mc:Choice xmlns:v="urn:schemas-microsoft-com:vml" Requires="v">
                <p:oleObj spid="_x0000_s7178" name="Equation" r:id="rId4" imgW="914400" imgH="342720" progId="Equation.DSMT4">
                  <p:embed/>
                </p:oleObj>
              </mc:Choice>
              <mc:Fallback>
                <p:oleObj name="Equation" r:id="rId4" imgW="914400" imgH="34272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5148" y="1401096"/>
                        <a:ext cx="9144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2478087" y="1966658"/>
          <a:ext cx="825500" cy="304800"/>
        </p:xfrm>
        <a:graphic>
          <a:graphicData uri="http://schemas.openxmlformats.org/presentationml/2006/ole">
            <mc:AlternateContent xmlns:mc="http://schemas.openxmlformats.org/markup-compatibility/2006">
              <mc:Choice xmlns:v="urn:schemas-microsoft-com:vml" Requires="v">
                <p:oleObj spid="_x0000_s7179" name="Equation" r:id="rId6" imgW="825480" imgH="304560" progId="Equation.DSMT4">
                  <p:embed/>
                </p:oleObj>
              </mc:Choice>
              <mc:Fallback>
                <p:oleObj name="Equation" r:id="rId6" imgW="825480" imgH="30456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78087" y="1966658"/>
                        <a:ext cx="8255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4114800" y="1922208"/>
            <a:ext cx="4343400" cy="400110"/>
          </a:xfrm>
          <a:prstGeom prst="rect">
            <a:avLst/>
          </a:prstGeom>
          <a:noFill/>
        </p:spPr>
        <p:txBody>
          <a:bodyPr wrap="square" rtlCol="0">
            <a:spAutoFit/>
          </a:bodyPr>
          <a:lstStyle/>
          <a:p>
            <a:r>
              <a:rPr lang="en-US" sz="2000" dirty="0">
                <a:solidFill>
                  <a:srgbClr val="008080"/>
                </a:solidFill>
                <a:latin typeface="+mn-lt"/>
              </a:rPr>
              <a:t>Treat </a:t>
            </a:r>
            <a:r>
              <a:rPr lang="en-US" sz="2000" i="1" dirty="0">
                <a:solidFill>
                  <a:srgbClr val="008080"/>
                </a:solidFill>
                <a:latin typeface="+mn-lt"/>
              </a:rPr>
              <a:t>d</a:t>
            </a:r>
            <a:r>
              <a:rPr lang="en-US" sz="2000" dirty="0">
                <a:solidFill>
                  <a:srgbClr val="008080"/>
                </a:solidFill>
                <a:latin typeface="+mn-lt"/>
              </a:rPr>
              <a:t> and </a:t>
            </a:r>
            <a:r>
              <a:rPr lang="en-US" sz="2000" i="1" dirty="0">
                <a:solidFill>
                  <a:srgbClr val="008080"/>
                </a:solidFill>
                <a:latin typeface="+mn-lt"/>
              </a:rPr>
              <a:t>r</a:t>
            </a:r>
            <a:r>
              <a:rPr lang="en-US" sz="2000" dirty="0">
                <a:solidFill>
                  <a:srgbClr val="008080"/>
                </a:solidFill>
                <a:latin typeface="+mn-lt"/>
              </a:rPr>
              <a:t> as if they were constants.</a:t>
            </a:r>
          </a:p>
        </p:txBody>
      </p:sp>
      <p:graphicFrame>
        <p:nvGraphicFramePr>
          <p:cNvPr id="5126" name="Object 6"/>
          <p:cNvGraphicFramePr>
            <a:graphicFrameLocks noChangeAspect="1"/>
          </p:cNvGraphicFramePr>
          <p:nvPr/>
        </p:nvGraphicFramePr>
        <p:xfrm>
          <a:off x="2413000" y="2461958"/>
          <a:ext cx="939800" cy="838200"/>
        </p:xfrm>
        <a:graphic>
          <a:graphicData uri="http://schemas.openxmlformats.org/presentationml/2006/ole">
            <mc:AlternateContent xmlns:mc="http://schemas.openxmlformats.org/markup-compatibility/2006">
              <mc:Choice xmlns:v="urn:schemas-microsoft-com:vml" Requires="v">
                <p:oleObj spid="_x0000_s7180" name="Equation" r:id="rId8" imgW="939600" imgH="838080" progId="Equation.DSMT4">
                  <p:embed/>
                </p:oleObj>
              </mc:Choice>
              <mc:Fallback>
                <p:oleObj name="Equation" r:id="rId8" imgW="939600" imgH="83808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13000" y="2461958"/>
                        <a:ext cx="939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Box 10"/>
          <p:cNvSpPr txBox="1"/>
          <p:nvPr/>
        </p:nvSpPr>
        <p:spPr>
          <a:xfrm>
            <a:off x="4114800" y="2663188"/>
            <a:ext cx="4343400" cy="400110"/>
          </a:xfrm>
          <a:prstGeom prst="rect">
            <a:avLst/>
          </a:prstGeom>
          <a:noFill/>
        </p:spPr>
        <p:txBody>
          <a:bodyPr wrap="square" rtlCol="0">
            <a:spAutoFit/>
          </a:bodyPr>
          <a:lstStyle/>
          <a:p>
            <a:r>
              <a:rPr lang="en-US" sz="2000" dirty="0">
                <a:solidFill>
                  <a:srgbClr val="008080"/>
                </a:solidFill>
                <a:latin typeface="+mn-lt"/>
              </a:rPr>
              <a:t>Divide both sides by </a:t>
            </a:r>
            <a:r>
              <a:rPr lang="en-US" sz="2000" i="1" dirty="0">
                <a:solidFill>
                  <a:srgbClr val="008080"/>
                </a:solidFill>
                <a:latin typeface="+mn-lt"/>
              </a:rPr>
              <a:t>r</a:t>
            </a:r>
            <a:r>
              <a:rPr lang="en-US" sz="2000" dirty="0">
                <a:solidFill>
                  <a:srgbClr val="008080"/>
                </a:solidFill>
                <a:latin typeface="+mn-lt"/>
              </a:rPr>
              <a:t>.</a:t>
            </a:r>
          </a:p>
        </p:txBody>
      </p:sp>
      <p:sp>
        <p:nvSpPr>
          <p:cNvPr id="12" name="TextBox 11"/>
          <p:cNvSpPr txBox="1"/>
          <p:nvPr/>
        </p:nvSpPr>
        <p:spPr>
          <a:xfrm>
            <a:off x="4114800" y="3598608"/>
            <a:ext cx="4343400" cy="400110"/>
          </a:xfrm>
          <a:prstGeom prst="rect">
            <a:avLst/>
          </a:prstGeom>
          <a:noFill/>
        </p:spPr>
        <p:txBody>
          <a:bodyPr wrap="square" rtlCol="0">
            <a:spAutoFit/>
          </a:bodyPr>
          <a:lstStyle/>
          <a:p>
            <a:r>
              <a:rPr lang="en-US" sz="2000" dirty="0">
                <a:solidFill>
                  <a:srgbClr val="008080"/>
                </a:solidFill>
                <a:latin typeface="+mn-lt"/>
              </a:rPr>
              <a:t>Simplify.</a:t>
            </a:r>
          </a:p>
        </p:txBody>
      </p:sp>
      <p:graphicFrame>
        <p:nvGraphicFramePr>
          <p:cNvPr id="5127" name="Object 7"/>
          <p:cNvGraphicFramePr>
            <a:graphicFrameLocks noChangeAspect="1"/>
          </p:cNvGraphicFramePr>
          <p:nvPr/>
        </p:nvGraphicFramePr>
        <p:xfrm>
          <a:off x="2406650" y="3376358"/>
          <a:ext cx="749300" cy="838200"/>
        </p:xfrm>
        <a:graphic>
          <a:graphicData uri="http://schemas.openxmlformats.org/presentationml/2006/ole">
            <mc:AlternateContent xmlns:mc="http://schemas.openxmlformats.org/markup-compatibility/2006">
              <mc:Choice xmlns:v="urn:schemas-microsoft-com:vml" Requires="v">
                <p:oleObj spid="_x0000_s7181" name="Equation" r:id="rId10" imgW="749160" imgH="838080" progId="Equation.DSMT4">
                  <p:embed/>
                </p:oleObj>
              </mc:Choice>
              <mc:Fallback>
                <p:oleObj name="Equation" r:id="rId10" imgW="749160" imgH="838080" progId="Equation.DSMT4">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06650" y="3376358"/>
                        <a:ext cx="74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4" name="Straight Connector 13"/>
          <p:cNvCxnSpPr/>
          <p:nvPr/>
        </p:nvCxnSpPr>
        <p:spPr>
          <a:xfrm rot="5400000">
            <a:off x="2933700" y="2552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022600" y="30099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2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Completion Example 4</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indent="-457200" eaLnBrk="1" hangingPunct="1">
              <a:spcBef>
                <a:spcPts val="600"/>
              </a:spcBef>
              <a:buNone/>
            </a:pPr>
            <a:r>
              <a:rPr lang="en-US" i="0" dirty="0">
                <a:solidFill>
                  <a:schemeClr val="tx1"/>
                </a:solidFill>
              </a:rPr>
              <a:t>Given the equation </a:t>
            </a:r>
            <a:r>
              <a:rPr lang="en-US" i="0" dirty="0">
                <a:solidFill>
                  <a:srgbClr val="0000FF"/>
                </a:solidFill>
              </a:rPr>
              <a:t>3</a:t>
            </a:r>
            <a:r>
              <a:rPr lang="en-US" i="1" dirty="0">
                <a:solidFill>
                  <a:srgbClr val="0000FF"/>
                </a:solidFill>
              </a:rPr>
              <a:t>x</a:t>
            </a:r>
            <a:r>
              <a:rPr lang="en-US" i="0" dirty="0">
                <a:solidFill>
                  <a:srgbClr val="0000FF"/>
                </a:solidFill>
              </a:rPr>
              <a:t> + 4</a:t>
            </a:r>
            <a:r>
              <a:rPr lang="en-US" i="1" dirty="0">
                <a:solidFill>
                  <a:srgbClr val="0000FF"/>
                </a:solidFill>
              </a:rPr>
              <a:t>y</a:t>
            </a:r>
            <a:r>
              <a:rPr lang="en-US" i="0" dirty="0">
                <a:solidFill>
                  <a:srgbClr val="0000FF"/>
                </a:solidFill>
              </a:rPr>
              <a:t> = 12</a:t>
            </a:r>
            <a:r>
              <a:rPr lang="en-US" i="0" dirty="0">
                <a:solidFill>
                  <a:schemeClr val="tx1"/>
                </a:solidFill>
              </a:rPr>
              <a:t>,</a:t>
            </a:r>
          </a:p>
          <a:p>
            <a:pPr marL="457200" indent="-457200" eaLnBrk="1" hangingPunct="1">
              <a:spcBef>
                <a:spcPts val="600"/>
              </a:spcBef>
              <a:buNone/>
            </a:pPr>
            <a:r>
              <a:rPr lang="en-US" b="1" i="0" dirty="0">
                <a:solidFill>
                  <a:schemeClr val="tx1"/>
                </a:solidFill>
              </a:rPr>
              <a:t>a.</a:t>
            </a:r>
            <a:r>
              <a:rPr lang="en-US" i="0" dirty="0">
                <a:solidFill>
                  <a:schemeClr val="tx1"/>
                </a:solidFill>
              </a:rPr>
              <a:t> 	solve for </a:t>
            </a:r>
            <a:r>
              <a:rPr lang="en-US" i="1" dirty="0">
                <a:solidFill>
                  <a:schemeClr val="tx1"/>
                </a:solidFill>
              </a:rPr>
              <a:t>x</a:t>
            </a:r>
            <a:r>
              <a:rPr lang="en-US" i="0" dirty="0">
                <a:solidFill>
                  <a:schemeClr val="tx1"/>
                </a:solidFill>
              </a:rPr>
              <a:t> in terms of </a:t>
            </a:r>
            <a:r>
              <a:rPr lang="en-US" i="1" dirty="0">
                <a:solidFill>
                  <a:schemeClr val="tx1"/>
                </a:solidFill>
              </a:rPr>
              <a:t>y</a:t>
            </a:r>
            <a:r>
              <a:rPr lang="en-US" i="0" dirty="0">
                <a:solidFill>
                  <a:schemeClr val="tx1"/>
                </a:solidFill>
              </a:rPr>
              <a:t>, and</a:t>
            </a:r>
          </a:p>
          <a:p>
            <a:pPr marL="457200" indent="-457200">
              <a:spcBef>
                <a:spcPts val="600"/>
              </a:spcBef>
            </a:pPr>
            <a:r>
              <a:rPr lang="en-US" b="1" i="0" dirty="0">
                <a:solidFill>
                  <a:schemeClr val="tx1"/>
                </a:solidFill>
              </a:rPr>
              <a:t>b.</a:t>
            </a:r>
            <a:r>
              <a:rPr lang="en-US" i="0" dirty="0">
                <a:solidFill>
                  <a:schemeClr val="tx1"/>
                </a:solidFill>
              </a:rPr>
              <a:t> 	</a:t>
            </a:r>
            <a:r>
              <a:rPr lang="en-US" dirty="0"/>
              <a:t>solve for </a:t>
            </a:r>
            <a:r>
              <a:rPr lang="en-US" i="1" dirty="0"/>
              <a:t>y </a:t>
            </a:r>
            <a:r>
              <a:rPr lang="en-US" dirty="0"/>
              <a:t>in terms of </a:t>
            </a:r>
            <a:r>
              <a:rPr lang="en-US" i="1" dirty="0"/>
              <a:t>x</a:t>
            </a:r>
            <a:r>
              <a:rPr lang="en-US" dirty="0"/>
              <a:t>. (We will see in Chapter 8 that such an equation represents the graph of a straight line.)</a:t>
            </a:r>
            <a:endParaRPr lang="en-US" i="0" dirty="0">
              <a:solidFill>
                <a:schemeClr val="tx1"/>
              </a:solidFill>
            </a:endParaRPr>
          </a:p>
          <a:p>
            <a:pPr marL="457200" indent="-457200" eaLnBrk="1" hangingPunct="1">
              <a:spcBef>
                <a:spcPts val="600"/>
              </a:spcBef>
              <a:buNone/>
            </a:pPr>
            <a:endParaRPr lang="en-US" i="0" dirty="0">
              <a:solidFill>
                <a:schemeClr val="tx1"/>
              </a:solidFill>
            </a:endParaRPr>
          </a:p>
          <a:p>
            <a:pPr marL="457200" indent="-457200" eaLnBrk="1" hangingPunct="1">
              <a:spcBef>
                <a:spcPts val="600"/>
              </a:spcBef>
              <a:buNone/>
            </a:pPr>
            <a:endParaRPr lang="en-US" i="0" dirty="0">
              <a:solidFill>
                <a:schemeClr val="tx1"/>
              </a:solidFill>
            </a:endParaRPr>
          </a:p>
          <a:p>
            <a:pPr marL="457200" indent="-457200" eaLnBrk="1" hangingPunct="1">
              <a:spcBef>
                <a:spcPts val="600"/>
              </a:spcBef>
              <a:buNone/>
            </a:pPr>
            <a:endParaRPr lang="en-US" i="0" dirty="0">
              <a:solidFill>
                <a:schemeClr val="tx1"/>
              </a:solidFill>
            </a:endParaRPr>
          </a:p>
          <a:p>
            <a:pPr marL="457200" indent="-457200" eaLnBrk="1" hangingPunct="1">
              <a:spcBef>
                <a:spcPts val="600"/>
              </a:spcBef>
              <a:buNone/>
            </a:pPr>
            <a:endParaRPr lang="en-US" i="0" dirty="0">
              <a:solidFill>
                <a:schemeClr val="tx1"/>
              </a:solidFill>
            </a:endParaRPr>
          </a:p>
          <a:p>
            <a:pPr marL="457200" indent="-457200" eaLnBrk="1" hangingPunct="1">
              <a:spcBef>
                <a:spcPts val="600"/>
              </a:spcBef>
              <a:buNone/>
            </a:pPr>
            <a:endParaRPr lang="en-US" i="0"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637280" y="4495800"/>
            <a:ext cx="274320" cy="3048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65400" y="4508500"/>
            <a:ext cx="274320" cy="3048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632200" y="2971800"/>
            <a:ext cx="609600" cy="3048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86000" y="2971800"/>
            <a:ext cx="609600" cy="3048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rtlCol="0">
            <a:normAutofit/>
          </a:bodyPr>
          <a:lstStyle/>
          <a:p>
            <a:pPr>
              <a:defRPr/>
            </a:pPr>
            <a:r>
              <a:rPr lang="en-US" dirty="0"/>
              <a:t>Completion Example 4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spcBef>
                <a:spcPts val="0"/>
              </a:spcBef>
            </a:pPr>
            <a:r>
              <a:rPr lang="en-US" b="1" dirty="0"/>
              <a:t>Solutions</a:t>
            </a:r>
          </a:p>
          <a:p>
            <a:pPr marL="457200" indent="-457200">
              <a:spcBef>
                <a:spcPts val="0"/>
              </a:spcBef>
            </a:pPr>
            <a:r>
              <a:rPr lang="en-US" b="1" dirty="0"/>
              <a:t>a. 	</a:t>
            </a:r>
            <a:r>
              <a:rPr lang="en-US" dirty="0"/>
              <a:t>Solving for </a:t>
            </a:r>
            <a:r>
              <a:rPr lang="en-US" i="1" dirty="0"/>
              <a:t>x</a:t>
            </a:r>
            <a:r>
              <a:rPr lang="en-US" dirty="0"/>
              <a:t>:</a:t>
            </a:r>
            <a:endParaRPr lang="en-US" dirty="0">
              <a:solidFill>
                <a:schemeClr val="tx1"/>
              </a:solidFill>
            </a:endParaRPr>
          </a:p>
        </p:txBody>
      </p:sp>
      <p:graphicFrame>
        <p:nvGraphicFramePr>
          <p:cNvPr id="5125" name="Object 5"/>
          <p:cNvGraphicFramePr>
            <a:graphicFrameLocks noChangeAspect="1"/>
          </p:cNvGraphicFramePr>
          <p:nvPr/>
        </p:nvGraphicFramePr>
        <p:xfrm>
          <a:off x="1168400" y="2432050"/>
          <a:ext cx="3175000" cy="3327400"/>
        </p:xfrm>
        <a:graphic>
          <a:graphicData uri="http://schemas.openxmlformats.org/presentationml/2006/ole">
            <mc:AlternateContent xmlns:mc="http://schemas.openxmlformats.org/markup-compatibility/2006">
              <mc:Choice xmlns:v="urn:schemas-microsoft-com:vml" Requires="v">
                <p:oleObj spid="_x0000_s24580" name="Equation" r:id="rId4" imgW="3174840" imgH="3327120" progId="Equation.DSMT4">
                  <p:embed/>
                </p:oleObj>
              </mc:Choice>
              <mc:Fallback>
                <p:oleObj name="Equation" r:id="rId4" imgW="3174840" imgH="3327120" progId="Equation.DSMT4">
                  <p:embed/>
                  <p:pic>
                    <p:nvPicPr>
                      <p:cNvPr id="0"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68400" y="2432050"/>
                        <a:ext cx="3175000" cy="332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 name="Rectangle 18"/>
          <p:cNvSpPr/>
          <p:nvPr/>
        </p:nvSpPr>
        <p:spPr>
          <a:xfrm>
            <a:off x="4800600" y="2971800"/>
            <a:ext cx="3095719" cy="400110"/>
          </a:xfrm>
          <a:prstGeom prst="rect">
            <a:avLst/>
          </a:prstGeom>
        </p:spPr>
        <p:txBody>
          <a:bodyPr wrap="none">
            <a:spAutoFit/>
          </a:bodyPr>
          <a:lstStyle/>
          <a:p>
            <a:r>
              <a:rPr lang="en-US" sz="2000" dirty="0">
                <a:solidFill>
                  <a:srgbClr val="008080"/>
                </a:solidFill>
              </a:rPr>
              <a:t>Subtract 4</a:t>
            </a:r>
            <a:r>
              <a:rPr lang="en-US" sz="2000" i="1" dirty="0">
                <a:solidFill>
                  <a:srgbClr val="008080"/>
                </a:solidFill>
              </a:rPr>
              <a:t>y </a:t>
            </a:r>
            <a:r>
              <a:rPr lang="en-US" sz="2000" dirty="0">
                <a:solidFill>
                  <a:srgbClr val="008080"/>
                </a:solidFill>
              </a:rPr>
              <a:t>from both sides.</a:t>
            </a:r>
          </a:p>
        </p:txBody>
      </p:sp>
      <p:sp>
        <p:nvSpPr>
          <p:cNvPr id="20" name="Rectangle 19"/>
          <p:cNvSpPr/>
          <p:nvPr/>
        </p:nvSpPr>
        <p:spPr>
          <a:xfrm>
            <a:off x="4800600" y="3581400"/>
            <a:ext cx="1063496" cy="400110"/>
          </a:xfrm>
          <a:prstGeom prst="rect">
            <a:avLst/>
          </a:prstGeom>
        </p:spPr>
        <p:txBody>
          <a:bodyPr wrap="none">
            <a:spAutoFit/>
          </a:bodyPr>
          <a:lstStyle/>
          <a:p>
            <a:r>
              <a:rPr lang="en-US" sz="2000" dirty="0">
                <a:solidFill>
                  <a:srgbClr val="008080"/>
                </a:solidFill>
              </a:rPr>
              <a:t>Simplify.</a:t>
            </a:r>
          </a:p>
        </p:txBody>
      </p:sp>
      <p:sp>
        <p:nvSpPr>
          <p:cNvPr id="21" name="Rectangle 20"/>
          <p:cNvSpPr/>
          <p:nvPr/>
        </p:nvSpPr>
        <p:spPr>
          <a:xfrm>
            <a:off x="4800600" y="4191000"/>
            <a:ext cx="2526974" cy="400110"/>
          </a:xfrm>
          <a:prstGeom prst="rect">
            <a:avLst/>
          </a:prstGeom>
        </p:spPr>
        <p:txBody>
          <a:bodyPr wrap="none">
            <a:spAutoFit/>
          </a:bodyPr>
          <a:lstStyle/>
          <a:p>
            <a:r>
              <a:rPr lang="en-US" sz="2000" dirty="0">
                <a:solidFill>
                  <a:srgbClr val="008080"/>
                </a:solidFill>
              </a:rPr>
              <a:t>Divide both sides by 3.</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TotalTime>
  <Words>318</Words>
  <Application>Microsoft Office PowerPoint</Application>
  <PresentationFormat>On-screen Show (4:3)</PresentationFormat>
  <Paragraphs>59</Paragraphs>
  <Slides>10</Slides>
  <Notes>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10</vt:i4>
      </vt:variant>
    </vt:vector>
  </HeadingPairs>
  <TitlesOfParts>
    <vt:vector size="18" baseType="lpstr">
      <vt:lpstr>Calibri</vt:lpstr>
      <vt:lpstr>Cambria Math</vt:lpstr>
      <vt:lpstr>Arial</vt:lpstr>
      <vt:lpstr>Symbol</vt:lpstr>
      <vt:lpstr>Courier New</vt:lpstr>
      <vt:lpstr>Office Theme</vt:lpstr>
      <vt:lpstr>Equation</vt:lpstr>
      <vt:lpstr>MathType 6.0 Equation</vt:lpstr>
      <vt:lpstr>Section 7.5</vt:lpstr>
      <vt:lpstr>Objectives</vt:lpstr>
      <vt:lpstr>Example 1</vt:lpstr>
      <vt:lpstr>Example 1 (cont.)</vt:lpstr>
      <vt:lpstr>Completion Example 2</vt:lpstr>
      <vt:lpstr>Completion Example 2 (cont.)</vt:lpstr>
      <vt:lpstr>Example 3</vt:lpstr>
      <vt:lpstr>Completion Example 4</vt:lpstr>
      <vt:lpstr>Completion Example 4 (cont.)</vt:lpstr>
      <vt:lpstr>Completion Example 4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nagesh</cp:lastModifiedBy>
  <cp:revision>40</cp:revision>
  <dcterms:created xsi:type="dcterms:W3CDTF">2013-04-26T14:43:13Z</dcterms:created>
  <dcterms:modified xsi:type="dcterms:W3CDTF">2018-09-04T09:40:02Z</dcterms:modified>
</cp:coreProperties>
</file>