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4"/>
  </p:notesMasterIdLst>
  <p:handoutMasterIdLst>
    <p:handoutMasterId r:id="rId25"/>
  </p:handoutMasterIdLst>
  <p:sldIdLst>
    <p:sldId id="256" r:id="rId2"/>
    <p:sldId id="258" r:id="rId3"/>
    <p:sldId id="262" r:id="rId4"/>
    <p:sldId id="296" r:id="rId5"/>
    <p:sldId id="264" r:id="rId6"/>
    <p:sldId id="268" r:id="rId7"/>
    <p:sldId id="297" r:id="rId8"/>
    <p:sldId id="273" r:id="rId9"/>
    <p:sldId id="298" r:id="rId10"/>
    <p:sldId id="274" r:id="rId11"/>
    <p:sldId id="276" r:id="rId12"/>
    <p:sldId id="283" r:id="rId13"/>
    <p:sldId id="284" r:id="rId14"/>
    <p:sldId id="299" r:id="rId15"/>
    <p:sldId id="285" r:id="rId16"/>
    <p:sldId id="287" r:id="rId17"/>
    <p:sldId id="289" r:id="rId18"/>
    <p:sldId id="300" r:id="rId19"/>
    <p:sldId id="292" r:id="rId20"/>
    <p:sldId id="301" r:id="rId21"/>
    <p:sldId id="293" r:id="rId22"/>
    <p:sldId id="302" r:id="rId23"/>
  </p:sldIdLst>
  <p:sldSz cx="9144000" cy="6858000" type="screen4x3"/>
  <p:notesSz cx="6858000" cy="9144000"/>
  <p:embeddedFontLst>
    <p:embeddedFont>
      <p:font typeface="Calibri" panose="020F0502020204030204" pitchFamily="34" charset="0"/>
      <p:regular r:id="rId26"/>
      <p:bold r:id="rId27"/>
      <p:italic r:id="rId28"/>
      <p:boldItalic r:id="rId2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006666"/>
    <a:srgbClr val="CCFFCC"/>
    <a:srgbClr val="FF00FF"/>
    <a:srgbClr val="000099"/>
    <a:srgbClr val="0000FF"/>
    <a:srgbClr val="000000"/>
    <a:srgbClr val="008080"/>
    <a:srgbClr val="FFFFCC"/>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116" d="100"/>
          <a:sy n="116" d="100"/>
        </p:scale>
        <p:origin x="2076"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3.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2.fntdata"/><Relationship Id="rId30" Type="http://schemas.openxmlformats.org/officeDocument/2006/relationships/presProps" Target="presProp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37.wmf"/><Relationship Id="rId2" Type="http://schemas.openxmlformats.org/officeDocument/2006/relationships/image" Target="../media/image36.wmf"/><Relationship Id="rId1" Type="http://schemas.openxmlformats.org/officeDocument/2006/relationships/image" Target="../media/image35.wmf"/><Relationship Id="rId6" Type="http://schemas.openxmlformats.org/officeDocument/2006/relationships/image" Target="../media/image40.wmf"/><Relationship Id="rId5" Type="http://schemas.openxmlformats.org/officeDocument/2006/relationships/image" Target="../media/image39.wmf"/><Relationship Id="rId4" Type="http://schemas.openxmlformats.org/officeDocument/2006/relationships/image" Target="../media/image38.wmf"/></Relationships>
</file>

<file path=ppt/drawings/_rels/vmlDrawing11.vml.rels><?xml version="1.0" encoding="UTF-8" standalone="yes"?>
<Relationships xmlns="http://schemas.openxmlformats.org/package/2006/relationships"><Relationship Id="rId8" Type="http://schemas.openxmlformats.org/officeDocument/2006/relationships/image" Target="../media/image49.wmf"/><Relationship Id="rId3" Type="http://schemas.openxmlformats.org/officeDocument/2006/relationships/image" Target="../media/image44.wmf"/><Relationship Id="rId7" Type="http://schemas.openxmlformats.org/officeDocument/2006/relationships/image" Target="../media/image48.wmf"/><Relationship Id="rId2" Type="http://schemas.openxmlformats.org/officeDocument/2006/relationships/image" Target="../media/image43.wmf"/><Relationship Id="rId1" Type="http://schemas.openxmlformats.org/officeDocument/2006/relationships/image" Target="../media/image42.wmf"/><Relationship Id="rId6" Type="http://schemas.openxmlformats.org/officeDocument/2006/relationships/image" Target="../media/image47.wmf"/><Relationship Id="rId5" Type="http://schemas.openxmlformats.org/officeDocument/2006/relationships/image" Target="../media/image46.wmf"/><Relationship Id="rId4" Type="http://schemas.openxmlformats.org/officeDocument/2006/relationships/image" Target="../media/image45.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52.wmf"/><Relationship Id="rId7" Type="http://schemas.openxmlformats.org/officeDocument/2006/relationships/image" Target="../media/image56.wmf"/><Relationship Id="rId2" Type="http://schemas.openxmlformats.org/officeDocument/2006/relationships/image" Target="../media/image51.wmf"/><Relationship Id="rId1" Type="http://schemas.openxmlformats.org/officeDocument/2006/relationships/image" Target="../media/image50.wmf"/><Relationship Id="rId6" Type="http://schemas.openxmlformats.org/officeDocument/2006/relationships/image" Target="../media/image55.wmf"/><Relationship Id="rId5" Type="http://schemas.openxmlformats.org/officeDocument/2006/relationships/image" Target="../media/image54.wmf"/><Relationship Id="rId4" Type="http://schemas.openxmlformats.org/officeDocument/2006/relationships/image" Target="../media/image53.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58.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61.wmf"/><Relationship Id="rId2" Type="http://schemas.openxmlformats.org/officeDocument/2006/relationships/image" Target="../media/image60.wmf"/><Relationship Id="rId1" Type="http://schemas.openxmlformats.org/officeDocument/2006/relationships/image" Target="../media/image59.wmf"/><Relationship Id="rId5" Type="http://schemas.openxmlformats.org/officeDocument/2006/relationships/image" Target="../media/image63.wmf"/><Relationship Id="rId4" Type="http://schemas.openxmlformats.org/officeDocument/2006/relationships/image" Target="../media/image62.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66.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image" Target="../media/image17.wmf"/><Relationship Id="rId1" Type="http://schemas.openxmlformats.org/officeDocument/2006/relationships/image" Target="../media/image16.wmf"/><Relationship Id="rId4" Type="http://schemas.openxmlformats.org/officeDocument/2006/relationships/image" Target="../media/image19.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wmf"/><Relationship Id="rId1" Type="http://schemas.openxmlformats.org/officeDocument/2006/relationships/image" Target="../media/image24.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8.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32.wmf"/><Relationship Id="rId2" Type="http://schemas.openxmlformats.org/officeDocument/2006/relationships/image" Target="../media/image31.wmf"/><Relationship Id="rId1" Type="http://schemas.openxmlformats.org/officeDocument/2006/relationships/image" Target="../media/image30.wmf"/><Relationship Id="rId4" Type="http://schemas.openxmlformats.org/officeDocument/2006/relationships/image" Target="../media/image3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9/4/2018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34692697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79973CF-09D7-4052-A646-9CEA07203C14}" type="datetimeFigureOut">
              <a:rPr lang="en-US" smtClean="0"/>
              <a:pPr/>
              <a:t>9/4/2018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470B726-89BE-47BA-84FE-5B5C1DBE184A}" type="slidenum">
              <a:rPr lang="en-US" smtClean="0"/>
              <a:pPr/>
              <a:t>‹#›</a:t>
            </a:fld>
            <a:endParaRPr lang="en-US"/>
          </a:p>
        </p:txBody>
      </p:sp>
    </p:spTree>
    <p:extLst>
      <p:ext uri="{BB962C8B-B14F-4D97-AF65-F5344CB8AC3E}">
        <p14:creationId xmlns:p14="http://schemas.microsoft.com/office/powerpoint/2010/main" val="12743123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2</a:t>
            </a:fld>
            <a:endParaRPr lang="en-US" dirty="0"/>
          </a:p>
        </p:txBody>
      </p:sp>
    </p:spTree>
    <p:extLst>
      <p:ext uri="{BB962C8B-B14F-4D97-AF65-F5344CB8AC3E}">
        <p14:creationId xmlns:p14="http://schemas.microsoft.com/office/powerpoint/2010/main" val="41063882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13</a:t>
            </a:fld>
            <a:endParaRPr lang="en-US" dirty="0"/>
          </a:p>
        </p:txBody>
      </p:sp>
    </p:spTree>
    <p:extLst>
      <p:ext uri="{BB962C8B-B14F-4D97-AF65-F5344CB8AC3E}">
        <p14:creationId xmlns:p14="http://schemas.microsoft.com/office/powerpoint/2010/main" val="10382409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14</a:t>
            </a:fld>
            <a:endParaRPr lang="en-US" dirty="0"/>
          </a:p>
        </p:txBody>
      </p:sp>
    </p:spTree>
    <p:extLst>
      <p:ext uri="{BB962C8B-B14F-4D97-AF65-F5344CB8AC3E}">
        <p14:creationId xmlns:p14="http://schemas.microsoft.com/office/powerpoint/2010/main" val="2957172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15</a:t>
            </a:fld>
            <a:endParaRPr lang="en-US" dirty="0"/>
          </a:p>
        </p:txBody>
      </p:sp>
    </p:spTree>
    <p:extLst>
      <p:ext uri="{BB962C8B-B14F-4D97-AF65-F5344CB8AC3E}">
        <p14:creationId xmlns:p14="http://schemas.microsoft.com/office/powerpoint/2010/main" val="24770938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16</a:t>
            </a:fld>
            <a:endParaRPr lang="en-US" dirty="0"/>
          </a:p>
        </p:txBody>
      </p:sp>
    </p:spTree>
    <p:extLst>
      <p:ext uri="{BB962C8B-B14F-4D97-AF65-F5344CB8AC3E}">
        <p14:creationId xmlns:p14="http://schemas.microsoft.com/office/powerpoint/2010/main" val="8084414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17</a:t>
            </a:fld>
            <a:endParaRPr lang="en-US" dirty="0"/>
          </a:p>
        </p:txBody>
      </p:sp>
    </p:spTree>
    <p:extLst>
      <p:ext uri="{BB962C8B-B14F-4D97-AF65-F5344CB8AC3E}">
        <p14:creationId xmlns:p14="http://schemas.microsoft.com/office/powerpoint/2010/main" val="20307910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18</a:t>
            </a:fld>
            <a:endParaRPr lang="en-US" dirty="0"/>
          </a:p>
        </p:txBody>
      </p:sp>
    </p:spTree>
    <p:extLst>
      <p:ext uri="{BB962C8B-B14F-4D97-AF65-F5344CB8AC3E}">
        <p14:creationId xmlns:p14="http://schemas.microsoft.com/office/powerpoint/2010/main" val="2151755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19</a:t>
            </a:fld>
            <a:endParaRPr lang="en-US" dirty="0"/>
          </a:p>
        </p:txBody>
      </p:sp>
    </p:spTree>
    <p:extLst>
      <p:ext uri="{BB962C8B-B14F-4D97-AF65-F5344CB8AC3E}">
        <p14:creationId xmlns:p14="http://schemas.microsoft.com/office/powerpoint/2010/main" val="3502985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20</a:t>
            </a:fld>
            <a:endParaRPr lang="en-US" dirty="0"/>
          </a:p>
        </p:txBody>
      </p:sp>
    </p:spTree>
    <p:extLst>
      <p:ext uri="{BB962C8B-B14F-4D97-AF65-F5344CB8AC3E}">
        <p14:creationId xmlns:p14="http://schemas.microsoft.com/office/powerpoint/2010/main" val="346786133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21</a:t>
            </a:fld>
            <a:endParaRPr lang="en-US" dirty="0"/>
          </a:p>
        </p:txBody>
      </p:sp>
    </p:spTree>
    <p:extLst>
      <p:ext uri="{BB962C8B-B14F-4D97-AF65-F5344CB8AC3E}">
        <p14:creationId xmlns:p14="http://schemas.microsoft.com/office/powerpoint/2010/main" val="219224252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22</a:t>
            </a:fld>
            <a:endParaRPr lang="en-US" dirty="0"/>
          </a:p>
        </p:txBody>
      </p:sp>
    </p:spTree>
    <p:extLst>
      <p:ext uri="{BB962C8B-B14F-4D97-AF65-F5344CB8AC3E}">
        <p14:creationId xmlns:p14="http://schemas.microsoft.com/office/powerpoint/2010/main" val="42884443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3</a:t>
            </a:fld>
            <a:endParaRPr lang="en-US" dirty="0"/>
          </a:p>
        </p:txBody>
      </p:sp>
    </p:spTree>
    <p:extLst>
      <p:ext uri="{BB962C8B-B14F-4D97-AF65-F5344CB8AC3E}">
        <p14:creationId xmlns:p14="http://schemas.microsoft.com/office/powerpoint/2010/main" val="8947616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4</a:t>
            </a:fld>
            <a:endParaRPr lang="en-US" dirty="0"/>
          </a:p>
        </p:txBody>
      </p:sp>
    </p:spTree>
    <p:extLst>
      <p:ext uri="{BB962C8B-B14F-4D97-AF65-F5344CB8AC3E}">
        <p14:creationId xmlns:p14="http://schemas.microsoft.com/office/powerpoint/2010/main" val="9507269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5</a:t>
            </a:fld>
            <a:endParaRPr lang="en-US" dirty="0"/>
          </a:p>
        </p:txBody>
      </p:sp>
    </p:spTree>
    <p:extLst>
      <p:ext uri="{BB962C8B-B14F-4D97-AF65-F5344CB8AC3E}">
        <p14:creationId xmlns:p14="http://schemas.microsoft.com/office/powerpoint/2010/main" val="15259992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6</a:t>
            </a:fld>
            <a:endParaRPr lang="en-US" dirty="0"/>
          </a:p>
        </p:txBody>
      </p:sp>
    </p:spTree>
    <p:extLst>
      <p:ext uri="{BB962C8B-B14F-4D97-AF65-F5344CB8AC3E}">
        <p14:creationId xmlns:p14="http://schemas.microsoft.com/office/powerpoint/2010/main" val="17459772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7</a:t>
            </a:fld>
            <a:endParaRPr lang="en-US" dirty="0"/>
          </a:p>
        </p:txBody>
      </p:sp>
    </p:spTree>
    <p:extLst>
      <p:ext uri="{BB962C8B-B14F-4D97-AF65-F5344CB8AC3E}">
        <p14:creationId xmlns:p14="http://schemas.microsoft.com/office/powerpoint/2010/main" val="17307062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10</a:t>
            </a:fld>
            <a:endParaRPr lang="en-US" dirty="0"/>
          </a:p>
        </p:txBody>
      </p:sp>
    </p:spTree>
    <p:extLst>
      <p:ext uri="{BB962C8B-B14F-4D97-AF65-F5344CB8AC3E}">
        <p14:creationId xmlns:p14="http://schemas.microsoft.com/office/powerpoint/2010/main" val="13090956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11</a:t>
            </a:fld>
            <a:endParaRPr lang="en-US" dirty="0"/>
          </a:p>
        </p:txBody>
      </p:sp>
    </p:spTree>
    <p:extLst>
      <p:ext uri="{BB962C8B-B14F-4D97-AF65-F5344CB8AC3E}">
        <p14:creationId xmlns:p14="http://schemas.microsoft.com/office/powerpoint/2010/main" val="13910573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12</a:t>
            </a:fld>
            <a:endParaRPr lang="en-US" dirty="0"/>
          </a:p>
        </p:txBody>
      </p:sp>
    </p:spTree>
    <p:extLst>
      <p:ext uri="{BB962C8B-B14F-4D97-AF65-F5344CB8AC3E}">
        <p14:creationId xmlns:p14="http://schemas.microsoft.com/office/powerpoint/2010/main" val="224177615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20.bin"/><Relationship Id="rId3" Type="http://schemas.openxmlformats.org/officeDocument/2006/relationships/notesSlide" Target="../notesSlides/notesSlide7.xml"/><Relationship Id="rId7" Type="http://schemas.openxmlformats.org/officeDocument/2006/relationships/image" Target="../media/image25.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oleObject" Target="../embeddings/oleObject19.bin"/><Relationship Id="rId5" Type="http://schemas.openxmlformats.org/officeDocument/2006/relationships/image" Target="../media/image24.wmf"/><Relationship Id="rId10" Type="http://schemas.openxmlformats.org/officeDocument/2006/relationships/image" Target="../media/image27.png"/><Relationship Id="rId4" Type="http://schemas.openxmlformats.org/officeDocument/2006/relationships/oleObject" Target="../embeddings/oleObject18.bin"/><Relationship Id="rId9" Type="http://schemas.openxmlformats.org/officeDocument/2006/relationships/image" Target="../media/image26.wmf"/></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9.png"/><Relationship Id="rId5" Type="http://schemas.openxmlformats.org/officeDocument/2006/relationships/image" Target="../media/image28.wmf"/><Relationship Id="rId4" Type="http://schemas.openxmlformats.org/officeDocument/2006/relationships/oleObject" Target="../embeddings/oleObject21.bin"/></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24.bin"/><Relationship Id="rId3" Type="http://schemas.openxmlformats.org/officeDocument/2006/relationships/notesSlide" Target="../notesSlides/notesSlide12.xml"/><Relationship Id="rId7" Type="http://schemas.openxmlformats.org/officeDocument/2006/relationships/image" Target="../media/image31.wmf"/><Relationship Id="rId12" Type="http://schemas.openxmlformats.org/officeDocument/2006/relationships/image" Target="../media/image34.png"/><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oleObject" Target="../embeddings/oleObject23.bin"/><Relationship Id="rId11" Type="http://schemas.openxmlformats.org/officeDocument/2006/relationships/image" Target="../media/image33.wmf"/><Relationship Id="rId5" Type="http://schemas.openxmlformats.org/officeDocument/2006/relationships/image" Target="../media/image30.wmf"/><Relationship Id="rId10" Type="http://schemas.openxmlformats.org/officeDocument/2006/relationships/oleObject" Target="../embeddings/oleObject25.bin"/><Relationship Id="rId4" Type="http://schemas.openxmlformats.org/officeDocument/2006/relationships/oleObject" Target="../embeddings/oleObject22.bin"/><Relationship Id="rId9" Type="http://schemas.openxmlformats.org/officeDocument/2006/relationships/image" Target="../media/image32.wmf"/></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28.bin"/><Relationship Id="rId13" Type="http://schemas.openxmlformats.org/officeDocument/2006/relationships/image" Target="../media/image39.wmf"/><Relationship Id="rId3" Type="http://schemas.openxmlformats.org/officeDocument/2006/relationships/notesSlide" Target="../notesSlides/notesSlide13.xml"/><Relationship Id="rId7" Type="http://schemas.openxmlformats.org/officeDocument/2006/relationships/image" Target="../media/image36.wmf"/><Relationship Id="rId12" Type="http://schemas.openxmlformats.org/officeDocument/2006/relationships/oleObject" Target="../embeddings/oleObject30.bin"/><Relationship Id="rId2" Type="http://schemas.openxmlformats.org/officeDocument/2006/relationships/slideLayout" Target="../slideLayouts/slideLayout2.xml"/><Relationship Id="rId16" Type="http://schemas.openxmlformats.org/officeDocument/2006/relationships/image" Target="../media/image41.png"/><Relationship Id="rId1" Type="http://schemas.openxmlformats.org/officeDocument/2006/relationships/vmlDrawing" Target="../drawings/vmlDrawing10.vml"/><Relationship Id="rId6" Type="http://schemas.openxmlformats.org/officeDocument/2006/relationships/oleObject" Target="../embeddings/oleObject27.bin"/><Relationship Id="rId11" Type="http://schemas.openxmlformats.org/officeDocument/2006/relationships/image" Target="../media/image38.wmf"/><Relationship Id="rId5" Type="http://schemas.openxmlformats.org/officeDocument/2006/relationships/image" Target="../media/image35.wmf"/><Relationship Id="rId15" Type="http://schemas.openxmlformats.org/officeDocument/2006/relationships/image" Target="../media/image40.wmf"/><Relationship Id="rId10" Type="http://schemas.openxmlformats.org/officeDocument/2006/relationships/oleObject" Target="../embeddings/oleObject29.bin"/><Relationship Id="rId4" Type="http://schemas.openxmlformats.org/officeDocument/2006/relationships/oleObject" Target="../embeddings/oleObject26.bin"/><Relationship Id="rId9" Type="http://schemas.openxmlformats.org/officeDocument/2006/relationships/image" Target="../media/image37.wmf"/><Relationship Id="rId14" Type="http://schemas.openxmlformats.org/officeDocument/2006/relationships/oleObject" Target="../embeddings/oleObject31.bin"/></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34.bin"/><Relationship Id="rId13" Type="http://schemas.openxmlformats.org/officeDocument/2006/relationships/oleObject" Target="../embeddings/oleObject37.bin"/><Relationship Id="rId18" Type="http://schemas.openxmlformats.org/officeDocument/2006/relationships/image" Target="../media/image48.wmf"/><Relationship Id="rId3" Type="http://schemas.openxmlformats.org/officeDocument/2006/relationships/notesSlide" Target="../notesSlides/notesSlide14.xml"/><Relationship Id="rId7" Type="http://schemas.openxmlformats.org/officeDocument/2006/relationships/image" Target="../media/image43.wmf"/><Relationship Id="rId12" Type="http://schemas.openxmlformats.org/officeDocument/2006/relationships/oleObject" Target="../embeddings/oleObject36.bin"/><Relationship Id="rId17" Type="http://schemas.openxmlformats.org/officeDocument/2006/relationships/oleObject" Target="../embeddings/oleObject39.bin"/><Relationship Id="rId2" Type="http://schemas.openxmlformats.org/officeDocument/2006/relationships/slideLayout" Target="../slideLayouts/slideLayout2.xml"/><Relationship Id="rId16" Type="http://schemas.openxmlformats.org/officeDocument/2006/relationships/image" Target="../media/image47.wmf"/><Relationship Id="rId20" Type="http://schemas.openxmlformats.org/officeDocument/2006/relationships/image" Target="../media/image49.wmf"/><Relationship Id="rId1" Type="http://schemas.openxmlformats.org/officeDocument/2006/relationships/vmlDrawing" Target="../drawings/vmlDrawing11.vml"/><Relationship Id="rId6" Type="http://schemas.openxmlformats.org/officeDocument/2006/relationships/oleObject" Target="../embeddings/oleObject33.bin"/><Relationship Id="rId11" Type="http://schemas.openxmlformats.org/officeDocument/2006/relationships/image" Target="../media/image45.wmf"/><Relationship Id="rId5" Type="http://schemas.openxmlformats.org/officeDocument/2006/relationships/image" Target="../media/image42.wmf"/><Relationship Id="rId15" Type="http://schemas.openxmlformats.org/officeDocument/2006/relationships/oleObject" Target="../embeddings/oleObject38.bin"/><Relationship Id="rId10" Type="http://schemas.openxmlformats.org/officeDocument/2006/relationships/oleObject" Target="../embeddings/oleObject35.bin"/><Relationship Id="rId19" Type="http://schemas.openxmlformats.org/officeDocument/2006/relationships/oleObject" Target="../embeddings/oleObject40.bin"/><Relationship Id="rId4" Type="http://schemas.openxmlformats.org/officeDocument/2006/relationships/oleObject" Target="../embeddings/oleObject32.bin"/><Relationship Id="rId9" Type="http://schemas.openxmlformats.org/officeDocument/2006/relationships/image" Target="../media/image44.wmf"/><Relationship Id="rId14" Type="http://schemas.openxmlformats.org/officeDocument/2006/relationships/image" Target="../media/image46.wmf"/></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43.bin"/><Relationship Id="rId13" Type="http://schemas.openxmlformats.org/officeDocument/2006/relationships/image" Target="../media/image54.wmf"/><Relationship Id="rId18" Type="http://schemas.openxmlformats.org/officeDocument/2006/relationships/image" Target="../media/image56.wmf"/><Relationship Id="rId3" Type="http://schemas.openxmlformats.org/officeDocument/2006/relationships/notesSlide" Target="../notesSlides/notesSlide15.xml"/><Relationship Id="rId7" Type="http://schemas.openxmlformats.org/officeDocument/2006/relationships/image" Target="../media/image51.wmf"/><Relationship Id="rId12" Type="http://schemas.openxmlformats.org/officeDocument/2006/relationships/oleObject" Target="../embeddings/oleObject45.bin"/><Relationship Id="rId17" Type="http://schemas.openxmlformats.org/officeDocument/2006/relationships/oleObject" Target="../embeddings/oleObject47.bin"/><Relationship Id="rId2" Type="http://schemas.openxmlformats.org/officeDocument/2006/relationships/slideLayout" Target="../slideLayouts/slideLayout2.xml"/><Relationship Id="rId16" Type="http://schemas.openxmlformats.org/officeDocument/2006/relationships/image" Target="../media/image57.png"/><Relationship Id="rId1" Type="http://schemas.openxmlformats.org/officeDocument/2006/relationships/vmlDrawing" Target="../drawings/vmlDrawing12.vml"/><Relationship Id="rId6" Type="http://schemas.openxmlformats.org/officeDocument/2006/relationships/oleObject" Target="../embeddings/oleObject42.bin"/><Relationship Id="rId11" Type="http://schemas.openxmlformats.org/officeDocument/2006/relationships/image" Target="../media/image53.wmf"/><Relationship Id="rId5" Type="http://schemas.openxmlformats.org/officeDocument/2006/relationships/image" Target="../media/image50.wmf"/><Relationship Id="rId15" Type="http://schemas.openxmlformats.org/officeDocument/2006/relationships/image" Target="../media/image55.wmf"/><Relationship Id="rId10" Type="http://schemas.openxmlformats.org/officeDocument/2006/relationships/oleObject" Target="../embeddings/oleObject44.bin"/><Relationship Id="rId4" Type="http://schemas.openxmlformats.org/officeDocument/2006/relationships/oleObject" Target="../embeddings/oleObject41.bin"/><Relationship Id="rId9" Type="http://schemas.openxmlformats.org/officeDocument/2006/relationships/image" Target="../media/image52.wmf"/><Relationship Id="rId14" Type="http://schemas.openxmlformats.org/officeDocument/2006/relationships/oleObject" Target="../embeddings/oleObject46.bin"/></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vmlDrawing" Target="../drawings/vmlDrawing13.vml"/><Relationship Id="rId5" Type="http://schemas.openxmlformats.org/officeDocument/2006/relationships/image" Target="../media/image58.wmf"/><Relationship Id="rId4" Type="http://schemas.openxmlformats.org/officeDocument/2006/relationships/oleObject" Target="../embeddings/oleObject48.bin"/></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oleObject" Target="../embeddings/oleObject51.bin"/><Relationship Id="rId13" Type="http://schemas.openxmlformats.org/officeDocument/2006/relationships/image" Target="../media/image63.wmf"/><Relationship Id="rId3" Type="http://schemas.openxmlformats.org/officeDocument/2006/relationships/notesSlide" Target="../notesSlides/notesSlide17.xml"/><Relationship Id="rId7" Type="http://schemas.openxmlformats.org/officeDocument/2006/relationships/image" Target="../media/image60.wmf"/><Relationship Id="rId12" Type="http://schemas.openxmlformats.org/officeDocument/2006/relationships/oleObject" Target="../embeddings/oleObject53.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oleObject" Target="../embeddings/oleObject50.bin"/><Relationship Id="rId11" Type="http://schemas.openxmlformats.org/officeDocument/2006/relationships/image" Target="../media/image62.wmf"/><Relationship Id="rId5" Type="http://schemas.openxmlformats.org/officeDocument/2006/relationships/image" Target="../media/image59.wmf"/><Relationship Id="rId10" Type="http://schemas.openxmlformats.org/officeDocument/2006/relationships/oleObject" Target="../embeddings/oleObject52.bin"/><Relationship Id="rId4" Type="http://schemas.openxmlformats.org/officeDocument/2006/relationships/oleObject" Target="../embeddings/oleObject49.bin"/><Relationship Id="rId9" Type="http://schemas.openxmlformats.org/officeDocument/2006/relationships/image" Target="../media/image61.wmf"/></Relationships>
</file>

<file path=ppt/slides/_rels/slide21.xml.rels><?xml version="1.0" encoding="UTF-8" standalone="yes"?>
<Relationships xmlns="http://schemas.openxmlformats.org/package/2006/relationships"><Relationship Id="rId3" Type="http://schemas.openxmlformats.org/officeDocument/2006/relationships/image" Target="../media/image64.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65.png"/></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67.png"/><Relationship Id="rId5" Type="http://schemas.openxmlformats.org/officeDocument/2006/relationships/image" Target="../media/image66.wmf"/><Relationship Id="rId4" Type="http://schemas.openxmlformats.org/officeDocument/2006/relationships/oleObject" Target="../embeddings/oleObject54.bin"/></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2.wmf"/><Relationship Id="rId4" Type="http://schemas.openxmlformats.org/officeDocument/2006/relationships/oleObject" Target="../embeddings/oleObject1.bin"/></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notesSlide" Target="../notesSlides/notesSlide3.xml"/><Relationship Id="rId7" Type="http://schemas.openxmlformats.org/officeDocument/2006/relationships/image" Target="../media/image4.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3.bin"/><Relationship Id="rId5" Type="http://schemas.openxmlformats.org/officeDocument/2006/relationships/image" Target="../media/image3.wmf"/><Relationship Id="rId4" Type="http://schemas.openxmlformats.org/officeDocument/2006/relationships/oleObject" Target="../embeddings/oleObject2.bin"/><Relationship Id="rId9" Type="http://schemas.openxmlformats.org/officeDocument/2006/relationships/image" Target="../media/image5.wmf"/></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7.bin"/><Relationship Id="rId3" Type="http://schemas.openxmlformats.org/officeDocument/2006/relationships/notesSlide" Target="../notesSlides/notesSlide5.xml"/><Relationship Id="rId7" Type="http://schemas.openxmlformats.org/officeDocument/2006/relationships/image" Target="../media/image7.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6.bin"/><Relationship Id="rId5" Type="http://schemas.openxmlformats.org/officeDocument/2006/relationships/image" Target="../media/image6.wmf"/><Relationship Id="rId4" Type="http://schemas.openxmlformats.org/officeDocument/2006/relationships/oleObject" Target="../embeddings/oleObject5.bin"/><Relationship Id="rId9" Type="http://schemas.openxmlformats.org/officeDocument/2006/relationships/image" Target="../media/image8.wmf"/></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10.bin"/><Relationship Id="rId3" Type="http://schemas.openxmlformats.org/officeDocument/2006/relationships/notesSlide" Target="../notesSlides/notesSlide6.xml"/><Relationship Id="rId7" Type="http://schemas.openxmlformats.org/officeDocument/2006/relationships/image" Target="../media/image7.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9.bin"/><Relationship Id="rId5" Type="http://schemas.openxmlformats.org/officeDocument/2006/relationships/image" Target="../media/image6.wmf"/><Relationship Id="rId4" Type="http://schemas.openxmlformats.org/officeDocument/2006/relationships/oleObject" Target="../embeddings/oleObject8.bin"/><Relationship Id="rId9" Type="http://schemas.openxmlformats.org/officeDocument/2006/relationships/image" Target="../media/image8.wmf"/></Relationships>
</file>

<file path=ppt/slides/_rels/slide8.x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oleObject" Target="../embeddings/oleObject11.bin"/><Relationship Id="rId7" Type="http://schemas.openxmlformats.org/officeDocument/2006/relationships/oleObject" Target="../embeddings/oleObject13.bin"/><Relationship Id="rId12" Type="http://schemas.openxmlformats.org/officeDocument/2006/relationships/image" Target="../media/image15.png"/><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0.wmf"/><Relationship Id="rId11" Type="http://schemas.openxmlformats.org/officeDocument/2006/relationships/image" Target="../media/image14.png"/><Relationship Id="rId5" Type="http://schemas.openxmlformats.org/officeDocument/2006/relationships/oleObject" Target="../embeddings/oleObject12.bin"/><Relationship Id="rId10" Type="http://schemas.openxmlformats.org/officeDocument/2006/relationships/image" Target="../media/image13.png"/><Relationship Id="rId4" Type="http://schemas.openxmlformats.org/officeDocument/2006/relationships/image" Target="../media/image9.wmf"/><Relationship Id="rId9" Type="http://schemas.openxmlformats.org/officeDocument/2006/relationships/image" Target="../media/image12.png"/></Relationships>
</file>

<file path=ppt/slides/_rels/slide9.xml.rels><?xml version="1.0" encoding="UTF-8" standalone="yes"?>
<Relationships xmlns="http://schemas.openxmlformats.org/package/2006/relationships"><Relationship Id="rId8" Type="http://schemas.openxmlformats.org/officeDocument/2006/relationships/image" Target="../media/image23.png"/><Relationship Id="rId13" Type="http://schemas.openxmlformats.org/officeDocument/2006/relationships/oleObject" Target="../embeddings/oleObject17.bin"/><Relationship Id="rId3" Type="http://schemas.openxmlformats.org/officeDocument/2006/relationships/oleObject" Target="../embeddings/oleObject14.bin"/><Relationship Id="rId7" Type="http://schemas.openxmlformats.org/officeDocument/2006/relationships/image" Target="../media/image22.png"/><Relationship Id="rId12" Type="http://schemas.openxmlformats.org/officeDocument/2006/relationships/image" Target="../media/image18.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21.png"/><Relationship Id="rId11" Type="http://schemas.openxmlformats.org/officeDocument/2006/relationships/oleObject" Target="../embeddings/oleObject16.bin"/><Relationship Id="rId5" Type="http://schemas.openxmlformats.org/officeDocument/2006/relationships/image" Target="../media/image20.png"/><Relationship Id="rId10" Type="http://schemas.openxmlformats.org/officeDocument/2006/relationships/image" Target="../media/image17.wmf"/><Relationship Id="rId4" Type="http://schemas.openxmlformats.org/officeDocument/2006/relationships/image" Target="../media/image16.wmf"/><Relationship Id="rId9" Type="http://schemas.openxmlformats.org/officeDocument/2006/relationships/oleObject" Target="../embeddings/oleObject15.bin"/><Relationship Id="rId14" Type="http://schemas.openxmlformats.org/officeDocument/2006/relationships/image" Target="../media/image19.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a:solidFill>
                  <a:srgbClr val="1F497D"/>
                </a:solidFill>
                <a:latin typeface="Arial" charset="0"/>
                <a:cs typeface="Arial" charset="0"/>
              </a:rPr>
              <a:t>Section 7.6</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Linear Equations (ax </a:t>
            </a:r>
            <a:r>
              <a:rPr lang="en-US" b="1" dirty="0">
                <a:solidFill>
                  <a:srgbClr val="1F497D"/>
                </a:solidFill>
                <a:latin typeface="Symbol" pitchFamily="18" charset="2"/>
              </a:rPr>
              <a:t>+</a:t>
            </a:r>
            <a:r>
              <a:rPr lang="en-US" b="1" i="1" dirty="0">
                <a:solidFill>
                  <a:srgbClr val="1F497D"/>
                </a:solidFill>
              </a:rPr>
              <a:t> b </a:t>
            </a:r>
            <a:r>
              <a:rPr lang="en-US" b="1" dirty="0">
                <a:solidFill>
                  <a:srgbClr val="1F497D"/>
                </a:solidFill>
                <a:latin typeface="Symbol" pitchFamily="18" charset="2"/>
              </a:rPr>
              <a:t>&lt;</a:t>
            </a:r>
            <a:r>
              <a:rPr lang="en-US" b="1" i="1" dirty="0">
                <a:solidFill>
                  <a:srgbClr val="1F497D"/>
                </a:solidFill>
              </a:rPr>
              <a:t> c)</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a:solidFill>
                  <a:schemeClr val="accent1"/>
                </a:solidFill>
              </a:rPr>
              <a:t>Example 3</a:t>
            </a:r>
            <a:endParaRPr lang="en-US" dirty="0">
              <a:solidFill>
                <a:schemeClr val="accent1">
                  <a:lumMod val="50000"/>
                </a:schemeClr>
              </a:solidFill>
            </a:endParaRPr>
          </a:p>
        </p:txBody>
      </p:sp>
      <p:sp>
        <p:nvSpPr>
          <p:cNvPr id="15362" name="Content Placeholder 2"/>
          <p:cNvSpPr>
            <a:spLocks noGrp="1"/>
          </p:cNvSpPr>
          <p:nvPr>
            <p:ph idx="1"/>
          </p:nvPr>
        </p:nvSpPr>
        <p:spPr/>
        <p:txBody>
          <a:bodyPr>
            <a:noAutofit/>
          </a:bodyPr>
          <a:lstStyle/>
          <a:p>
            <a:pPr marL="457200" indent="-457200" eaLnBrk="1" hangingPunct="1">
              <a:buNone/>
            </a:pPr>
            <a:r>
              <a:rPr lang="en-US" i="0" dirty="0">
                <a:solidFill>
                  <a:schemeClr val="tx1"/>
                </a:solidFill>
              </a:rPr>
              <a:t>Graph the closed interval</a:t>
            </a:r>
          </a:p>
          <a:p>
            <a:pPr marL="457200" indent="-457200" eaLnBrk="1" hangingPunct="1">
              <a:buNone/>
            </a:pPr>
            <a:r>
              <a:rPr lang="en-US" b="1" i="0" dirty="0">
                <a:solidFill>
                  <a:schemeClr val="tx1"/>
                </a:solidFill>
              </a:rPr>
              <a:t>Solution </a:t>
            </a:r>
          </a:p>
          <a:p>
            <a:pPr marL="457200" indent="-457200" eaLnBrk="1" hangingPunct="1">
              <a:buNone/>
            </a:pPr>
            <a:endParaRPr lang="en-US" i="0" dirty="0">
              <a:solidFill>
                <a:schemeClr val="tx1"/>
              </a:solidFill>
            </a:endParaRPr>
          </a:p>
          <a:p>
            <a:pPr marL="457200" indent="-457200" eaLnBrk="1" hangingPunct="1">
              <a:buNone/>
            </a:pPr>
            <a:endParaRPr lang="en-US" i="0" dirty="0">
              <a:solidFill>
                <a:schemeClr val="tx1"/>
              </a:solidFill>
            </a:endParaRPr>
          </a:p>
          <a:p>
            <a:r>
              <a:rPr lang="en-US" dirty="0"/>
              <a:t>Graph the closed interval </a:t>
            </a:r>
            <a:r>
              <a:rPr lang="en-US" dirty="0">
                <a:solidFill>
                  <a:srgbClr val="000099"/>
                </a:solidFill>
              </a:rPr>
              <a:t>4 ≤ </a:t>
            </a:r>
            <a:r>
              <a:rPr lang="en-US" i="1" dirty="0">
                <a:solidFill>
                  <a:srgbClr val="000099"/>
                </a:solidFill>
              </a:rPr>
              <a:t>x </a:t>
            </a:r>
            <a:r>
              <a:rPr lang="en-US" dirty="0">
                <a:solidFill>
                  <a:srgbClr val="000099"/>
                </a:solidFill>
              </a:rPr>
              <a:t>≤ 6</a:t>
            </a:r>
            <a:r>
              <a:rPr lang="en-US" dirty="0"/>
              <a:t>. Note that 4 and 6 are in the interval</a:t>
            </a:r>
            <a:r>
              <a:rPr lang="en-US" i="1" dirty="0"/>
              <a:t>, </a:t>
            </a:r>
            <a:r>
              <a:rPr lang="en-US" dirty="0"/>
              <a:t>as are all the real numbers between </a:t>
            </a:r>
          </a:p>
          <a:p>
            <a:r>
              <a:rPr lang="en-US" dirty="0"/>
              <a:t>4 and 6. For example,        and 5.99 are in the interval because</a:t>
            </a:r>
            <a:endParaRPr lang="en-US" i="0" dirty="0">
              <a:solidFill>
                <a:schemeClr val="tx1"/>
              </a:solidFill>
            </a:endParaRPr>
          </a:p>
          <a:p>
            <a:pPr marL="457200" indent="-457200" eaLnBrk="1" hangingPunct="1">
              <a:buNone/>
            </a:pPr>
            <a:endParaRPr lang="en-US" i="0" dirty="0">
              <a:solidFill>
                <a:schemeClr val="tx1"/>
              </a:solidFill>
            </a:endParaRPr>
          </a:p>
        </p:txBody>
      </p:sp>
      <p:graphicFrame>
        <p:nvGraphicFramePr>
          <p:cNvPr id="8" name="Object 7"/>
          <p:cNvGraphicFramePr>
            <a:graphicFrameLocks noChangeAspect="1"/>
          </p:cNvGraphicFramePr>
          <p:nvPr/>
        </p:nvGraphicFramePr>
        <p:xfrm>
          <a:off x="4298744" y="1404768"/>
          <a:ext cx="1308100" cy="292100"/>
        </p:xfrm>
        <a:graphic>
          <a:graphicData uri="http://schemas.openxmlformats.org/presentationml/2006/ole">
            <mc:AlternateContent xmlns:mc="http://schemas.openxmlformats.org/markup-compatibility/2006">
              <mc:Choice xmlns:v="urn:schemas-microsoft-com:vml" Requires="v">
                <p:oleObj spid="_x0000_s13326" name="Equation" r:id="rId4" imgW="1307880" imgH="291960" progId="Equation.DSMT4">
                  <p:embed/>
                </p:oleObj>
              </mc:Choice>
              <mc:Fallback>
                <p:oleObj name="Equation" r:id="rId4" imgW="1307880" imgH="291960" progId="Equation.DSMT4">
                  <p:embed/>
                  <p:pic>
                    <p:nvPicPr>
                      <p:cNvPr id="0" name="Object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98744" y="1404768"/>
                        <a:ext cx="13081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6" name="Object 25"/>
          <p:cNvGraphicFramePr>
            <a:graphicFrameLocks noChangeAspect="1"/>
          </p:cNvGraphicFramePr>
          <p:nvPr/>
        </p:nvGraphicFramePr>
        <p:xfrm>
          <a:off x="3733800" y="4114800"/>
          <a:ext cx="444500" cy="825500"/>
        </p:xfrm>
        <a:graphic>
          <a:graphicData uri="http://schemas.openxmlformats.org/presentationml/2006/ole">
            <mc:AlternateContent xmlns:mc="http://schemas.openxmlformats.org/markup-compatibility/2006">
              <mc:Choice xmlns:v="urn:schemas-microsoft-com:vml" Requires="v">
                <p:oleObj spid="_x0000_s13327" name="Equation" r:id="rId6" imgW="444240" imgH="825480" progId="Equation.DSMT4">
                  <p:embed/>
                </p:oleObj>
              </mc:Choice>
              <mc:Fallback>
                <p:oleObj name="Equation" r:id="rId6" imgW="444240" imgH="825480" progId="Equation.DSMT4">
                  <p:embed/>
                  <p:pic>
                    <p:nvPicPr>
                      <p:cNvPr id="0" name="Object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733800" y="4114800"/>
                        <a:ext cx="4445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4" name="Object 8"/>
          <p:cNvGraphicFramePr>
            <a:graphicFrameLocks noChangeAspect="1"/>
          </p:cNvGraphicFramePr>
          <p:nvPr>
            <p:extLst>
              <p:ext uri="{D42A27DB-BD31-4B8C-83A1-F6EECF244321}">
                <p14:modId xmlns:p14="http://schemas.microsoft.com/office/powerpoint/2010/main" val="2045097643"/>
              </p:ext>
            </p:extLst>
          </p:nvPr>
        </p:nvGraphicFramePr>
        <p:xfrm>
          <a:off x="2533650" y="5075238"/>
          <a:ext cx="4076700" cy="838200"/>
        </p:xfrm>
        <a:graphic>
          <a:graphicData uri="http://schemas.openxmlformats.org/presentationml/2006/ole">
            <mc:AlternateContent xmlns:mc="http://schemas.openxmlformats.org/markup-compatibility/2006">
              <mc:Choice xmlns:v="urn:schemas-microsoft-com:vml" Requires="v">
                <p:oleObj spid="_x0000_s13328" name="Equation" r:id="rId8" imgW="4076640" imgH="838080" progId="Equation.DSMT4">
                  <p:embed/>
                </p:oleObj>
              </mc:Choice>
              <mc:Fallback>
                <p:oleObj name="Equation" r:id="rId8" imgW="4076640" imgH="838080" progId="Equation.DSMT4">
                  <p:embed/>
                  <p:pic>
                    <p:nvPicPr>
                      <p:cNvPr id="0" name="Object 11"/>
                      <p:cNvPicPr>
                        <a:picLocks noChangeAspect="1" noChangeArrowheads="1"/>
                      </p:cNvPicPr>
                      <p:nvPr/>
                    </p:nvPicPr>
                    <p:blipFill>
                      <a:blip r:embed="rId9"/>
                      <a:srcRect/>
                      <a:stretch>
                        <a:fillRect/>
                      </a:stretch>
                    </p:blipFill>
                    <p:spPr bwMode="auto">
                      <a:xfrm>
                        <a:off x="2533650" y="5075238"/>
                        <a:ext cx="4076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13317" name="Picture 5"/>
          <p:cNvPicPr>
            <a:picLocks noChangeAspect="1" noChangeArrowheads="1"/>
          </p:cNvPicPr>
          <p:nvPr/>
        </p:nvPicPr>
        <p:blipFill>
          <a:blip r:embed="rId10"/>
          <a:srcRect/>
          <a:stretch>
            <a:fillRect/>
          </a:stretch>
        </p:blipFill>
        <p:spPr bwMode="auto">
          <a:xfrm>
            <a:off x="1447800" y="2343150"/>
            <a:ext cx="6248400" cy="78105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2">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5362">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3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a:solidFill>
                  <a:schemeClr val="accent1"/>
                </a:solidFill>
              </a:rPr>
              <a:t>Example 4</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marL="0" indent="-457200" eaLnBrk="1" hangingPunct="1">
              <a:buNone/>
            </a:pPr>
            <a:r>
              <a:rPr lang="en-US" i="0" dirty="0">
                <a:solidFill>
                  <a:schemeClr val="tx1"/>
                </a:solidFill>
              </a:rPr>
              <a:t>Represent the following graph using algebraic notation and tell what kind of interval it is.</a:t>
            </a:r>
          </a:p>
          <a:p>
            <a:pPr marL="0" indent="-457200" eaLnBrk="1" hangingPunct="1">
              <a:buNone/>
            </a:pPr>
            <a:endParaRPr lang="en-US" i="0" dirty="0">
              <a:solidFill>
                <a:schemeClr val="tx1"/>
              </a:solidFill>
            </a:endParaRPr>
          </a:p>
          <a:p>
            <a:pPr marL="0" indent="-457200" eaLnBrk="1" hangingPunct="1">
              <a:buNone/>
            </a:pPr>
            <a:endParaRPr lang="en-US" i="0" dirty="0">
              <a:solidFill>
                <a:schemeClr val="tx1"/>
              </a:solidFill>
            </a:endParaRPr>
          </a:p>
          <a:p>
            <a:pPr marL="0" indent="-457200" eaLnBrk="1" hangingPunct="1">
              <a:buNone/>
            </a:pPr>
            <a:endParaRPr lang="en-US" i="0" dirty="0">
              <a:solidFill>
                <a:schemeClr val="tx1"/>
              </a:solidFill>
            </a:endParaRPr>
          </a:p>
          <a:p>
            <a:pPr marL="0" indent="-457200" eaLnBrk="1" hangingPunct="1">
              <a:buNone/>
            </a:pPr>
            <a:r>
              <a:rPr lang="en-US" b="1" i="0" dirty="0">
                <a:solidFill>
                  <a:schemeClr val="tx1"/>
                </a:solidFill>
              </a:rPr>
              <a:t>Solution </a:t>
            </a:r>
          </a:p>
          <a:p>
            <a:pPr marL="457200" indent="-457200" eaLnBrk="1" hangingPunct="1">
              <a:buNone/>
            </a:pPr>
            <a:endParaRPr lang="en-US" i="0" dirty="0">
              <a:solidFill>
                <a:schemeClr val="tx1"/>
              </a:solidFill>
            </a:endParaRPr>
          </a:p>
          <a:p>
            <a:pPr marL="457200" indent="-457200" eaLnBrk="1" hangingPunct="1">
              <a:buNone/>
            </a:pPr>
            <a:endParaRPr lang="en-US" i="0" dirty="0">
              <a:solidFill>
                <a:schemeClr val="tx1"/>
              </a:solidFill>
            </a:endParaRPr>
          </a:p>
        </p:txBody>
      </p:sp>
      <p:graphicFrame>
        <p:nvGraphicFramePr>
          <p:cNvPr id="20" name="Object 19"/>
          <p:cNvGraphicFramePr>
            <a:graphicFrameLocks noChangeAspect="1"/>
          </p:cNvGraphicFramePr>
          <p:nvPr/>
        </p:nvGraphicFramePr>
        <p:xfrm>
          <a:off x="548640" y="4483100"/>
          <a:ext cx="4267200" cy="368300"/>
        </p:xfrm>
        <a:graphic>
          <a:graphicData uri="http://schemas.openxmlformats.org/presentationml/2006/ole">
            <mc:AlternateContent xmlns:mc="http://schemas.openxmlformats.org/markup-compatibility/2006">
              <mc:Choice xmlns:v="urn:schemas-microsoft-com:vml" Requires="v">
                <p:oleObj spid="_x0000_s15366" name="Equation" r:id="rId4" imgW="4267080" imgH="368280" progId="Equation.DSMT4">
                  <p:embed/>
                </p:oleObj>
              </mc:Choice>
              <mc:Fallback>
                <p:oleObj name="Equation" r:id="rId4" imgW="4267080" imgH="368280" progId="Equation.DSMT4">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8640" y="4483100"/>
                        <a:ext cx="42672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15363" name="Picture 3"/>
          <p:cNvPicPr>
            <a:picLocks noChangeAspect="1" noChangeArrowheads="1"/>
          </p:cNvPicPr>
          <p:nvPr/>
        </p:nvPicPr>
        <p:blipFill>
          <a:blip r:embed="rId6"/>
          <a:srcRect/>
          <a:stretch>
            <a:fillRect/>
          </a:stretch>
        </p:blipFill>
        <p:spPr bwMode="auto">
          <a:xfrm>
            <a:off x="1466850" y="2637504"/>
            <a:ext cx="6210300" cy="790575"/>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a:t>Solving Linear Inequalities</a:t>
            </a:r>
            <a:endParaRPr lang="en-US" dirty="0">
              <a:solidFill>
                <a:schemeClr val="accent1">
                  <a:lumMod val="50000"/>
                </a:schemeClr>
              </a:solidFill>
            </a:endParaRPr>
          </a:p>
        </p:txBody>
      </p:sp>
      <p:sp>
        <p:nvSpPr>
          <p:cNvPr id="5" name="Content Placeholder 4"/>
          <p:cNvSpPr>
            <a:spLocks noGrp="1"/>
          </p:cNvSpPr>
          <p:nvPr>
            <p:ph idx="1"/>
          </p:nvPr>
        </p:nvSpPr>
        <p:spPr>
          <a:xfrm>
            <a:off x="457200" y="1280160"/>
            <a:ext cx="8229600" cy="4659737"/>
          </a:xfrm>
          <a:solidFill>
            <a:srgbClr val="FFFFCC"/>
          </a:solidFill>
          <a:ln w="28575">
            <a:solidFill>
              <a:srgbClr val="000000"/>
            </a:solidFill>
          </a:ln>
        </p:spPr>
        <p:txBody>
          <a:bodyPr>
            <a:spAutoFit/>
          </a:bodyPr>
          <a:lstStyle/>
          <a:p>
            <a:pPr lvl="0" indent="-342900" algn="ctr" eaLnBrk="0" fontAlgn="base" hangingPunct="0">
              <a:spcAft>
                <a:spcPct val="0"/>
              </a:spcAft>
              <a:defRPr/>
            </a:pPr>
            <a:r>
              <a:rPr lang="en-US" b="1" dirty="0">
                <a:solidFill>
                  <a:srgbClr val="000000"/>
                </a:solidFill>
              </a:rPr>
              <a:t>Rules for Solving Linear (or First-Degree) Inequalities</a:t>
            </a:r>
          </a:p>
          <a:p>
            <a:pPr marL="457200" indent="-457200" eaLnBrk="0" hangingPunct="0"/>
            <a:r>
              <a:rPr lang="en-US" b="1" dirty="0">
                <a:solidFill>
                  <a:srgbClr val="000000"/>
                </a:solidFill>
              </a:rPr>
              <a:t>1.	</a:t>
            </a:r>
            <a:r>
              <a:rPr lang="en-US" dirty="0">
                <a:solidFill>
                  <a:srgbClr val="000000"/>
                </a:solidFill>
              </a:rPr>
              <a:t>The same number or expression (positive or negative) may be added to both sides, and the sense of the inequality will remain the same.</a:t>
            </a:r>
          </a:p>
          <a:p>
            <a:pPr marL="457200" indent="-457200" eaLnBrk="0" hangingPunct="0"/>
            <a:r>
              <a:rPr lang="en-US" b="1" dirty="0">
                <a:solidFill>
                  <a:srgbClr val="000000"/>
                </a:solidFill>
              </a:rPr>
              <a:t>2.	</a:t>
            </a:r>
            <a:r>
              <a:rPr lang="en-US" dirty="0">
                <a:solidFill>
                  <a:srgbClr val="000000"/>
                </a:solidFill>
              </a:rPr>
              <a:t>Both sides may be multiplied by (or divided by) the same </a:t>
            </a:r>
            <a:r>
              <a:rPr lang="en-US" b="1" dirty="0">
                <a:solidFill>
                  <a:srgbClr val="C00000"/>
                </a:solidFill>
              </a:rPr>
              <a:t>positive</a:t>
            </a:r>
            <a:r>
              <a:rPr lang="en-US" dirty="0">
                <a:solidFill>
                  <a:srgbClr val="000000"/>
                </a:solidFill>
              </a:rPr>
              <a:t> number, and the sense of the inequality will remain the same.</a:t>
            </a:r>
          </a:p>
          <a:p>
            <a:pPr marL="457200" indent="-457200" eaLnBrk="0" hangingPunct="0"/>
            <a:r>
              <a:rPr lang="en-US" b="1" dirty="0">
                <a:solidFill>
                  <a:srgbClr val="000000"/>
                </a:solidFill>
              </a:rPr>
              <a:t>3. </a:t>
            </a:r>
            <a:r>
              <a:rPr lang="en-US" dirty="0">
                <a:solidFill>
                  <a:srgbClr val="000000"/>
                </a:solidFill>
              </a:rPr>
              <a:t>Both sides may be multiplied by (or divided by) the same </a:t>
            </a:r>
            <a:r>
              <a:rPr lang="en-US" b="1" dirty="0">
                <a:solidFill>
                  <a:srgbClr val="C00000"/>
                </a:solidFill>
              </a:rPr>
              <a:t>negative</a:t>
            </a:r>
            <a:r>
              <a:rPr lang="en-US" dirty="0">
                <a:solidFill>
                  <a:srgbClr val="000000"/>
                </a:solidFill>
              </a:rPr>
              <a:t> number, but the sense of the inequality must be </a:t>
            </a:r>
            <a:r>
              <a:rPr lang="en-US" b="1" dirty="0">
                <a:solidFill>
                  <a:srgbClr val="C00000"/>
                </a:solidFill>
              </a:rPr>
              <a:t>reversed</a:t>
            </a:r>
            <a:r>
              <a:rPr lang="en-US" dirty="0">
                <a:solidFill>
                  <a:srgbClr val="000000"/>
                </a:solidFill>
              </a:rPr>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a:t>Solving Linear Inequalities</a:t>
            </a:r>
            <a:endParaRPr lang="en-US" dirty="0">
              <a:solidFill>
                <a:schemeClr val="accent1">
                  <a:lumMod val="50000"/>
                </a:schemeClr>
              </a:solidFill>
            </a:endParaRPr>
          </a:p>
        </p:txBody>
      </p:sp>
      <p:sp>
        <p:nvSpPr>
          <p:cNvPr id="5" name="Content Placeholder 4"/>
          <p:cNvSpPr>
            <a:spLocks noGrp="1"/>
          </p:cNvSpPr>
          <p:nvPr>
            <p:ph idx="1"/>
          </p:nvPr>
        </p:nvSpPr>
        <p:spPr>
          <a:xfrm>
            <a:off x="457200" y="1280160"/>
            <a:ext cx="8229600" cy="2763834"/>
          </a:xfrm>
          <a:ln w="28575">
            <a:solidFill>
              <a:srgbClr val="FF0000"/>
            </a:solidFill>
          </a:ln>
        </p:spPr>
        <p:txBody>
          <a:bodyPr>
            <a:spAutoFit/>
          </a:bodyPr>
          <a:lstStyle/>
          <a:p>
            <a:pPr marL="342900" lvl="0" indent="-342900" algn="ctr" eaLnBrk="0" fontAlgn="base" hangingPunct="0">
              <a:spcAft>
                <a:spcPct val="0"/>
              </a:spcAft>
              <a:defRPr/>
            </a:pPr>
            <a:r>
              <a:rPr lang="en-US" b="1" dirty="0">
                <a:solidFill>
                  <a:srgbClr val="000000"/>
                </a:solidFill>
              </a:rPr>
              <a:t>Note About Reading Inequalities</a:t>
            </a:r>
          </a:p>
          <a:p>
            <a:pPr indent="-342900" eaLnBrk="0" hangingPunct="0"/>
            <a:r>
              <a:rPr lang="en-US" dirty="0">
                <a:solidFill>
                  <a:srgbClr val="000000"/>
                </a:solidFill>
              </a:rPr>
              <a:t>Inequalities can be read from left to right or from right to left. To help in graphing solutions to linear inequalities, read the variable first, regardless of which side the variable is on. Thus 5 &gt; </a:t>
            </a:r>
            <a:r>
              <a:rPr lang="en-US" i="1" dirty="0">
                <a:solidFill>
                  <a:srgbClr val="000000"/>
                </a:solidFill>
              </a:rPr>
              <a:t>x</a:t>
            </a:r>
            <a:r>
              <a:rPr lang="en-US" dirty="0">
                <a:solidFill>
                  <a:srgbClr val="000000"/>
                </a:solidFill>
              </a:rPr>
              <a:t> and </a:t>
            </a:r>
            <a:r>
              <a:rPr lang="en-US" i="1" dirty="0">
                <a:solidFill>
                  <a:srgbClr val="000000"/>
                </a:solidFill>
              </a:rPr>
              <a:t>x</a:t>
            </a:r>
            <a:r>
              <a:rPr lang="en-US" dirty="0">
                <a:solidFill>
                  <a:srgbClr val="000000"/>
                </a:solidFill>
              </a:rPr>
              <a:t> &lt; 5 should both be read “</a:t>
            </a:r>
            <a:r>
              <a:rPr lang="en-US" i="1" dirty="0">
                <a:solidFill>
                  <a:srgbClr val="000000"/>
                </a:solidFill>
              </a:rPr>
              <a:t>x</a:t>
            </a:r>
            <a:r>
              <a:rPr lang="en-US" dirty="0">
                <a:solidFill>
                  <a:srgbClr val="000000"/>
                </a:solidFill>
              </a:rPr>
              <a:t> is less than 5.”</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a:t>Solving Linear Inequalities</a:t>
            </a:r>
            <a:endParaRPr lang="en-US" dirty="0">
              <a:solidFill>
                <a:schemeClr val="accent1">
                  <a:lumMod val="50000"/>
                </a:schemeClr>
              </a:solidFill>
            </a:endParaRPr>
          </a:p>
        </p:txBody>
      </p:sp>
      <p:sp>
        <p:nvSpPr>
          <p:cNvPr id="5" name="Content Placeholder 4"/>
          <p:cNvSpPr>
            <a:spLocks noGrp="1"/>
          </p:cNvSpPr>
          <p:nvPr>
            <p:ph idx="1"/>
          </p:nvPr>
        </p:nvSpPr>
        <p:spPr>
          <a:xfrm>
            <a:off x="457200" y="1280160"/>
            <a:ext cx="8229600" cy="2850011"/>
          </a:xfrm>
          <a:ln w="28575">
            <a:solidFill>
              <a:srgbClr val="FF0000"/>
            </a:solidFill>
          </a:ln>
        </p:spPr>
        <p:txBody>
          <a:bodyPr>
            <a:spAutoFit/>
          </a:bodyPr>
          <a:lstStyle/>
          <a:p>
            <a:pPr marL="342900" lvl="0" indent="-342900" algn="ctr" eaLnBrk="0" fontAlgn="base" hangingPunct="0">
              <a:spcAft>
                <a:spcPct val="0"/>
              </a:spcAft>
              <a:defRPr/>
            </a:pPr>
            <a:r>
              <a:rPr lang="en-US" b="1" dirty="0">
                <a:solidFill>
                  <a:srgbClr val="000000"/>
                </a:solidFill>
              </a:rPr>
              <a:t>Note About Reading Inequalities (cont.)</a:t>
            </a:r>
          </a:p>
          <a:p>
            <a:pPr indent="-342900" eaLnBrk="0" hangingPunct="0"/>
            <a:r>
              <a:rPr lang="en-US" dirty="0">
                <a:solidFill>
                  <a:srgbClr val="000000"/>
                </a:solidFill>
              </a:rPr>
              <a:t>Similarly, in a compound inequality such as 1 &lt; </a:t>
            </a:r>
            <a:r>
              <a:rPr lang="en-US" i="1" dirty="0">
                <a:solidFill>
                  <a:srgbClr val="000000"/>
                </a:solidFill>
              </a:rPr>
              <a:t>x</a:t>
            </a:r>
            <a:r>
              <a:rPr lang="en-US" dirty="0">
                <a:solidFill>
                  <a:srgbClr val="000000"/>
                </a:solidFill>
              </a:rPr>
              <a:t> &lt; 3.5, the variable </a:t>
            </a:r>
            <a:r>
              <a:rPr lang="en-US" i="1" dirty="0">
                <a:solidFill>
                  <a:srgbClr val="000000"/>
                </a:solidFill>
              </a:rPr>
              <a:t>x</a:t>
            </a:r>
            <a:r>
              <a:rPr lang="en-US" dirty="0">
                <a:solidFill>
                  <a:srgbClr val="000000"/>
                </a:solidFill>
              </a:rPr>
              <a:t> should be read twice: “</a:t>
            </a:r>
            <a:r>
              <a:rPr lang="en-US" i="1" dirty="0">
                <a:solidFill>
                  <a:srgbClr val="000000"/>
                </a:solidFill>
              </a:rPr>
              <a:t>x</a:t>
            </a:r>
            <a:r>
              <a:rPr lang="en-US" dirty="0">
                <a:solidFill>
                  <a:srgbClr val="000000"/>
                </a:solidFill>
              </a:rPr>
              <a:t> is greater than 1, and </a:t>
            </a:r>
            <a:r>
              <a:rPr lang="en-US" i="1" dirty="0">
                <a:solidFill>
                  <a:srgbClr val="000000"/>
                </a:solidFill>
              </a:rPr>
              <a:t>x</a:t>
            </a:r>
            <a:r>
              <a:rPr lang="en-US" dirty="0">
                <a:solidFill>
                  <a:srgbClr val="000000"/>
                </a:solidFill>
              </a:rPr>
              <a:t> is less than 3.5.”</a:t>
            </a:r>
          </a:p>
          <a:p>
            <a:pPr indent="-342900" eaLnBrk="0" hangingPunct="0"/>
            <a:r>
              <a:rPr lang="en-US" dirty="0">
                <a:solidFill>
                  <a:srgbClr val="000000"/>
                </a:solidFill>
              </a:rPr>
              <a:t>You are stating the location of the numbers represented by the variable. Read the variable first.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p:cNvSpPr/>
          <p:nvPr/>
        </p:nvSpPr>
        <p:spPr>
          <a:xfrm>
            <a:off x="2528248" y="3429000"/>
            <a:ext cx="457200" cy="274320"/>
          </a:xfrm>
          <a:prstGeom prst="rect">
            <a:avLst/>
          </a:prstGeom>
          <a:solidFill>
            <a:srgbClr val="CC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3499590" y="3435824"/>
            <a:ext cx="457200" cy="274320"/>
          </a:xfrm>
          <a:prstGeom prst="rect">
            <a:avLst/>
          </a:prstGeom>
          <a:solidFill>
            <a:srgbClr val="CC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rtlCol="0">
            <a:normAutofit/>
          </a:bodyPr>
          <a:lstStyle/>
          <a:p>
            <a:pPr eaLnBrk="1" fontAlgn="auto" hangingPunct="1">
              <a:spcAft>
                <a:spcPts val="0"/>
              </a:spcAft>
              <a:defRPr/>
            </a:pPr>
            <a:r>
              <a:rPr lang="en-US" dirty="0">
                <a:solidFill>
                  <a:schemeClr val="accent1"/>
                </a:solidFill>
              </a:rPr>
              <a:t>Example 5</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marL="0" indent="-457200" eaLnBrk="1" hangingPunct="1">
              <a:buNone/>
            </a:pPr>
            <a:r>
              <a:rPr lang="en-US" i="0" dirty="0">
                <a:solidFill>
                  <a:schemeClr val="tx1"/>
                </a:solidFill>
              </a:rPr>
              <a:t>Solve the inequality                 and graph the solution on the number line.</a:t>
            </a:r>
          </a:p>
          <a:p>
            <a:pPr marL="0" indent="-457200" eaLnBrk="1" hangingPunct="1">
              <a:buNone/>
            </a:pPr>
            <a:r>
              <a:rPr lang="en-US" b="1" i="0" dirty="0">
                <a:solidFill>
                  <a:schemeClr val="tx1"/>
                </a:solidFill>
              </a:rPr>
              <a:t>Solution </a:t>
            </a:r>
          </a:p>
          <a:p>
            <a:pPr marL="457200" indent="-457200" eaLnBrk="1" hangingPunct="1">
              <a:buNone/>
            </a:pPr>
            <a:endParaRPr lang="en-US" i="0" dirty="0">
              <a:solidFill>
                <a:schemeClr val="tx1"/>
              </a:solidFill>
            </a:endParaRPr>
          </a:p>
          <a:p>
            <a:pPr marL="457200" indent="-457200" eaLnBrk="1" hangingPunct="1">
              <a:buNone/>
            </a:pPr>
            <a:endParaRPr lang="en-US" i="0" dirty="0">
              <a:solidFill>
                <a:schemeClr val="tx1"/>
              </a:solidFill>
            </a:endParaRPr>
          </a:p>
        </p:txBody>
      </p:sp>
      <p:graphicFrame>
        <p:nvGraphicFramePr>
          <p:cNvPr id="18" name="Object 17"/>
          <p:cNvGraphicFramePr>
            <a:graphicFrameLocks noChangeAspect="1"/>
          </p:cNvGraphicFramePr>
          <p:nvPr/>
        </p:nvGraphicFramePr>
        <p:xfrm>
          <a:off x="3505200" y="1415844"/>
          <a:ext cx="1181100" cy="292100"/>
        </p:xfrm>
        <a:graphic>
          <a:graphicData uri="http://schemas.openxmlformats.org/presentationml/2006/ole">
            <mc:AlternateContent xmlns:mc="http://schemas.openxmlformats.org/markup-compatibility/2006">
              <mc:Choice xmlns:v="urn:schemas-microsoft-com:vml" Requires="v">
                <p:oleObj spid="_x0000_s19474" name="Equation" r:id="rId4" imgW="1180800" imgH="291960" progId="Equation.DSMT4">
                  <p:embed/>
                </p:oleObj>
              </mc:Choice>
              <mc:Fallback>
                <p:oleObj name="Equation" r:id="rId4" imgW="1180800" imgH="291960" progId="Equation.DSMT4">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05200" y="1415844"/>
                        <a:ext cx="11811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484" name="Object 4"/>
          <p:cNvGraphicFramePr>
            <a:graphicFrameLocks noChangeAspect="1"/>
          </p:cNvGraphicFramePr>
          <p:nvPr/>
        </p:nvGraphicFramePr>
        <p:xfrm>
          <a:off x="2273300" y="2895600"/>
          <a:ext cx="1181100" cy="292100"/>
        </p:xfrm>
        <a:graphic>
          <a:graphicData uri="http://schemas.openxmlformats.org/presentationml/2006/ole">
            <mc:AlternateContent xmlns:mc="http://schemas.openxmlformats.org/markup-compatibility/2006">
              <mc:Choice xmlns:v="urn:schemas-microsoft-com:vml" Requires="v">
                <p:oleObj spid="_x0000_s19475" name="Equation" r:id="rId6" imgW="1180800" imgH="291960" progId="Equation.DSMT4">
                  <p:embed/>
                </p:oleObj>
              </mc:Choice>
              <mc:Fallback>
                <p:oleObj name="Equation" r:id="rId6" imgW="1180800" imgH="291960" progId="Equation.DSMT4">
                  <p:embed/>
                  <p:pic>
                    <p:nvPicPr>
                      <p:cNvPr id="0" name="Object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73300" y="2895600"/>
                        <a:ext cx="11811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485" name="Object 5"/>
          <p:cNvGraphicFramePr>
            <a:graphicFrameLocks noChangeAspect="1"/>
          </p:cNvGraphicFramePr>
          <p:nvPr/>
        </p:nvGraphicFramePr>
        <p:xfrm>
          <a:off x="1797050" y="3441700"/>
          <a:ext cx="2146300" cy="292100"/>
        </p:xfrm>
        <a:graphic>
          <a:graphicData uri="http://schemas.openxmlformats.org/presentationml/2006/ole">
            <mc:AlternateContent xmlns:mc="http://schemas.openxmlformats.org/markup-compatibility/2006">
              <mc:Choice xmlns:v="urn:schemas-microsoft-com:vml" Requires="v">
                <p:oleObj spid="_x0000_s19476" name="Equation" r:id="rId8" imgW="2145960" imgH="291960" progId="Equation.DSMT4">
                  <p:embed/>
                </p:oleObj>
              </mc:Choice>
              <mc:Fallback>
                <p:oleObj name="Equation" r:id="rId8" imgW="2145960" imgH="291960" progId="Equation.DSMT4">
                  <p:embed/>
                  <p:pic>
                    <p:nvPicPr>
                      <p:cNvPr id="0" name="Object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97050" y="3441700"/>
                        <a:ext cx="21463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486" name="Object 6"/>
          <p:cNvGraphicFramePr>
            <a:graphicFrameLocks noChangeAspect="1"/>
          </p:cNvGraphicFramePr>
          <p:nvPr/>
        </p:nvGraphicFramePr>
        <p:xfrm>
          <a:off x="2736850" y="4051300"/>
          <a:ext cx="711200" cy="292100"/>
        </p:xfrm>
        <a:graphic>
          <a:graphicData uri="http://schemas.openxmlformats.org/presentationml/2006/ole">
            <mc:AlternateContent xmlns:mc="http://schemas.openxmlformats.org/markup-compatibility/2006">
              <mc:Choice xmlns:v="urn:schemas-microsoft-com:vml" Requires="v">
                <p:oleObj spid="_x0000_s19477" name="Equation" r:id="rId10" imgW="711000" imgH="291960" progId="Equation.DSMT4">
                  <p:embed/>
                </p:oleObj>
              </mc:Choice>
              <mc:Fallback>
                <p:oleObj name="Equation" r:id="rId10" imgW="711000" imgH="291960" progId="Equation.DSMT4">
                  <p:embed/>
                  <p:pic>
                    <p:nvPicPr>
                      <p:cNvPr id="0" name="Object 1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736850" y="4051300"/>
                        <a:ext cx="711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7" name="TextBox 26"/>
          <p:cNvSpPr txBox="1"/>
          <p:nvPr/>
        </p:nvSpPr>
        <p:spPr>
          <a:xfrm>
            <a:off x="4434348" y="3384756"/>
            <a:ext cx="3352800" cy="400110"/>
          </a:xfrm>
          <a:prstGeom prst="rect">
            <a:avLst/>
          </a:prstGeom>
          <a:noFill/>
        </p:spPr>
        <p:txBody>
          <a:bodyPr wrap="square" rtlCol="0">
            <a:spAutoFit/>
          </a:bodyPr>
          <a:lstStyle/>
          <a:p>
            <a:r>
              <a:rPr lang="en-US" sz="2000" dirty="0">
                <a:solidFill>
                  <a:srgbClr val="006666"/>
                </a:solidFill>
                <a:latin typeface="+mn-lt"/>
              </a:rPr>
              <a:t>Add 3 to both sides.</a:t>
            </a:r>
          </a:p>
        </p:txBody>
      </p:sp>
      <p:pic>
        <p:nvPicPr>
          <p:cNvPr id="19462" name="Picture 6"/>
          <p:cNvPicPr>
            <a:picLocks noChangeAspect="1" noChangeArrowheads="1"/>
          </p:cNvPicPr>
          <p:nvPr/>
        </p:nvPicPr>
        <p:blipFill>
          <a:blip r:embed="rId12"/>
          <a:srcRect/>
          <a:stretch>
            <a:fillRect/>
          </a:stretch>
        </p:blipFill>
        <p:spPr bwMode="auto">
          <a:xfrm>
            <a:off x="1485900" y="4876800"/>
            <a:ext cx="6172200" cy="714375"/>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48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048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946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1" grpId="0" animBg="1"/>
      <p:bldP spid="2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26"/>
          <p:cNvSpPr/>
          <p:nvPr/>
        </p:nvSpPr>
        <p:spPr>
          <a:xfrm>
            <a:off x="1676400" y="4835768"/>
            <a:ext cx="457200" cy="274320"/>
          </a:xfrm>
          <a:prstGeom prst="rect">
            <a:avLst/>
          </a:prstGeom>
          <a:solidFill>
            <a:srgbClr val="CC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p:cNvSpPr/>
          <p:nvPr/>
        </p:nvSpPr>
        <p:spPr>
          <a:xfrm>
            <a:off x="2560656" y="4830744"/>
            <a:ext cx="457200" cy="274320"/>
          </a:xfrm>
          <a:prstGeom prst="rect">
            <a:avLst/>
          </a:prstGeom>
          <a:solidFill>
            <a:srgbClr val="CC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a:off x="1787768" y="3327680"/>
            <a:ext cx="457200" cy="274320"/>
          </a:xfrm>
          <a:prstGeom prst="rect">
            <a:avLst/>
          </a:prstGeom>
          <a:solidFill>
            <a:srgbClr val="CC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2773344" y="3347776"/>
            <a:ext cx="457200" cy="274320"/>
          </a:xfrm>
          <a:prstGeom prst="rect">
            <a:avLst/>
          </a:prstGeom>
          <a:solidFill>
            <a:srgbClr val="CC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rtlCol="0">
            <a:normAutofit/>
          </a:bodyPr>
          <a:lstStyle/>
          <a:p>
            <a:pPr eaLnBrk="1" fontAlgn="auto" hangingPunct="1">
              <a:spcAft>
                <a:spcPts val="0"/>
              </a:spcAft>
              <a:defRPr/>
            </a:pPr>
            <a:r>
              <a:rPr lang="en-US" dirty="0">
                <a:solidFill>
                  <a:schemeClr val="accent1"/>
                </a:solidFill>
              </a:rPr>
              <a:t>Example 6</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marL="0" indent="-457200" eaLnBrk="1" hangingPunct="1">
              <a:buNone/>
            </a:pPr>
            <a:r>
              <a:rPr lang="en-US" i="0" dirty="0">
                <a:solidFill>
                  <a:schemeClr val="tx1"/>
                </a:solidFill>
              </a:rPr>
              <a:t>Solve the inequality                       and graph the solution on the number line.</a:t>
            </a:r>
          </a:p>
          <a:p>
            <a:pPr marL="0" indent="-457200" eaLnBrk="1" hangingPunct="1">
              <a:buNone/>
            </a:pPr>
            <a:r>
              <a:rPr lang="en-US" b="1" i="0" dirty="0">
                <a:solidFill>
                  <a:schemeClr val="tx1"/>
                </a:solidFill>
              </a:rPr>
              <a:t>Solution </a:t>
            </a:r>
          </a:p>
          <a:p>
            <a:pPr marL="457200" indent="-457200" eaLnBrk="1" hangingPunct="1">
              <a:buNone/>
            </a:pPr>
            <a:endParaRPr lang="en-US" i="0" dirty="0">
              <a:solidFill>
                <a:schemeClr val="tx1"/>
              </a:solidFill>
            </a:endParaRPr>
          </a:p>
          <a:p>
            <a:pPr marL="457200" indent="-457200" eaLnBrk="1" hangingPunct="1">
              <a:buNone/>
            </a:pPr>
            <a:endParaRPr lang="en-US" i="0" dirty="0">
              <a:solidFill>
                <a:schemeClr val="tx1"/>
              </a:solidFill>
            </a:endParaRPr>
          </a:p>
        </p:txBody>
      </p:sp>
      <p:graphicFrame>
        <p:nvGraphicFramePr>
          <p:cNvPr id="18" name="Object 17"/>
          <p:cNvGraphicFramePr>
            <a:graphicFrameLocks noChangeAspect="1"/>
          </p:cNvGraphicFramePr>
          <p:nvPr>
            <p:extLst>
              <p:ext uri="{D42A27DB-BD31-4B8C-83A1-F6EECF244321}">
                <p14:modId xmlns:p14="http://schemas.microsoft.com/office/powerpoint/2010/main" val="269705102"/>
              </p:ext>
            </p:extLst>
          </p:nvPr>
        </p:nvGraphicFramePr>
        <p:xfrm>
          <a:off x="3534696" y="1406610"/>
          <a:ext cx="1600200" cy="279400"/>
        </p:xfrm>
        <a:graphic>
          <a:graphicData uri="http://schemas.openxmlformats.org/presentationml/2006/ole">
            <mc:AlternateContent xmlns:mc="http://schemas.openxmlformats.org/markup-compatibility/2006">
              <mc:Choice xmlns:v="urn:schemas-microsoft-com:vml" Requires="v">
                <p:oleObj spid="_x0000_s21530" name="Equation" r:id="rId4" imgW="1600200" imgH="279360" progId="Equation.DSMT4">
                  <p:embed/>
                </p:oleObj>
              </mc:Choice>
              <mc:Fallback>
                <p:oleObj name="Equation" r:id="rId4" imgW="1600200" imgH="279360" progId="Equation.DSMT4">
                  <p:embed/>
                  <p:pic>
                    <p:nvPicPr>
                      <p:cNvPr id="0" name="Object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34696" y="1406610"/>
                        <a:ext cx="16002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484" name="Object 4"/>
          <p:cNvGraphicFramePr>
            <a:graphicFrameLocks noChangeAspect="1"/>
          </p:cNvGraphicFramePr>
          <p:nvPr/>
        </p:nvGraphicFramePr>
        <p:xfrm>
          <a:off x="1143000" y="2825750"/>
          <a:ext cx="1600200" cy="279400"/>
        </p:xfrm>
        <a:graphic>
          <a:graphicData uri="http://schemas.openxmlformats.org/presentationml/2006/ole">
            <mc:AlternateContent xmlns:mc="http://schemas.openxmlformats.org/markup-compatibility/2006">
              <mc:Choice xmlns:v="urn:schemas-microsoft-com:vml" Requires="v">
                <p:oleObj spid="_x0000_s21531" name="Equation" r:id="rId6" imgW="1600200" imgH="279360" progId="Equation.DSMT4">
                  <p:embed/>
                </p:oleObj>
              </mc:Choice>
              <mc:Fallback>
                <p:oleObj name="Equation" r:id="rId6" imgW="1600200" imgH="279360" progId="Equation.DSMT4">
                  <p:embed/>
                  <p:pic>
                    <p:nvPicPr>
                      <p:cNvPr id="0" name="Object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43000" y="2825750"/>
                        <a:ext cx="16002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485" name="Object 5"/>
          <p:cNvGraphicFramePr>
            <a:graphicFrameLocks noChangeAspect="1"/>
          </p:cNvGraphicFramePr>
          <p:nvPr/>
        </p:nvGraphicFramePr>
        <p:xfrm>
          <a:off x="666750" y="3339894"/>
          <a:ext cx="2565400" cy="279400"/>
        </p:xfrm>
        <a:graphic>
          <a:graphicData uri="http://schemas.openxmlformats.org/presentationml/2006/ole">
            <mc:AlternateContent xmlns:mc="http://schemas.openxmlformats.org/markup-compatibility/2006">
              <mc:Choice xmlns:v="urn:schemas-microsoft-com:vml" Requires="v">
                <p:oleObj spid="_x0000_s21532" name="Equation" r:id="rId8" imgW="2565360" imgH="279360" progId="Equation.DSMT4">
                  <p:embed/>
                </p:oleObj>
              </mc:Choice>
              <mc:Fallback>
                <p:oleObj name="Equation" r:id="rId8" imgW="2565360" imgH="279360" progId="Equation.DSMT4">
                  <p:embed/>
                  <p:pic>
                    <p:nvPicPr>
                      <p:cNvPr id="0" name="Object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66750" y="3339894"/>
                        <a:ext cx="25654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486" name="Object 6"/>
          <p:cNvGraphicFramePr>
            <a:graphicFrameLocks noChangeAspect="1"/>
          </p:cNvGraphicFramePr>
          <p:nvPr/>
        </p:nvGraphicFramePr>
        <p:xfrm>
          <a:off x="2006600" y="5102940"/>
          <a:ext cx="762000" cy="838200"/>
        </p:xfrm>
        <a:graphic>
          <a:graphicData uri="http://schemas.openxmlformats.org/presentationml/2006/ole">
            <mc:AlternateContent xmlns:mc="http://schemas.openxmlformats.org/markup-compatibility/2006">
              <mc:Choice xmlns:v="urn:schemas-microsoft-com:vml" Requires="v">
                <p:oleObj spid="_x0000_s21533" name="Equation" r:id="rId10" imgW="761760" imgH="838080" progId="Equation.DSMT4">
                  <p:embed/>
                </p:oleObj>
              </mc:Choice>
              <mc:Fallback>
                <p:oleObj name="Equation" r:id="rId10" imgW="761760" imgH="838080" progId="Equation.DSMT4">
                  <p:embed/>
                  <p:pic>
                    <p:nvPicPr>
                      <p:cNvPr id="0" name="Object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006600" y="5102940"/>
                        <a:ext cx="762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510" name="Object 6"/>
          <p:cNvGraphicFramePr>
            <a:graphicFrameLocks noChangeAspect="1"/>
          </p:cNvGraphicFramePr>
          <p:nvPr/>
        </p:nvGraphicFramePr>
        <p:xfrm>
          <a:off x="1627188" y="3837448"/>
          <a:ext cx="1295400" cy="292100"/>
        </p:xfrm>
        <a:graphic>
          <a:graphicData uri="http://schemas.openxmlformats.org/presentationml/2006/ole">
            <mc:AlternateContent xmlns:mc="http://schemas.openxmlformats.org/markup-compatibility/2006">
              <mc:Choice xmlns:v="urn:schemas-microsoft-com:vml" Requires="v">
                <p:oleObj spid="_x0000_s21534" name="Equation" r:id="rId12" imgW="1295280" imgH="291960" progId="Equation.DSMT4">
                  <p:embed/>
                </p:oleObj>
              </mc:Choice>
              <mc:Fallback>
                <p:oleObj name="Equation" r:id="rId12" imgW="1295280" imgH="291960" progId="Equation.DSMT4">
                  <p:embed/>
                  <p:pic>
                    <p:nvPicPr>
                      <p:cNvPr id="0" name="Object 13"/>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627188" y="3837448"/>
                        <a:ext cx="12954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511" name="Object 7"/>
          <p:cNvGraphicFramePr>
            <a:graphicFrameLocks noChangeAspect="1"/>
          </p:cNvGraphicFramePr>
          <p:nvPr/>
        </p:nvGraphicFramePr>
        <p:xfrm>
          <a:off x="1557692" y="4281948"/>
          <a:ext cx="1422400" cy="838200"/>
        </p:xfrm>
        <a:graphic>
          <a:graphicData uri="http://schemas.openxmlformats.org/presentationml/2006/ole">
            <mc:AlternateContent xmlns:mc="http://schemas.openxmlformats.org/markup-compatibility/2006">
              <mc:Choice xmlns:v="urn:schemas-microsoft-com:vml" Requires="v">
                <p:oleObj spid="_x0000_s21535" name="Equation" r:id="rId14" imgW="1422360" imgH="838080" progId="Equation.DSMT4">
                  <p:embed/>
                </p:oleObj>
              </mc:Choice>
              <mc:Fallback>
                <p:oleObj name="Equation" r:id="rId14" imgW="1422360" imgH="838080" progId="Equation.DSMT4">
                  <p:embed/>
                  <p:pic>
                    <p:nvPicPr>
                      <p:cNvPr id="0" name="Object 14"/>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557692" y="4281948"/>
                        <a:ext cx="1422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 name="TextBox 19"/>
          <p:cNvSpPr txBox="1"/>
          <p:nvPr/>
        </p:nvSpPr>
        <p:spPr>
          <a:xfrm>
            <a:off x="3657600" y="3333690"/>
            <a:ext cx="3352800" cy="400110"/>
          </a:xfrm>
          <a:prstGeom prst="rect">
            <a:avLst/>
          </a:prstGeom>
          <a:noFill/>
        </p:spPr>
        <p:txBody>
          <a:bodyPr wrap="square" rtlCol="0">
            <a:spAutoFit/>
          </a:bodyPr>
          <a:lstStyle/>
          <a:p>
            <a:r>
              <a:rPr lang="en-US" sz="2000" dirty="0">
                <a:solidFill>
                  <a:srgbClr val="006666"/>
                </a:solidFill>
                <a:latin typeface="+mn-lt"/>
              </a:rPr>
              <a:t>Add </a:t>
            </a:r>
            <a:r>
              <a:rPr lang="en-US" sz="2000" dirty="0">
                <a:solidFill>
                  <a:srgbClr val="366092"/>
                </a:solidFill>
              </a:rPr>
              <a:t>–</a:t>
            </a:r>
            <a:r>
              <a:rPr lang="en-US" sz="2000" dirty="0">
                <a:solidFill>
                  <a:srgbClr val="006666"/>
                </a:solidFill>
                <a:latin typeface="+mn-lt"/>
              </a:rPr>
              <a:t>7 to both sides.</a:t>
            </a:r>
          </a:p>
        </p:txBody>
      </p:sp>
      <p:sp>
        <p:nvSpPr>
          <p:cNvPr id="21" name="TextBox 20"/>
          <p:cNvSpPr txBox="1"/>
          <p:nvPr/>
        </p:nvSpPr>
        <p:spPr>
          <a:xfrm>
            <a:off x="3657600" y="4400490"/>
            <a:ext cx="5257800" cy="400110"/>
          </a:xfrm>
          <a:prstGeom prst="rect">
            <a:avLst/>
          </a:prstGeom>
          <a:noFill/>
        </p:spPr>
        <p:txBody>
          <a:bodyPr wrap="square" rtlCol="0">
            <a:spAutoFit/>
          </a:bodyPr>
          <a:lstStyle/>
          <a:p>
            <a:r>
              <a:rPr lang="en-US" sz="2000" dirty="0">
                <a:solidFill>
                  <a:srgbClr val="006666"/>
                </a:solidFill>
                <a:latin typeface="+mn-lt"/>
              </a:rPr>
              <a:t>Divide both sides by </a:t>
            </a:r>
            <a:r>
              <a:rPr lang="en-US" sz="2000" dirty="0">
                <a:solidFill>
                  <a:srgbClr val="366092"/>
                </a:solidFill>
              </a:rPr>
              <a:t>–</a:t>
            </a:r>
            <a:r>
              <a:rPr lang="en-US" sz="2000" dirty="0">
                <a:solidFill>
                  <a:srgbClr val="006666"/>
                </a:solidFill>
                <a:latin typeface="+mn-lt"/>
              </a:rPr>
              <a:t>2 and </a:t>
            </a:r>
            <a:r>
              <a:rPr lang="en-US" sz="2000" b="1" dirty="0">
                <a:solidFill>
                  <a:srgbClr val="008080"/>
                </a:solidFill>
                <a:latin typeface="+mn-lt"/>
              </a:rPr>
              <a:t>reverse the sense</a:t>
            </a:r>
            <a:r>
              <a:rPr lang="en-US" sz="2000" dirty="0">
                <a:solidFill>
                  <a:srgbClr val="008080"/>
                </a:solidFill>
                <a:latin typeface="+mn-lt"/>
              </a:rPr>
              <a:t>.</a:t>
            </a:r>
          </a:p>
        </p:txBody>
      </p:sp>
      <p:pic>
        <p:nvPicPr>
          <p:cNvPr id="21513" name="Picture 9"/>
          <p:cNvPicPr>
            <a:picLocks noChangeAspect="1" noChangeArrowheads="1"/>
          </p:cNvPicPr>
          <p:nvPr/>
        </p:nvPicPr>
        <p:blipFill>
          <a:blip r:embed="rId16"/>
          <a:srcRect/>
          <a:stretch>
            <a:fillRect/>
          </a:stretch>
        </p:blipFill>
        <p:spPr bwMode="auto">
          <a:xfrm>
            <a:off x="3714750" y="5029200"/>
            <a:ext cx="4667250" cy="83820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48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151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1511"/>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1"/>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7"/>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048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15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28" grpId="0" animBg="1"/>
      <p:bldP spid="23" grpId="0" animBg="1"/>
      <p:bldP spid="26" grpId="0" animBg="1"/>
      <p:bldP spid="20" grpId="0"/>
      <p:bldP spid="21"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30"/>
          <p:cNvSpPr/>
          <p:nvPr/>
        </p:nvSpPr>
        <p:spPr>
          <a:xfrm>
            <a:off x="1591802" y="3406048"/>
            <a:ext cx="457200" cy="274320"/>
          </a:xfrm>
          <a:prstGeom prst="rect">
            <a:avLst/>
          </a:prstGeom>
          <a:solidFill>
            <a:srgbClr val="CC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p:cNvSpPr/>
          <p:nvPr/>
        </p:nvSpPr>
        <p:spPr>
          <a:xfrm>
            <a:off x="3246910" y="3405248"/>
            <a:ext cx="457200" cy="274320"/>
          </a:xfrm>
          <a:prstGeom prst="rect">
            <a:avLst/>
          </a:prstGeom>
          <a:solidFill>
            <a:srgbClr val="CC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rtlCol="0">
            <a:normAutofit/>
          </a:bodyPr>
          <a:lstStyle/>
          <a:p>
            <a:pPr>
              <a:defRPr/>
            </a:pPr>
            <a:r>
              <a:rPr lang="en-US" dirty="0"/>
              <a:t>Completion Example 7</a:t>
            </a:r>
            <a:endParaRPr lang="en-US" dirty="0">
              <a:solidFill>
                <a:schemeClr val="accent1">
                  <a:lumMod val="50000"/>
                </a:schemeClr>
              </a:solidFill>
            </a:endParaRPr>
          </a:p>
        </p:txBody>
      </p:sp>
      <p:sp>
        <p:nvSpPr>
          <p:cNvPr id="15362" name="Content Placeholder 2"/>
          <p:cNvSpPr>
            <a:spLocks noGrp="1"/>
          </p:cNvSpPr>
          <p:nvPr>
            <p:ph idx="1"/>
          </p:nvPr>
        </p:nvSpPr>
        <p:spPr/>
        <p:txBody>
          <a:bodyPr>
            <a:noAutofit/>
          </a:bodyPr>
          <a:lstStyle/>
          <a:p>
            <a:pPr marL="0" indent="-457200" eaLnBrk="1" hangingPunct="1">
              <a:buNone/>
            </a:pPr>
            <a:r>
              <a:rPr lang="en-US" i="0" dirty="0">
                <a:solidFill>
                  <a:schemeClr val="tx1"/>
                </a:solidFill>
              </a:rPr>
              <a:t>Solve the inequality                            and graph the solution on the number line.</a:t>
            </a:r>
          </a:p>
          <a:p>
            <a:pPr marL="0" indent="-457200" eaLnBrk="1" hangingPunct="1">
              <a:spcBef>
                <a:spcPts val="0"/>
              </a:spcBef>
              <a:buNone/>
            </a:pPr>
            <a:r>
              <a:rPr lang="en-US" b="1" i="0" dirty="0">
                <a:solidFill>
                  <a:schemeClr val="tx1"/>
                </a:solidFill>
              </a:rPr>
              <a:t>Solution</a:t>
            </a:r>
            <a:endParaRPr lang="en-US" i="0" dirty="0">
              <a:solidFill>
                <a:schemeClr val="tx1"/>
              </a:solidFill>
            </a:endParaRPr>
          </a:p>
          <a:p>
            <a:pPr marL="457200" indent="-457200" eaLnBrk="1" hangingPunct="1">
              <a:buNone/>
            </a:pPr>
            <a:endParaRPr lang="en-US" i="0" dirty="0">
              <a:solidFill>
                <a:schemeClr val="tx1"/>
              </a:solidFill>
            </a:endParaRPr>
          </a:p>
        </p:txBody>
      </p:sp>
      <p:graphicFrame>
        <p:nvGraphicFramePr>
          <p:cNvPr id="18" name="Object 17"/>
          <p:cNvGraphicFramePr>
            <a:graphicFrameLocks noChangeAspect="1"/>
          </p:cNvGraphicFramePr>
          <p:nvPr/>
        </p:nvGraphicFramePr>
        <p:xfrm>
          <a:off x="3478212" y="1409700"/>
          <a:ext cx="2046288" cy="355600"/>
        </p:xfrm>
        <a:graphic>
          <a:graphicData uri="http://schemas.openxmlformats.org/presentationml/2006/ole">
            <mc:AlternateContent xmlns:mc="http://schemas.openxmlformats.org/markup-compatibility/2006">
              <mc:Choice xmlns:v="urn:schemas-microsoft-com:vml" Requires="v">
                <p:oleObj spid="_x0000_s23602" name="Equation" r:id="rId4" imgW="2044440" imgH="355320" progId="Equation.DSMT4">
                  <p:embed/>
                </p:oleObj>
              </mc:Choice>
              <mc:Fallback>
                <p:oleObj name="Equation" r:id="rId4" imgW="2044440" imgH="355320" progId="Equation.DSMT4">
                  <p:embed/>
                  <p:pic>
                    <p:nvPicPr>
                      <p:cNvPr id="0" name="Object 2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78212" y="1409700"/>
                        <a:ext cx="2046288"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484" name="Object 4"/>
          <p:cNvGraphicFramePr>
            <a:graphicFrameLocks noChangeAspect="1"/>
          </p:cNvGraphicFramePr>
          <p:nvPr/>
        </p:nvGraphicFramePr>
        <p:xfrm>
          <a:off x="568325" y="2743200"/>
          <a:ext cx="3187700" cy="2806700"/>
        </p:xfrm>
        <a:graphic>
          <a:graphicData uri="http://schemas.openxmlformats.org/presentationml/2006/ole">
            <mc:AlternateContent xmlns:mc="http://schemas.openxmlformats.org/markup-compatibility/2006">
              <mc:Choice xmlns:v="urn:schemas-microsoft-com:vml" Requires="v">
                <p:oleObj spid="_x0000_s23603" name="Equation" r:id="rId6" imgW="3187440" imgH="2806560" progId="Equation.DSMT4">
                  <p:embed/>
                </p:oleObj>
              </mc:Choice>
              <mc:Fallback>
                <p:oleObj name="Equation" r:id="rId6" imgW="3187440" imgH="2806560" progId="Equation.DSMT4">
                  <p:embed/>
                  <p:pic>
                    <p:nvPicPr>
                      <p:cNvPr id="0" name="Object 2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68325" y="2743200"/>
                        <a:ext cx="3187700" cy="280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 name="TextBox 19"/>
          <p:cNvSpPr txBox="1"/>
          <p:nvPr/>
        </p:nvSpPr>
        <p:spPr>
          <a:xfrm>
            <a:off x="4533900" y="3297178"/>
            <a:ext cx="3352800" cy="2246769"/>
          </a:xfrm>
          <a:prstGeom prst="rect">
            <a:avLst/>
          </a:prstGeom>
          <a:noFill/>
        </p:spPr>
        <p:txBody>
          <a:bodyPr wrap="square" rtlCol="0">
            <a:spAutoFit/>
          </a:bodyPr>
          <a:lstStyle/>
          <a:p>
            <a:r>
              <a:rPr lang="en-US" sz="2000" dirty="0">
                <a:solidFill>
                  <a:srgbClr val="006666"/>
                </a:solidFill>
                <a:latin typeface="+mn-lt"/>
              </a:rPr>
              <a:t>Add  </a:t>
            </a:r>
            <a:r>
              <a:rPr lang="en-US" sz="2000" dirty="0">
                <a:solidFill>
                  <a:srgbClr val="366092"/>
                </a:solidFill>
              </a:rPr>
              <a:t>___</a:t>
            </a:r>
            <a:r>
              <a:rPr lang="en-US" sz="2000" dirty="0">
                <a:solidFill>
                  <a:srgbClr val="006666"/>
                </a:solidFill>
                <a:latin typeface="+mn-lt"/>
              </a:rPr>
              <a:t> to both sides.</a:t>
            </a:r>
          </a:p>
          <a:p>
            <a:endParaRPr lang="en-US" sz="2000" dirty="0">
              <a:solidFill>
                <a:srgbClr val="006666"/>
              </a:solidFill>
              <a:latin typeface="+mn-lt"/>
            </a:endParaRPr>
          </a:p>
          <a:p>
            <a:r>
              <a:rPr lang="en-US" sz="2000" dirty="0">
                <a:solidFill>
                  <a:srgbClr val="006666"/>
                </a:solidFill>
                <a:latin typeface="+mn-lt"/>
              </a:rPr>
              <a:t>Simplify.</a:t>
            </a:r>
          </a:p>
          <a:p>
            <a:endParaRPr lang="en-US" sz="2000" dirty="0">
              <a:solidFill>
                <a:srgbClr val="006666"/>
              </a:solidFill>
              <a:latin typeface="+mn-lt"/>
            </a:endParaRPr>
          </a:p>
          <a:p>
            <a:r>
              <a:rPr lang="en-US" sz="2000" dirty="0">
                <a:solidFill>
                  <a:srgbClr val="006666"/>
                </a:solidFill>
                <a:latin typeface="+mn-lt"/>
              </a:rPr>
              <a:t>Add ____ to both sides.</a:t>
            </a:r>
          </a:p>
          <a:p>
            <a:endParaRPr lang="en-US" sz="2000" dirty="0">
              <a:solidFill>
                <a:srgbClr val="006666"/>
              </a:solidFill>
              <a:latin typeface="+mn-lt"/>
            </a:endParaRPr>
          </a:p>
          <a:p>
            <a:r>
              <a:rPr lang="en-US" sz="2000" dirty="0">
                <a:solidFill>
                  <a:srgbClr val="006666"/>
                </a:solidFill>
                <a:latin typeface="+mn-lt"/>
              </a:rPr>
              <a:t>Simplify.</a:t>
            </a:r>
          </a:p>
        </p:txBody>
      </p:sp>
      <p:graphicFrame>
        <p:nvGraphicFramePr>
          <p:cNvPr id="25610" name="Object 10"/>
          <p:cNvGraphicFramePr>
            <a:graphicFrameLocks noChangeAspect="1"/>
          </p:cNvGraphicFramePr>
          <p:nvPr/>
        </p:nvGraphicFramePr>
        <p:xfrm>
          <a:off x="2615994" y="3959940"/>
          <a:ext cx="368300" cy="292100"/>
        </p:xfrm>
        <a:graphic>
          <a:graphicData uri="http://schemas.openxmlformats.org/presentationml/2006/ole">
            <mc:AlternateContent xmlns:mc="http://schemas.openxmlformats.org/markup-compatibility/2006">
              <mc:Choice xmlns:v="urn:schemas-microsoft-com:vml" Requires="v">
                <p:oleObj spid="_x0000_s23604" name="Equation" r:id="rId8" imgW="368280" imgH="291960" progId="Equation.DSMT4">
                  <p:embed/>
                </p:oleObj>
              </mc:Choice>
              <mc:Fallback>
                <p:oleObj name="Equation" r:id="rId8" imgW="368280" imgH="291960" progId="Equation.DSMT4">
                  <p:embed/>
                  <p:pic>
                    <p:nvPicPr>
                      <p:cNvPr id="0" name="Object 2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615994" y="3959940"/>
                        <a:ext cx="3683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5615" name="Object 15"/>
          <p:cNvGraphicFramePr>
            <a:graphicFrameLocks noChangeAspect="1"/>
          </p:cNvGraphicFramePr>
          <p:nvPr/>
        </p:nvGraphicFramePr>
        <p:xfrm>
          <a:off x="5149850" y="3403600"/>
          <a:ext cx="317500" cy="228600"/>
        </p:xfrm>
        <a:graphic>
          <a:graphicData uri="http://schemas.openxmlformats.org/presentationml/2006/ole">
            <mc:AlternateContent xmlns:mc="http://schemas.openxmlformats.org/markup-compatibility/2006">
              <mc:Choice xmlns:v="urn:schemas-microsoft-com:vml" Requires="v">
                <p:oleObj spid="_x0000_s23605" name="Equation" r:id="rId10" imgW="317160" imgH="228600" progId="Equation.DSMT4">
                  <p:embed/>
                </p:oleObj>
              </mc:Choice>
              <mc:Fallback>
                <p:oleObj name="Equation" r:id="rId10" imgW="317160" imgH="228600" progId="Equation.DSMT4">
                  <p:embed/>
                  <p:pic>
                    <p:nvPicPr>
                      <p:cNvPr id="0" name="Object 3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149850" y="3403600"/>
                        <a:ext cx="317500" cy="228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570" name="Object 26"/>
          <p:cNvGraphicFramePr>
            <a:graphicFrameLocks noChangeAspect="1"/>
          </p:cNvGraphicFramePr>
          <p:nvPr/>
        </p:nvGraphicFramePr>
        <p:xfrm>
          <a:off x="2438400" y="4540044"/>
          <a:ext cx="368300" cy="292100"/>
        </p:xfrm>
        <a:graphic>
          <a:graphicData uri="http://schemas.openxmlformats.org/presentationml/2006/ole">
            <mc:AlternateContent xmlns:mc="http://schemas.openxmlformats.org/markup-compatibility/2006">
              <mc:Choice xmlns:v="urn:schemas-microsoft-com:vml" Requires="v">
                <p:oleObj spid="_x0000_s23606" name="Equation" r:id="rId12" imgW="368280" imgH="291960" progId="Equation.DSMT4">
                  <p:embed/>
                </p:oleObj>
              </mc:Choice>
              <mc:Fallback>
                <p:oleObj name="Equation" r:id="rId12" imgW="368280" imgH="291960" progId="Equation.DSMT4">
                  <p:embed/>
                  <p:pic>
                    <p:nvPicPr>
                      <p:cNvPr id="0" name="Picture 1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438400" y="4540044"/>
                        <a:ext cx="3683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571" name="Object 26"/>
          <p:cNvGraphicFramePr>
            <a:graphicFrameLocks noChangeAspect="1"/>
          </p:cNvGraphicFramePr>
          <p:nvPr/>
        </p:nvGraphicFramePr>
        <p:xfrm>
          <a:off x="3389107" y="4524836"/>
          <a:ext cx="203200" cy="292100"/>
        </p:xfrm>
        <a:graphic>
          <a:graphicData uri="http://schemas.openxmlformats.org/presentationml/2006/ole">
            <mc:AlternateContent xmlns:mc="http://schemas.openxmlformats.org/markup-compatibility/2006">
              <mc:Choice xmlns:v="urn:schemas-microsoft-com:vml" Requires="v">
                <p:oleObj spid="_x0000_s23607" name="Equation" r:id="rId13" imgW="203040" imgH="291960" progId="Equation.DSMT4">
                  <p:embed/>
                </p:oleObj>
              </mc:Choice>
              <mc:Fallback>
                <p:oleObj name="Equation" r:id="rId13" imgW="203040" imgH="291960" progId="Equation.DSMT4">
                  <p:embed/>
                  <p:pic>
                    <p:nvPicPr>
                      <p:cNvPr id="0" name="Picture 1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389107" y="4524836"/>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572" name="Object 26"/>
          <p:cNvGraphicFramePr>
            <a:graphicFrameLocks noChangeAspect="1"/>
          </p:cNvGraphicFramePr>
          <p:nvPr/>
        </p:nvGraphicFramePr>
        <p:xfrm>
          <a:off x="1471613" y="4540250"/>
          <a:ext cx="533400" cy="292100"/>
        </p:xfrm>
        <a:graphic>
          <a:graphicData uri="http://schemas.openxmlformats.org/presentationml/2006/ole">
            <mc:AlternateContent xmlns:mc="http://schemas.openxmlformats.org/markup-compatibility/2006">
              <mc:Choice xmlns:v="urn:schemas-microsoft-com:vml" Requires="v">
                <p:oleObj spid="_x0000_s23608" name="Equation" r:id="rId15" imgW="533160" imgH="291960" progId="Equation.DSMT4">
                  <p:embed/>
                </p:oleObj>
              </mc:Choice>
              <mc:Fallback>
                <p:oleObj name="Equation" r:id="rId15" imgW="533160" imgH="291960" progId="Equation.DSMT4">
                  <p:embed/>
                  <p:pic>
                    <p:nvPicPr>
                      <p:cNvPr id="0" name="Picture 2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471613" y="4540250"/>
                        <a:ext cx="5334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573" name="Object 26"/>
          <p:cNvGraphicFramePr>
            <a:graphicFrameLocks noChangeAspect="1"/>
          </p:cNvGraphicFramePr>
          <p:nvPr/>
        </p:nvGraphicFramePr>
        <p:xfrm>
          <a:off x="2444338" y="5149644"/>
          <a:ext cx="368300" cy="292100"/>
        </p:xfrm>
        <a:graphic>
          <a:graphicData uri="http://schemas.openxmlformats.org/presentationml/2006/ole">
            <mc:AlternateContent xmlns:mc="http://schemas.openxmlformats.org/markup-compatibility/2006">
              <mc:Choice xmlns:v="urn:schemas-microsoft-com:vml" Requires="v">
                <p:oleObj spid="_x0000_s23609" name="Equation" r:id="rId17" imgW="368280" imgH="291960" progId="Equation.DSMT4">
                  <p:embed/>
                </p:oleObj>
              </mc:Choice>
              <mc:Fallback>
                <p:oleObj name="Equation" r:id="rId17" imgW="368280" imgH="291960" progId="Equation.DSMT4">
                  <p:embed/>
                  <p:pic>
                    <p:nvPicPr>
                      <p:cNvPr id="0" name="Picture 2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444338" y="5149644"/>
                        <a:ext cx="3683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3574" name="Object 31"/>
          <p:cNvGraphicFramePr>
            <a:graphicFrameLocks noChangeAspect="1"/>
          </p:cNvGraphicFramePr>
          <p:nvPr/>
        </p:nvGraphicFramePr>
        <p:xfrm>
          <a:off x="5251450" y="4597400"/>
          <a:ext cx="165100" cy="228600"/>
        </p:xfrm>
        <a:graphic>
          <a:graphicData uri="http://schemas.openxmlformats.org/presentationml/2006/ole">
            <mc:AlternateContent xmlns:mc="http://schemas.openxmlformats.org/markup-compatibility/2006">
              <mc:Choice xmlns:v="urn:schemas-microsoft-com:vml" Requires="v">
                <p:oleObj spid="_x0000_s23610" name="Equation" r:id="rId19" imgW="164880" imgH="228600" progId="Equation.DSMT4">
                  <p:embed/>
                </p:oleObj>
              </mc:Choice>
              <mc:Fallback>
                <p:oleObj name="Equation" r:id="rId19" imgW="164880" imgH="228600" progId="Equation.DSMT4">
                  <p:embed/>
                  <p:pic>
                    <p:nvPicPr>
                      <p:cNvPr id="0" name="Picture 2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251450" y="4597400"/>
                        <a:ext cx="165100" cy="228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6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57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57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357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357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357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a:t>Completion Example 7</a:t>
            </a:r>
            <a:endParaRPr lang="en-US" dirty="0">
              <a:solidFill>
                <a:schemeClr val="accent1">
                  <a:lumMod val="50000"/>
                </a:schemeClr>
              </a:solidFill>
            </a:endParaRPr>
          </a:p>
        </p:txBody>
      </p:sp>
      <p:graphicFrame>
        <p:nvGraphicFramePr>
          <p:cNvPr id="20484" name="Object 4"/>
          <p:cNvGraphicFramePr>
            <a:graphicFrameLocks noChangeAspect="1"/>
          </p:cNvGraphicFramePr>
          <p:nvPr/>
        </p:nvGraphicFramePr>
        <p:xfrm>
          <a:off x="1752600" y="1524000"/>
          <a:ext cx="1587500" cy="1409700"/>
        </p:xfrm>
        <a:graphic>
          <a:graphicData uri="http://schemas.openxmlformats.org/presentationml/2006/ole">
            <mc:AlternateContent xmlns:mc="http://schemas.openxmlformats.org/markup-compatibility/2006">
              <mc:Choice xmlns:v="urn:schemas-microsoft-com:vml" Requires="v">
                <p:oleObj spid="_x0000_s87088" name="Equation" r:id="rId4" imgW="1587240" imgH="1409400" progId="Equation.DSMT4">
                  <p:embed/>
                </p:oleObj>
              </mc:Choice>
              <mc:Fallback>
                <p:oleObj name="Equation" r:id="rId4" imgW="1587240" imgH="1409400" progId="Equation.DSMT4">
                  <p:embed/>
                  <p:pic>
                    <p:nvPicPr>
                      <p:cNvPr id="0" name="Object 2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52600" y="1524000"/>
                        <a:ext cx="1587500" cy="1409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 name="TextBox 19"/>
          <p:cNvSpPr txBox="1"/>
          <p:nvPr/>
        </p:nvSpPr>
        <p:spPr>
          <a:xfrm>
            <a:off x="3810000" y="1727537"/>
            <a:ext cx="3352800" cy="1323439"/>
          </a:xfrm>
          <a:prstGeom prst="rect">
            <a:avLst/>
          </a:prstGeom>
          <a:noFill/>
        </p:spPr>
        <p:txBody>
          <a:bodyPr wrap="square" rtlCol="0">
            <a:spAutoFit/>
          </a:bodyPr>
          <a:lstStyle/>
          <a:p>
            <a:r>
              <a:rPr lang="en-US" sz="2000" dirty="0">
                <a:solidFill>
                  <a:srgbClr val="006666"/>
                </a:solidFill>
                <a:latin typeface="+mn-lt"/>
              </a:rPr>
              <a:t>Divide both sides by ____.</a:t>
            </a:r>
          </a:p>
          <a:p>
            <a:endParaRPr lang="en-US" sz="2000" dirty="0">
              <a:solidFill>
                <a:srgbClr val="006666"/>
              </a:solidFill>
              <a:latin typeface="+mn-lt"/>
            </a:endParaRPr>
          </a:p>
          <a:p>
            <a:endParaRPr lang="en-US" sz="2000" dirty="0">
              <a:solidFill>
                <a:srgbClr val="006666"/>
              </a:solidFill>
              <a:latin typeface="+mn-lt"/>
            </a:endParaRPr>
          </a:p>
          <a:p>
            <a:r>
              <a:rPr lang="en-US" sz="2000" dirty="0">
                <a:solidFill>
                  <a:srgbClr val="006666"/>
                </a:solidFill>
                <a:latin typeface="+mn-lt"/>
              </a:rPr>
              <a:t>Simplify.</a:t>
            </a:r>
          </a:p>
        </p:txBody>
      </p:sp>
      <p:graphicFrame>
        <p:nvGraphicFramePr>
          <p:cNvPr id="87058" name="Object 18"/>
          <p:cNvGraphicFramePr>
            <a:graphicFrameLocks noChangeAspect="1"/>
          </p:cNvGraphicFramePr>
          <p:nvPr/>
        </p:nvGraphicFramePr>
        <p:xfrm>
          <a:off x="2895600" y="2558844"/>
          <a:ext cx="190500" cy="292100"/>
        </p:xfrm>
        <a:graphic>
          <a:graphicData uri="http://schemas.openxmlformats.org/presentationml/2006/ole">
            <mc:AlternateContent xmlns:mc="http://schemas.openxmlformats.org/markup-compatibility/2006">
              <mc:Choice xmlns:v="urn:schemas-microsoft-com:vml" Requires="v">
                <p:oleObj spid="_x0000_s87089" name="Equation" r:id="rId6" imgW="190440" imgH="291960" progId="Equation.DSMT4">
                  <p:embed/>
                </p:oleObj>
              </mc:Choice>
              <mc:Fallback>
                <p:oleObj name="Equation" r:id="rId6" imgW="190440" imgH="291960" progId="Equation.DSMT4">
                  <p:embed/>
                  <p:pic>
                    <p:nvPicPr>
                      <p:cNvPr id="0" name="Picture 1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95600" y="2558844"/>
                        <a:ext cx="1905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7059" name="Object 19"/>
          <p:cNvGraphicFramePr>
            <a:graphicFrameLocks noChangeAspect="1"/>
          </p:cNvGraphicFramePr>
          <p:nvPr/>
        </p:nvGraphicFramePr>
        <p:xfrm>
          <a:off x="2819400" y="1538748"/>
          <a:ext cx="368300" cy="292100"/>
        </p:xfrm>
        <a:graphic>
          <a:graphicData uri="http://schemas.openxmlformats.org/presentationml/2006/ole">
            <mc:AlternateContent xmlns:mc="http://schemas.openxmlformats.org/markup-compatibility/2006">
              <mc:Choice xmlns:v="urn:schemas-microsoft-com:vml" Requires="v">
                <p:oleObj spid="_x0000_s87090" name="Equation" r:id="rId8" imgW="368280" imgH="291960" progId="Equation.DSMT4">
                  <p:embed/>
                </p:oleObj>
              </mc:Choice>
              <mc:Fallback>
                <p:oleObj name="Equation" r:id="rId8" imgW="368280" imgH="291960" progId="Equation.DSMT4">
                  <p:embed/>
                  <p:pic>
                    <p:nvPicPr>
                      <p:cNvPr id="0" name="Picture 1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819400" y="1538748"/>
                        <a:ext cx="3683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7060" name="Object 20"/>
          <p:cNvGraphicFramePr>
            <a:graphicFrameLocks noChangeAspect="1"/>
          </p:cNvGraphicFramePr>
          <p:nvPr/>
        </p:nvGraphicFramePr>
        <p:xfrm>
          <a:off x="2925096" y="2025444"/>
          <a:ext cx="203200" cy="292100"/>
        </p:xfrm>
        <a:graphic>
          <a:graphicData uri="http://schemas.openxmlformats.org/presentationml/2006/ole">
            <mc:AlternateContent xmlns:mc="http://schemas.openxmlformats.org/markup-compatibility/2006">
              <mc:Choice xmlns:v="urn:schemas-microsoft-com:vml" Requires="v">
                <p:oleObj spid="_x0000_s87091" name="Equation" r:id="rId10" imgW="203040" imgH="291960" progId="Equation.DSMT4">
                  <p:embed/>
                </p:oleObj>
              </mc:Choice>
              <mc:Fallback>
                <p:oleObj name="Equation" r:id="rId10" imgW="203040" imgH="291960" progId="Equation.DSMT4">
                  <p:embed/>
                  <p:pic>
                    <p:nvPicPr>
                      <p:cNvPr id="0" name="Picture 2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925096" y="2025444"/>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7061" name="Object 21"/>
          <p:cNvGraphicFramePr>
            <a:graphicFrameLocks noChangeAspect="1"/>
          </p:cNvGraphicFramePr>
          <p:nvPr/>
        </p:nvGraphicFramePr>
        <p:xfrm>
          <a:off x="1981200" y="2025444"/>
          <a:ext cx="203200" cy="292100"/>
        </p:xfrm>
        <a:graphic>
          <a:graphicData uri="http://schemas.openxmlformats.org/presentationml/2006/ole">
            <mc:AlternateContent xmlns:mc="http://schemas.openxmlformats.org/markup-compatibility/2006">
              <mc:Choice xmlns:v="urn:schemas-microsoft-com:vml" Requires="v">
                <p:oleObj spid="_x0000_s87092" name="Equation" r:id="rId12" imgW="203040" imgH="291960" progId="Equation.DSMT4">
                  <p:embed/>
                </p:oleObj>
              </mc:Choice>
              <mc:Fallback>
                <p:oleObj name="Equation" r:id="rId12" imgW="203040" imgH="291960" progId="Equation.DSMT4">
                  <p:embed/>
                  <p:pic>
                    <p:nvPicPr>
                      <p:cNvPr id="0" name="Picture 2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981200" y="2025444"/>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7062" name="Object 22"/>
          <p:cNvGraphicFramePr>
            <a:graphicFrameLocks noChangeAspect="1"/>
          </p:cNvGraphicFramePr>
          <p:nvPr/>
        </p:nvGraphicFramePr>
        <p:xfrm>
          <a:off x="6172200" y="1782096"/>
          <a:ext cx="165100" cy="228600"/>
        </p:xfrm>
        <a:graphic>
          <a:graphicData uri="http://schemas.openxmlformats.org/presentationml/2006/ole">
            <mc:AlternateContent xmlns:mc="http://schemas.openxmlformats.org/markup-compatibility/2006">
              <mc:Choice xmlns:v="urn:schemas-microsoft-com:vml" Requires="v">
                <p:oleObj spid="_x0000_s87093" name="Equation" r:id="rId14" imgW="164880" imgH="228600" progId="Equation.DSMT4">
                  <p:embed/>
                </p:oleObj>
              </mc:Choice>
              <mc:Fallback>
                <p:oleObj name="Equation" r:id="rId14" imgW="164880" imgH="228600" progId="Equation.DSMT4">
                  <p:embed/>
                  <p:pic>
                    <p:nvPicPr>
                      <p:cNvPr id="0" name="Picture 2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172200" y="1782096"/>
                        <a:ext cx="165100" cy="228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9" name="Rectangle 28"/>
          <p:cNvSpPr/>
          <p:nvPr/>
        </p:nvSpPr>
        <p:spPr>
          <a:xfrm>
            <a:off x="457200" y="3200400"/>
            <a:ext cx="1174360" cy="523220"/>
          </a:xfrm>
          <a:prstGeom prst="rect">
            <a:avLst/>
          </a:prstGeom>
        </p:spPr>
        <p:txBody>
          <a:bodyPr wrap="none">
            <a:spAutoFit/>
          </a:bodyPr>
          <a:lstStyle/>
          <a:p>
            <a:r>
              <a:rPr lang="en-US" sz="2800" dirty="0"/>
              <a:t>Graph:</a:t>
            </a:r>
          </a:p>
        </p:txBody>
      </p:sp>
      <p:pic>
        <p:nvPicPr>
          <p:cNvPr id="87065" name="Picture 25"/>
          <p:cNvPicPr>
            <a:picLocks noChangeAspect="1" noChangeArrowheads="1"/>
          </p:cNvPicPr>
          <p:nvPr/>
        </p:nvPicPr>
        <p:blipFill>
          <a:blip r:embed="rId16"/>
          <a:srcRect/>
          <a:stretch>
            <a:fillRect/>
          </a:stretch>
        </p:blipFill>
        <p:spPr bwMode="auto">
          <a:xfrm>
            <a:off x="1524000" y="4038600"/>
            <a:ext cx="6238875" cy="419100"/>
          </a:xfrm>
          <a:prstGeom prst="rect">
            <a:avLst/>
          </a:prstGeom>
          <a:noFill/>
          <a:ln w="9525">
            <a:noFill/>
            <a:miter lim="800000"/>
            <a:headEnd/>
            <a:tailEnd/>
          </a:ln>
          <a:effectLst/>
        </p:spPr>
      </p:pic>
      <p:grpSp>
        <p:nvGrpSpPr>
          <p:cNvPr id="37" name="Group 36"/>
          <p:cNvGrpSpPr/>
          <p:nvPr/>
        </p:nvGrpSpPr>
        <p:grpSpPr>
          <a:xfrm>
            <a:off x="4495800" y="4152904"/>
            <a:ext cx="3112770" cy="542000"/>
            <a:chOff x="4495800" y="4152904"/>
            <a:chExt cx="3112770" cy="542000"/>
          </a:xfrm>
        </p:grpSpPr>
        <p:sp>
          <p:nvSpPr>
            <p:cNvPr id="33" name="Oval 32"/>
            <p:cNvSpPr/>
            <p:nvPr/>
          </p:nvSpPr>
          <p:spPr>
            <a:xfrm>
              <a:off x="4495800" y="4152904"/>
              <a:ext cx="182880" cy="182880"/>
            </a:xfrm>
            <a:prstGeom prst="ellipse">
              <a:avLst/>
            </a:prstGeom>
            <a:noFill/>
            <a:ln>
              <a:solidFill>
                <a:srgbClr val="0000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5" name="Straight Arrow Connector 34"/>
            <p:cNvCxnSpPr/>
            <p:nvPr/>
          </p:nvCxnSpPr>
          <p:spPr>
            <a:xfrm>
              <a:off x="4678680" y="4243388"/>
              <a:ext cx="2929890" cy="0"/>
            </a:xfrm>
            <a:prstGeom prst="straightConnector1">
              <a:avLst/>
            </a:prstGeom>
            <a:ln w="50800">
              <a:solidFill>
                <a:schemeClr val="accent1"/>
              </a:solidFill>
              <a:tailEnd type="triangle" w="lg" len="med"/>
            </a:ln>
          </p:spPr>
          <p:style>
            <a:lnRef idx="1">
              <a:schemeClr val="accent1"/>
            </a:lnRef>
            <a:fillRef idx="0">
              <a:schemeClr val="accent1"/>
            </a:fillRef>
            <a:effectRef idx="0">
              <a:schemeClr val="accent1"/>
            </a:effectRef>
            <a:fontRef idx="minor">
              <a:schemeClr val="tx1"/>
            </a:fontRef>
          </p:style>
        </p:cxnSp>
        <p:graphicFrame>
          <p:nvGraphicFramePr>
            <p:cNvPr id="87066" name="Object 26"/>
            <p:cNvGraphicFramePr>
              <a:graphicFrameLocks noChangeAspect="1"/>
            </p:cNvGraphicFramePr>
            <p:nvPr/>
          </p:nvGraphicFramePr>
          <p:xfrm>
            <a:off x="4516898" y="4466304"/>
            <a:ext cx="152400" cy="228600"/>
          </p:xfrm>
          <a:graphic>
            <a:graphicData uri="http://schemas.openxmlformats.org/presentationml/2006/ole">
              <mc:AlternateContent xmlns:mc="http://schemas.openxmlformats.org/markup-compatibility/2006">
                <mc:Choice xmlns:v="urn:schemas-microsoft-com:vml" Requires="v">
                  <p:oleObj spid="_x0000_s87094" name="Equation" r:id="rId17" imgW="152280" imgH="228600" progId="Equation.DSMT4">
                    <p:embed/>
                  </p:oleObj>
                </mc:Choice>
                <mc:Fallback>
                  <p:oleObj name="Equation" r:id="rId17" imgW="152280" imgH="228600" progId="Equation.DSMT4">
                    <p:embed/>
                    <p:pic>
                      <p:nvPicPr>
                        <p:cNvPr id="0" name="Picture 26"/>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516898" y="4466304"/>
                          <a:ext cx="152400" cy="228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705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706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706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706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705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a:solidFill>
                  <a:schemeClr val="accent1"/>
                </a:solidFill>
              </a:rPr>
              <a:t>Example 8</a:t>
            </a:r>
            <a:endParaRPr lang="en-US" dirty="0">
              <a:solidFill>
                <a:schemeClr val="accent1">
                  <a:lumMod val="50000"/>
                </a:schemeClr>
              </a:solidFill>
            </a:endParaRPr>
          </a:p>
        </p:txBody>
      </p:sp>
      <p:sp>
        <p:nvSpPr>
          <p:cNvPr id="15362" name="Content Placeholder 2"/>
          <p:cNvSpPr>
            <a:spLocks noGrp="1"/>
          </p:cNvSpPr>
          <p:nvPr>
            <p:ph idx="1"/>
          </p:nvPr>
        </p:nvSpPr>
        <p:spPr/>
        <p:txBody>
          <a:bodyPr>
            <a:normAutofit/>
          </a:bodyPr>
          <a:lstStyle/>
          <a:p>
            <a:pPr marL="0" indent="-457200" eaLnBrk="1" hangingPunct="1">
              <a:buNone/>
            </a:pPr>
            <a:r>
              <a:rPr lang="en-US" i="0" dirty="0">
                <a:solidFill>
                  <a:schemeClr val="tx1"/>
                </a:solidFill>
              </a:rPr>
              <a:t>Solve                             </a:t>
            </a:r>
          </a:p>
          <a:p>
            <a:pPr marL="0" indent="-457200" eaLnBrk="1" hangingPunct="1">
              <a:buNone/>
            </a:pPr>
            <a:r>
              <a:rPr lang="en-US" i="0" dirty="0">
                <a:solidFill>
                  <a:schemeClr val="tx1"/>
                </a:solidFill>
              </a:rPr>
              <a:t>Graph the solution on a number line.</a:t>
            </a:r>
          </a:p>
          <a:p>
            <a:pPr marL="0" indent="-457200" eaLnBrk="1" hangingPunct="1">
              <a:buNone/>
            </a:pPr>
            <a:r>
              <a:rPr lang="en-US" b="1" i="0" dirty="0">
                <a:solidFill>
                  <a:schemeClr val="tx1"/>
                </a:solidFill>
              </a:rPr>
              <a:t>Solution </a:t>
            </a:r>
          </a:p>
          <a:p>
            <a:pPr indent="-457200">
              <a:spcBef>
                <a:spcPts val="0"/>
              </a:spcBef>
            </a:pPr>
            <a:r>
              <a:rPr lang="en-US" dirty="0"/>
              <a:t>Note that the statement </a:t>
            </a:r>
            <a:r>
              <a:rPr lang="en-US" dirty="0">
                <a:solidFill>
                  <a:srgbClr val="000099"/>
                </a:solidFill>
              </a:rPr>
              <a:t>5 &lt; 2</a:t>
            </a:r>
            <a:r>
              <a:rPr lang="en-US" i="1" dirty="0">
                <a:solidFill>
                  <a:srgbClr val="000099"/>
                </a:solidFill>
              </a:rPr>
              <a:t>x </a:t>
            </a:r>
            <a:r>
              <a:rPr lang="en-US" dirty="0">
                <a:solidFill>
                  <a:srgbClr val="000099"/>
                </a:solidFill>
              </a:rPr>
              <a:t>+ 3 &lt; 10</a:t>
            </a:r>
            <a:r>
              <a:rPr lang="en-US" dirty="0"/>
              <a:t> actually involves two inequalities:</a:t>
            </a:r>
          </a:p>
          <a:p>
            <a:pPr indent="-457200" algn="ctr">
              <a:spcBef>
                <a:spcPts val="1200"/>
              </a:spcBef>
            </a:pPr>
            <a:r>
              <a:rPr lang="en-US" dirty="0">
                <a:solidFill>
                  <a:srgbClr val="000099"/>
                </a:solidFill>
              </a:rPr>
              <a:t>5 &lt; 2</a:t>
            </a:r>
            <a:r>
              <a:rPr lang="en-US" i="1" dirty="0">
                <a:solidFill>
                  <a:srgbClr val="000099"/>
                </a:solidFill>
              </a:rPr>
              <a:t>x </a:t>
            </a:r>
            <a:r>
              <a:rPr lang="en-US" dirty="0">
                <a:solidFill>
                  <a:srgbClr val="000099"/>
                </a:solidFill>
              </a:rPr>
              <a:t>+ 3</a:t>
            </a:r>
            <a:r>
              <a:rPr lang="en-US" dirty="0"/>
              <a:t>   and   </a:t>
            </a:r>
            <a:r>
              <a:rPr lang="en-US" dirty="0">
                <a:solidFill>
                  <a:srgbClr val="000099"/>
                </a:solidFill>
              </a:rPr>
              <a:t>2</a:t>
            </a:r>
            <a:r>
              <a:rPr lang="en-US" i="1" dirty="0">
                <a:solidFill>
                  <a:srgbClr val="000099"/>
                </a:solidFill>
              </a:rPr>
              <a:t>x </a:t>
            </a:r>
            <a:r>
              <a:rPr lang="en-US" dirty="0">
                <a:solidFill>
                  <a:srgbClr val="000099"/>
                </a:solidFill>
              </a:rPr>
              <a:t>+ 3 &lt; 10</a:t>
            </a:r>
            <a:r>
              <a:rPr lang="en-US" dirty="0"/>
              <a:t>.</a:t>
            </a:r>
            <a:endParaRPr lang="en-US" dirty="0">
              <a:solidFill>
                <a:schemeClr val="tx1"/>
              </a:solidFill>
            </a:endParaRPr>
          </a:p>
          <a:p>
            <a:pPr>
              <a:spcBef>
                <a:spcPts val="1800"/>
              </a:spcBef>
            </a:pPr>
            <a:r>
              <a:rPr lang="en-US" dirty="0"/>
              <a:t>Because 5 &lt; 10, we can write these inequalities as one statement and solve both inequalities at the same time as follows:</a:t>
            </a:r>
            <a:endParaRPr lang="en-US" dirty="0">
              <a:solidFill>
                <a:schemeClr val="tx1"/>
              </a:solidFill>
            </a:endParaRPr>
          </a:p>
        </p:txBody>
      </p:sp>
      <p:graphicFrame>
        <p:nvGraphicFramePr>
          <p:cNvPr id="18" name="Object 17"/>
          <p:cNvGraphicFramePr>
            <a:graphicFrameLocks noChangeAspect="1"/>
          </p:cNvGraphicFramePr>
          <p:nvPr/>
        </p:nvGraphicFramePr>
        <p:xfrm>
          <a:off x="1418304" y="1416256"/>
          <a:ext cx="2108200" cy="292100"/>
        </p:xfrm>
        <a:graphic>
          <a:graphicData uri="http://schemas.openxmlformats.org/presentationml/2006/ole">
            <mc:AlternateContent xmlns:mc="http://schemas.openxmlformats.org/markup-compatibility/2006">
              <mc:Choice xmlns:v="urn:schemas-microsoft-com:vml" Requires="v">
                <p:oleObj spid="_x0000_s26630" name="Equation" r:id="rId4" imgW="2108160" imgH="291960" progId="Equation.DSMT4">
                  <p:embed/>
                </p:oleObj>
              </mc:Choice>
              <mc:Fallback>
                <p:oleObj name="Equation" r:id="rId4" imgW="2108160" imgH="291960" progId="Equation.DSMT4">
                  <p:embed/>
                  <p:pic>
                    <p:nvPicPr>
                      <p:cNvPr id="0" name="Object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18304" y="1416256"/>
                        <a:ext cx="2108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a:solidFill>
                  <a:schemeClr val="accent1"/>
                </a:solidFill>
              </a:rPr>
              <a:t>Objectives</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marL="457200" indent="-457200" eaLnBrk="1" hangingPunct="1">
              <a:buFont typeface="Courier New" pitchFamily="49" charset="0"/>
              <a:buChar char="o"/>
            </a:pPr>
            <a:r>
              <a:rPr lang="en-US" i="0" dirty="0">
                <a:solidFill>
                  <a:schemeClr val="tx1"/>
                </a:solidFill>
              </a:rPr>
              <a:t>Be able to identify inequalities as true or false.</a:t>
            </a:r>
          </a:p>
          <a:p>
            <a:pPr marL="457200" indent="-457200" eaLnBrk="1" hangingPunct="1">
              <a:buFont typeface="Courier New" pitchFamily="49" charset="0"/>
              <a:buChar char="o"/>
            </a:pPr>
            <a:r>
              <a:rPr lang="en-US" i="0" dirty="0">
                <a:solidFill>
                  <a:schemeClr val="tx1"/>
                </a:solidFill>
              </a:rPr>
              <a:t>Learn how to graph intervals of real numbers.</a:t>
            </a:r>
          </a:p>
          <a:p>
            <a:pPr marL="457200" indent="-457200" eaLnBrk="1" hangingPunct="1">
              <a:buFont typeface="Courier New" pitchFamily="49" charset="0"/>
              <a:buChar char="o"/>
            </a:pPr>
            <a:r>
              <a:rPr lang="en-US" i="0" dirty="0">
                <a:solidFill>
                  <a:schemeClr val="tx1"/>
                </a:solidFill>
              </a:rPr>
              <a:t>Be able to classify various types of real number intervals.</a:t>
            </a:r>
          </a:p>
          <a:p>
            <a:pPr marL="457200" indent="-457200" eaLnBrk="1" hangingPunct="1">
              <a:buFont typeface="Courier New" pitchFamily="49" charset="0"/>
              <a:buChar char="o"/>
            </a:pPr>
            <a:r>
              <a:rPr lang="en-US" i="0" dirty="0">
                <a:solidFill>
                  <a:schemeClr val="tx1"/>
                </a:solidFill>
              </a:rPr>
              <a:t>Learn how to solve inequalities and graph the solutions on real number lines.</a:t>
            </a:r>
          </a:p>
          <a:p>
            <a:pPr marL="457200" indent="-457200" eaLnBrk="1" hangingPunct="1">
              <a:buFont typeface="Courier New" pitchFamily="49" charset="0"/>
              <a:buChar char="o"/>
            </a:pPr>
            <a:endParaRPr lang="en-US" i="0" dirty="0">
              <a:solidFill>
                <a:schemeClr val="tx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26"/>
          <p:cNvSpPr/>
          <p:nvPr/>
        </p:nvSpPr>
        <p:spPr>
          <a:xfrm>
            <a:off x="2496820" y="3797300"/>
            <a:ext cx="182880" cy="304800"/>
          </a:xfrm>
          <a:prstGeom prst="rect">
            <a:avLst/>
          </a:prstGeom>
          <a:solidFill>
            <a:srgbClr val="CC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26" name="Rectangle 25"/>
          <p:cNvSpPr/>
          <p:nvPr/>
        </p:nvSpPr>
        <p:spPr>
          <a:xfrm>
            <a:off x="1874520" y="3797300"/>
            <a:ext cx="182880" cy="304800"/>
          </a:xfrm>
          <a:prstGeom prst="rect">
            <a:avLst/>
          </a:prstGeom>
          <a:solidFill>
            <a:srgbClr val="CC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25" name="Rectangle 24"/>
          <p:cNvSpPr/>
          <p:nvPr/>
        </p:nvSpPr>
        <p:spPr>
          <a:xfrm>
            <a:off x="1231900" y="3797300"/>
            <a:ext cx="182880" cy="304800"/>
          </a:xfrm>
          <a:prstGeom prst="rect">
            <a:avLst/>
          </a:prstGeom>
          <a:solidFill>
            <a:srgbClr val="CC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graphicFrame>
        <p:nvGraphicFramePr>
          <p:cNvPr id="80906" name="Object 10"/>
          <p:cNvGraphicFramePr>
            <a:graphicFrameLocks noChangeAspect="1"/>
          </p:cNvGraphicFramePr>
          <p:nvPr/>
        </p:nvGraphicFramePr>
        <p:xfrm>
          <a:off x="1204452" y="3261852"/>
          <a:ext cx="1536700" cy="838200"/>
        </p:xfrm>
        <a:graphic>
          <a:graphicData uri="http://schemas.openxmlformats.org/presentationml/2006/ole">
            <mc:AlternateContent xmlns:mc="http://schemas.openxmlformats.org/markup-compatibility/2006">
              <mc:Choice xmlns:v="urn:schemas-microsoft-com:vml" Requires="v">
                <p:oleObj spid="_x0000_s88087" name="Equation" r:id="rId4" imgW="1536480" imgH="838080" progId="Equation.DSMT4">
                  <p:embed/>
                </p:oleObj>
              </mc:Choice>
              <mc:Fallback>
                <p:oleObj name="Equation" r:id="rId4" imgW="1536480" imgH="838080" progId="Equation.DSMT4">
                  <p:embed/>
                  <p:pic>
                    <p:nvPicPr>
                      <p:cNvPr id="0" name="Object 1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04452" y="3261852"/>
                        <a:ext cx="1536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3" name="Rectangle 22"/>
          <p:cNvSpPr/>
          <p:nvPr/>
        </p:nvSpPr>
        <p:spPr>
          <a:xfrm>
            <a:off x="4876800" y="2057400"/>
            <a:ext cx="274320" cy="304800"/>
          </a:xfrm>
          <a:prstGeom prst="rect">
            <a:avLst/>
          </a:prstGeom>
          <a:solidFill>
            <a:srgbClr val="CC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22" name="Rectangle 21"/>
          <p:cNvSpPr/>
          <p:nvPr/>
        </p:nvSpPr>
        <p:spPr>
          <a:xfrm>
            <a:off x="3733800" y="2057400"/>
            <a:ext cx="457200" cy="304800"/>
          </a:xfrm>
          <a:prstGeom prst="rect">
            <a:avLst/>
          </a:prstGeom>
          <a:solidFill>
            <a:srgbClr val="CC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9" name="Rectangle 18"/>
          <p:cNvSpPr/>
          <p:nvPr/>
        </p:nvSpPr>
        <p:spPr>
          <a:xfrm>
            <a:off x="2590800" y="2057400"/>
            <a:ext cx="457200" cy="304800"/>
          </a:xfrm>
          <a:prstGeom prst="rect">
            <a:avLst/>
          </a:prstGeom>
          <a:solidFill>
            <a:srgbClr val="CC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8" name="Rectangle 17"/>
          <p:cNvSpPr/>
          <p:nvPr/>
        </p:nvSpPr>
        <p:spPr>
          <a:xfrm>
            <a:off x="939800" y="2057400"/>
            <a:ext cx="457200" cy="304800"/>
          </a:xfrm>
          <a:prstGeom prst="rect">
            <a:avLst/>
          </a:prstGeom>
          <a:solidFill>
            <a:srgbClr val="CC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4328652" y="2013156"/>
            <a:ext cx="2590800" cy="400110"/>
          </a:xfrm>
          <a:prstGeom prst="rect">
            <a:avLst/>
          </a:prstGeom>
          <a:noFill/>
        </p:spPr>
        <p:txBody>
          <a:bodyPr wrap="square" rtlCol="0">
            <a:spAutoFit/>
          </a:bodyPr>
          <a:lstStyle/>
          <a:p>
            <a:r>
              <a:rPr lang="en-US" sz="2000" dirty="0">
                <a:solidFill>
                  <a:srgbClr val="006666"/>
                </a:solidFill>
                <a:latin typeface="+mn-lt"/>
              </a:rPr>
              <a:t>Add </a:t>
            </a:r>
            <a:r>
              <a:rPr lang="en-US" sz="2000" dirty="0">
                <a:solidFill>
                  <a:srgbClr val="366092"/>
                </a:solidFill>
                <a:latin typeface="+mn-lt"/>
              </a:rPr>
              <a:t>–</a:t>
            </a:r>
            <a:r>
              <a:rPr lang="en-US" sz="2000" dirty="0">
                <a:solidFill>
                  <a:srgbClr val="006666"/>
                </a:solidFill>
                <a:latin typeface="+mn-lt"/>
              </a:rPr>
              <a:t>3 to each part.</a:t>
            </a:r>
          </a:p>
        </p:txBody>
      </p:sp>
      <p:graphicFrame>
        <p:nvGraphicFramePr>
          <p:cNvPr id="80904" name="Object 8"/>
          <p:cNvGraphicFramePr>
            <a:graphicFrameLocks noChangeAspect="1"/>
          </p:cNvGraphicFramePr>
          <p:nvPr/>
        </p:nvGraphicFramePr>
        <p:xfrm>
          <a:off x="732504" y="2074608"/>
          <a:ext cx="3467100" cy="292100"/>
        </p:xfrm>
        <a:graphic>
          <a:graphicData uri="http://schemas.openxmlformats.org/presentationml/2006/ole">
            <mc:AlternateContent xmlns:mc="http://schemas.openxmlformats.org/markup-compatibility/2006">
              <mc:Choice xmlns:v="urn:schemas-microsoft-com:vml" Requires="v">
                <p:oleObj spid="_x0000_s88088" name="Equation" r:id="rId6" imgW="3466800" imgH="291960" progId="Equation.DSMT4">
                  <p:embed/>
                </p:oleObj>
              </mc:Choice>
              <mc:Fallback>
                <p:oleObj name="Equation" r:id="rId6" imgW="3466800" imgH="291960" progId="Equation.DSMT4">
                  <p:embed/>
                  <p:pic>
                    <p:nvPicPr>
                      <p:cNvPr id="0" name="Object 1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32504" y="2074608"/>
                        <a:ext cx="34671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Title 1"/>
          <p:cNvSpPr>
            <a:spLocks noGrp="1"/>
          </p:cNvSpPr>
          <p:nvPr>
            <p:ph type="title"/>
          </p:nvPr>
        </p:nvSpPr>
        <p:spPr/>
        <p:txBody>
          <a:bodyPr rtlCol="0">
            <a:normAutofit/>
          </a:bodyPr>
          <a:lstStyle/>
          <a:p>
            <a:pPr eaLnBrk="1" fontAlgn="auto" hangingPunct="1">
              <a:spcAft>
                <a:spcPts val="0"/>
              </a:spcAft>
              <a:defRPr/>
            </a:pPr>
            <a:r>
              <a:rPr lang="en-US" dirty="0">
                <a:solidFill>
                  <a:schemeClr val="accent1"/>
                </a:solidFill>
              </a:rPr>
              <a:t>Example 8 (cont.)</a:t>
            </a:r>
            <a:endParaRPr lang="en-US" dirty="0">
              <a:solidFill>
                <a:schemeClr val="accent1">
                  <a:lumMod val="50000"/>
                </a:schemeClr>
              </a:solidFill>
            </a:endParaRPr>
          </a:p>
        </p:txBody>
      </p:sp>
      <p:graphicFrame>
        <p:nvGraphicFramePr>
          <p:cNvPr id="20484" name="Object 4"/>
          <p:cNvGraphicFramePr>
            <a:graphicFrameLocks noChangeAspect="1"/>
          </p:cNvGraphicFramePr>
          <p:nvPr/>
        </p:nvGraphicFramePr>
        <p:xfrm>
          <a:off x="1189704" y="1465008"/>
          <a:ext cx="2019300" cy="292100"/>
        </p:xfrm>
        <a:graphic>
          <a:graphicData uri="http://schemas.openxmlformats.org/presentationml/2006/ole">
            <mc:AlternateContent xmlns:mc="http://schemas.openxmlformats.org/markup-compatibility/2006">
              <mc:Choice xmlns:v="urn:schemas-microsoft-com:vml" Requires="v">
                <p:oleObj spid="_x0000_s88089" name="Equation" r:id="rId8" imgW="2019240" imgH="291960" progId="Equation.DSMT4">
                  <p:embed/>
                </p:oleObj>
              </mc:Choice>
              <mc:Fallback>
                <p:oleObj name="Equation" r:id="rId8" imgW="2019240" imgH="291960" progId="Equation.DSMT4">
                  <p:embed/>
                  <p:pic>
                    <p:nvPicPr>
                      <p:cNvPr id="0" name="Object 1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189704" y="1465008"/>
                        <a:ext cx="20193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1" name="TextBox 20"/>
          <p:cNvSpPr txBox="1"/>
          <p:nvPr/>
        </p:nvSpPr>
        <p:spPr>
          <a:xfrm>
            <a:off x="4328652" y="3460956"/>
            <a:ext cx="2514600" cy="400110"/>
          </a:xfrm>
          <a:prstGeom prst="rect">
            <a:avLst/>
          </a:prstGeom>
          <a:noFill/>
        </p:spPr>
        <p:txBody>
          <a:bodyPr wrap="square" rtlCol="0">
            <a:spAutoFit/>
          </a:bodyPr>
          <a:lstStyle/>
          <a:p>
            <a:r>
              <a:rPr lang="en-US" sz="2000" dirty="0">
                <a:solidFill>
                  <a:srgbClr val="006666"/>
                </a:solidFill>
                <a:latin typeface="+mn-lt"/>
              </a:rPr>
              <a:t>Divide each part by 2. </a:t>
            </a:r>
            <a:endParaRPr lang="en-US" sz="2000" dirty="0">
              <a:solidFill>
                <a:srgbClr val="FF0000"/>
              </a:solidFill>
              <a:latin typeface="+mn-lt"/>
            </a:endParaRPr>
          </a:p>
        </p:txBody>
      </p:sp>
      <p:graphicFrame>
        <p:nvGraphicFramePr>
          <p:cNvPr id="80905" name="Object 9"/>
          <p:cNvGraphicFramePr>
            <a:graphicFrameLocks noChangeAspect="1"/>
          </p:cNvGraphicFramePr>
          <p:nvPr/>
        </p:nvGraphicFramePr>
        <p:xfrm>
          <a:off x="1233948" y="2743200"/>
          <a:ext cx="1371600" cy="279400"/>
        </p:xfrm>
        <a:graphic>
          <a:graphicData uri="http://schemas.openxmlformats.org/presentationml/2006/ole">
            <mc:AlternateContent xmlns:mc="http://schemas.openxmlformats.org/markup-compatibility/2006">
              <mc:Choice xmlns:v="urn:schemas-microsoft-com:vml" Requires="v">
                <p:oleObj spid="_x0000_s88090" name="Equation" r:id="rId10" imgW="1371600" imgH="279360" progId="Equation.DSMT4">
                  <p:embed/>
                </p:oleObj>
              </mc:Choice>
              <mc:Fallback>
                <p:oleObj name="Equation" r:id="rId10" imgW="1371600" imgH="279360" progId="Equation.DSMT4">
                  <p:embed/>
                  <p:pic>
                    <p:nvPicPr>
                      <p:cNvPr id="0" name="Object 1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233948" y="2743200"/>
                        <a:ext cx="13716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4" name="Object 23"/>
          <p:cNvGraphicFramePr>
            <a:graphicFrameLocks noChangeAspect="1"/>
          </p:cNvGraphicFramePr>
          <p:nvPr/>
        </p:nvGraphicFramePr>
        <p:xfrm>
          <a:off x="1263444" y="4267200"/>
          <a:ext cx="1447800" cy="292100"/>
        </p:xfrm>
        <a:graphic>
          <a:graphicData uri="http://schemas.openxmlformats.org/presentationml/2006/ole">
            <mc:AlternateContent xmlns:mc="http://schemas.openxmlformats.org/markup-compatibility/2006">
              <mc:Choice xmlns:v="urn:schemas-microsoft-com:vml" Requires="v">
                <p:oleObj spid="_x0000_s88091" name="Equation" r:id="rId12" imgW="1447560" imgH="291960" progId="Equation.DSMT4">
                  <p:embed/>
                </p:oleObj>
              </mc:Choice>
              <mc:Fallback>
                <p:oleObj name="Equation" r:id="rId12" imgW="1447560" imgH="291960" progId="Equation.DSMT4">
                  <p:embed/>
                  <p:pic>
                    <p:nvPicPr>
                      <p:cNvPr id="0" name="Object 1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263444" y="4267200"/>
                        <a:ext cx="14478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3" name="Rectangle 12"/>
          <p:cNvSpPr/>
          <p:nvPr/>
        </p:nvSpPr>
        <p:spPr>
          <a:xfrm>
            <a:off x="457200" y="4800600"/>
            <a:ext cx="8229600" cy="1082348"/>
          </a:xfrm>
          <a:prstGeom prst="rect">
            <a:avLst/>
          </a:prstGeom>
        </p:spPr>
        <p:txBody>
          <a:bodyPr>
            <a:spAutoFit/>
          </a:bodyPr>
          <a:lstStyle/>
          <a:p>
            <a:r>
              <a:rPr lang="en-US" sz="2800" dirty="0"/>
              <a:t>The solution indicates that 1 &lt; </a:t>
            </a:r>
            <a:r>
              <a:rPr lang="en-US" sz="2800" i="1" dirty="0"/>
              <a:t>x</a:t>
            </a:r>
            <a:endParaRPr lang="en-US" sz="2800" dirty="0"/>
          </a:p>
          <a:p>
            <a:pPr>
              <a:spcBef>
                <a:spcPts val="1000"/>
              </a:spcBef>
              <a:tabLst>
                <a:tab pos="1150938" algn="l"/>
                <a:tab pos="3259138" algn="l"/>
              </a:tabLst>
            </a:pPr>
            <a:r>
              <a:rPr lang="en-US" sz="2800" b="1" dirty="0"/>
              <a:t>	and 	</a:t>
            </a:r>
            <a:r>
              <a:rPr lang="en-US" sz="2800" dirty="0"/>
              <a:t>that </a:t>
            </a:r>
            <a:r>
              <a:rPr lang="en-US" sz="2800" i="1" dirty="0"/>
              <a:t>x </a:t>
            </a:r>
            <a:r>
              <a:rPr lang="en-US" sz="2800" dirty="0"/>
              <a:t>&lt; 3.5</a:t>
            </a:r>
          </a:p>
        </p:txBody>
      </p:sp>
      <p:sp>
        <p:nvSpPr>
          <p:cNvPr id="14" name="Rectangle 13"/>
          <p:cNvSpPr/>
          <p:nvPr/>
        </p:nvSpPr>
        <p:spPr>
          <a:xfrm>
            <a:off x="5455912" y="4876800"/>
            <a:ext cx="3523400" cy="461665"/>
          </a:xfrm>
          <a:prstGeom prst="rect">
            <a:avLst/>
          </a:prstGeom>
        </p:spPr>
        <p:txBody>
          <a:bodyPr wrap="none">
            <a:spAutoFit/>
          </a:bodyPr>
          <a:lstStyle/>
          <a:p>
            <a:r>
              <a:rPr lang="en-US" sz="2400" dirty="0"/>
              <a:t>(that is, </a:t>
            </a:r>
            <a:r>
              <a:rPr lang="en-US" sz="2400" i="1" dirty="0"/>
              <a:t>x</a:t>
            </a:r>
            <a:r>
              <a:rPr lang="en-US" sz="2400" dirty="0"/>
              <a:t> is greater than 1)</a:t>
            </a:r>
          </a:p>
        </p:txBody>
      </p:sp>
      <p:sp>
        <p:nvSpPr>
          <p:cNvPr id="15" name="Rectangle 14"/>
          <p:cNvSpPr/>
          <p:nvPr/>
        </p:nvSpPr>
        <p:spPr>
          <a:xfrm>
            <a:off x="5455912" y="5405735"/>
            <a:ext cx="3324949" cy="461665"/>
          </a:xfrm>
          <a:prstGeom prst="rect">
            <a:avLst/>
          </a:prstGeom>
        </p:spPr>
        <p:txBody>
          <a:bodyPr wrap="none">
            <a:spAutoFit/>
          </a:bodyPr>
          <a:lstStyle/>
          <a:p>
            <a:r>
              <a:rPr lang="en-US" sz="2400" dirty="0"/>
              <a:t>(that is, </a:t>
            </a:r>
            <a:r>
              <a:rPr lang="en-US" sz="2400" i="1" dirty="0"/>
              <a:t>x</a:t>
            </a:r>
            <a:r>
              <a:rPr lang="en-US" sz="2400" dirty="0"/>
              <a:t> is less than 3.5)</a:t>
            </a:r>
          </a:p>
        </p:txBody>
      </p:sp>
      <p:sp>
        <p:nvSpPr>
          <p:cNvPr id="16" name="Rectangle 15"/>
          <p:cNvSpPr/>
          <p:nvPr/>
        </p:nvSpPr>
        <p:spPr>
          <a:xfrm>
            <a:off x="4328652" y="2652252"/>
            <a:ext cx="1063496" cy="400110"/>
          </a:xfrm>
          <a:prstGeom prst="rect">
            <a:avLst/>
          </a:prstGeom>
        </p:spPr>
        <p:txBody>
          <a:bodyPr wrap="none">
            <a:spAutoFit/>
          </a:bodyPr>
          <a:lstStyle/>
          <a:p>
            <a:r>
              <a:rPr lang="en-US" sz="2000" dirty="0">
                <a:solidFill>
                  <a:srgbClr val="006666"/>
                </a:solidFill>
              </a:rPr>
              <a:t>Simplify.</a:t>
            </a:r>
          </a:p>
        </p:txBody>
      </p:sp>
      <p:sp>
        <p:nvSpPr>
          <p:cNvPr id="17" name="Rectangle 16"/>
          <p:cNvSpPr/>
          <p:nvPr/>
        </p:nvSpPr>
        <p:spPr>
          <a:xfrm>
            <a:off x="4328652" y="4176252"/>
            <a:ext cx="4486613" cy="400110"/>
          </a:xfrm>
          <a:prstGeom prst="rect">
            <a:avLst/>
          </a:prstGeom>
        </p:spPr>
        <p:txBody>
          <a:bodyPr wrap="none">
            <a:spAutoFit/>
          </a:bodyPr>
          <a:lstStyle/>
          <a:p>
            <a:r>
              <a:rPr lang="en-US" sz="2000" dirty="0">
                <a:solidFill>
                  <a:srgbClr val="006666"/>
                </a:solidFill>
              </a:rPr>
              <a:t>Thus </a:t>
            </a:r>
            <a:r>
              <a:rPr lang="en-US" sz="2000" i="1" dirty="0">
                <a:solidFill>
                  <a:srgbClr val="006666"/>
                </a:solidFill>
              </a:rPr>
              <a:t>x </a:t>
            </a:r>
            <a:r>
              <a:rPr lang="en-US" sz="2000" dirty="0">
                <a:solidFill>
                  <a:srgbClr val="006666"/>
                </a:solidFill>
              </a:rPr>
              <a:t>is greater than 1 and less than 3.5.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090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8090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090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1"/>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5"/>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6"/>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4"/>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7"/>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3"/>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4"/>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26" grpId="0" animBg="1"/>
      <p:bldP spid="25" grpId="0" animBg="1"/>
      <p:bldP spid="23" grpId="0" animBg="1"/>
      <p:bldP spid="22" grpId="0" animBg="1"/>
      <p:bldP spid="19" grpId="0" animBg="1"/>
      <p:bldP spid="18" grpId="0" animBg="1"/>
      <p:bldP spid="20" grpId="0"/>
      <p:bldP spid="21" grpId="0"/>
      <p:bldP spid="13" grpId="0"/>
      <p:bldP spid="14" grpId="0"/>
      <p:bldP spid="15" grpId="0"/>
      <p:bldP spid="16" grpId="0"/>
      <p:bldP spid="17"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a:solidFill>
                  <a:schemeClr val="accent1"/>
                </a:solidFill>
              </a:rPr>
              <a:t>Example 8 (cont.) </a:t>
            </a:r>
            <a:endParaRPr lang="en-US" dirty="0">
              <a:solidFill>
                <a:schemeClr val="accent1">
                  <a:lumMod val="50000"/>
                </a:schemeClr>
              </a:solidFill>
            </a:endParaRPr>
          </a:p>
        </p:txBody>
      </p:sp>
      <p:sp>
        <p:nvSpPr>
          <p:cNvPr id="15362" name="Content Placeholder 2"/>
          <p:cNvSpPr>
            <a:spLocks noGrp="1"/>
          </p:cNvSpPr>
          <p:nvPr>
            <p:ph idx="1"/>
          </p:nvPr>
        </p:nvSpPr>
        <p:spPr/>
        <p:txBody>
          <a:bodyPr>
            <a:normAutofit/>
          </a:bodyPr>
          <a:lstStyle/>
          <a:p>
            <a:r>
              <a:rPr lang="en-US" dirty="0"/>
              <a:t>Because </a:t>
            </a:r>
            <a:r>
              <a:rPr lang="en-US" i="1" dirty="0"/>
              <a:t>x </a:t>
            </a:r>
            <a:r>
              <a:rPr lang="en-US" dirty="0"/>
              <a:t>must satisfy </a:t>
            </a:r>
            <a:r>
              <a:rPr lang="en-US" b="1" dirty="0"/>
              <a:t>both</a:t>
            </a:r>
            <a:r>
              <a:rPr lang="en-US" dirty="0"/>
              <a:t> of these conditions, the graph of the solution set is the </a:t>
            </a:r>
            <a:r>
              <a:rPr lang="en-US" b="1" dirty="0"/>
              <a:t>intersection</a:t>
            </a:r>
            <a:r>
              <a:rPr lang="en-US" dirty="0"/>
              <a:t> of two graphs as shown here:</a:t>
            </a:r>
          </a:p>
          <a:p>
            <a:r>
              <a:rPr lang="en-US" dirty="0">
                <a:solidFill>
                  <a:srgbClr val="FF00FF"/>
                </a:solidFill>
              </a:rPr>
              <a:t>1 &lt; </a:t>
            </a:r>
            <a:r>
              <a:rPr lang="en-US" i="1" dirty="0">
                <a:solidFill>
                  <a:srgbClr val="FF00FF"/>
                </a:solidFill>
              </a:rPr>
              <a:t>x</a:t>
            </a:r>
          </a:p>
          <a:p>
            <a:endParaRPr lang="en-US" i="1" dirty="0">
              <a:solidFill>
                <a:srgbClr val="006666"/>
              </a:solidFill>
            </a:endParaRPr>
          </a:p>
          <a:p>
            <a:endParaRPr lang="en-US" i="1" dirty="0">
              <a:solidFill>
                <a:srgbClr val="006666"/>
              </a:solidFill>
            </a:endParaRPr>
          </a:p>
          <a:p>
            <a:r>
              <a:rPr lang="en-US" i="1" dirty="0">
                <a:solidFill>
                  <a:srgbClr val="FF00FF"/>
                </a:solidFill>
              </a:rPr>
              <a:t>x </a:t>
            </a:r>
            <a:r>
              <a:rPr lang="en-US" dirty="0">
                <a:solidFill>
                  <a:srgbClr val="FF00FF"/>
                </a:solidFill>
              </a:rPr>
              <a:t>&lt; 3.5</a:t>
            </a: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95399" y="3352800"/>
            <a:ext cx="6553202" cy="652290"/>
          </a:xfrm>
          <a:prstGeom prst="rect">
            <a:avLst/>
          </a:prstGeom>
        </p:spPr>
      </p:pic>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13105" y="4868505"/>
            <a:ext cx="6635496" cy="66887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a:solidFill>
                  <a:schemeClr val="accent1"/>
                </a:solidFill>
              </a:rPr>
              <a:t>Example 8 (cont.) </a:t>
            </a:r>
            <a:endParaRPr lang="en-US" dirty="0">
              <a:solidFill>
                <a:schemeClr val="accent1">
                  <a:lumMod val="50000"/>
                </a:schemeClr>
              </a:solidFill>
            </a:endParaRPr>
          </a:p>
        </p:txBody>
      </p:sp>
      <p:sp>
        <p:nvSpPr>
          <p:cNvPr id="15362" name="Content Placeholder 2"/>
          <p:cNvSpPr>
            <a:spLocks noGrp="1"/>
          </p:cNvSpPr>
          <p:nvPr>
            <p:ph idx="1"/>
          </p:nvPr>
        </p:nvSpPr>
        <p:spPr/>
        <p:txBody>
          <a:bodyPr>
            <a:normAutofit/>
          </a:bodyPr>
          <a:lstStyle/>
          <a:p>
            <a:r>
              <a:rPr lang="en-US" dirty="0"/>
              <a:t>The solution is the </a:t>
            </a:r>
            <a:r>
              <a:rPr lang="en-US" b="1" dirty="0"/>
              <a:t>intersection </a:t>
            </a:r>
            <a:r>
              <a:rPr lang="en-US" dirty="0"/>
              <a:t>of the two graphs. (The intersection is the</a:t>
            </a:r>
            <a:r>
              <a:rPr lang="en-US" b="1" dirty="0"/>
              <a:t> </a:t>
            </a:r>
            <a:r>
              <a:rPr lang="en-US" dirty="0"/>
              <a:t>points that are in </a:t>
            </a:r>
            <a:r>
              <a:rPr lang="en-US" b="1" dirty="0"/>
              <a:t>both </a:t>
            </a:r>
            <a:r>
              <a:rPr lang="en-US" dirty="0"/>
              <a:t>graphs.)</a:t>
            </a:r>
            <a:endParaRPr lang="en-US" dirty="0">
              <a:solidFill>
                <a:srgbClr val="006666"/>
              </a:solidFill>
            </a:endParaRPr>
          </a:p>
        </p:txBody>
      </p:sp>
      <p:graphicFrame>
        <p:nvGraphicFramePr>
          <p:cNvPr id="24" name="Object 23"/>
          <p:cNvGraphicFramePr>
            <a:graphicFrameLocks noChangeAspect="1"/>
          </p:cNvGraphicFramePr>
          <p:nvPr/>
        </p:nvGraphicFramePr>
        <p:xfrm>
          <a:off x="548640" y="2478754"/>
          <a:ext cx="1447800" cy="292100"/>
        </p:xfrm>
        <a:graphic>
          <a:graphicData uri="http://schemas.openxmlformats.org/presentationml/2006/ole">
            <mc:AlternateContent xmlns:mc="http://schemas.openxmlformats.org/markup-compatibility/2006">
              <mc:Choice xmlns:v="urn:schemas-microsoft-com:vml" Requires="v">
                <p:oleObj spid="_x0000_s89094" name="Equation" r:id="rId4" imgW="1447560" imgH="291960" progId="Equation.DSMT4">
                  <p:embed/>
                </p:oleObj>
              </mc:Choice>
              <mc:Fallback>
                <p:oleObj name="Equation" r:id="rId4" imgW="1447560" imgH="291960" progId="Equation.DSMT4">
                  <p:embed/>
                  <p:pic>
                    <p:nvPicPr>
                      <p:cNvPr id="0"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8640" y="2478754"/>
                        <a:ext cx="14478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89091" name="Picture 3"/>
          <p:cNvPicPr>
            <a:picLocks noChangeAspect="1" noChangeArrowheads="1"/>
          </p:cNvPicPr>
          <p:nvPr/>
        </p:nvPicPr>
        <p:blipFill>
          <a:blip r:embed="rId6"/>
          <a:srcRect/>
          <a:stretch>
            <a:fillRect/>
          </a:stretch>
        </p:blipFill>
        <p:spPr bwMode="auto">
          <a:xfrm>
            <a:off x="1509713" y="3171825"/>
            <a:ext cx="6124575" cy="714375"/>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909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a:solidFill>
                  <a:schemeClr val="accent1"/>
                </a:solidFill>
              </a:rPr>
              <a:t>Example 1</a:t>
            </a:r>
            <a:endParaRPr lang="en-US" dirty="0">
              <a:solidFill>
                <a:schemeClr val="accent1">
                  <a:lumMod val="50000"/>
                </a:schemeClr>
              </a:solidFill>
            </a:endParaRPr>
          </a:p>
        </p:txBody>
      </p:sp>
      <p:sp>
        <p:nvSpPr>
          <p:cNvPr id="15362" name="Content Placeholder 2"/>
          <p:cNvSpPr>
            <a:spLocks noGrp="1"/>
          </p:cNvSpPr>
          <p:nvPr>
            <p:ph idx="1"/>
          </p:nvPr>
        </p:nvSpPr>
        <p:spPr/>
        <p:txBody>
          <a:bodyPr>
            <a:noAutofit/>
          </a:bodyPr>
          <a:lstStyle/>
          <a:p>
            <a:pPr marL="0" indent="-457200" eaLnBrk="1" hangingPunct="1">
              <a:buNone/>
            </a:pPr>
            <a:r>
              <a:rPr lang="en-US" i="0" dirty="0">
                <a:solidFill>
                  <a:schemeClr val="tx1"/>
                </a:solidFill>
              </a:rPr>
              <a:t>Given the set of real numbers</a:t>
            </a:r>
          </a:p>
          <a:p>
            <a:pPr marL="0" indent="-457200" eaLnBrk="1" hangingPunct="1">
              <a:buNone/>
            </a:pPr>
            <a:endParaRPr lang="en-US" i="0" dirty="0">
              <a:solidFill>
                <a:schemeClr val="tx1"/>
              </a:solidFill>
            </a:endParaRPr>
          </a:p>
          <a:p>
            <a:pPr marL="0" indent="-457200" eaLnBrk="1" hangingPunct="1">
              <a:buNone/>
            </a:pPr>
            <a:endParaRPr lang="en-US" i="0" dirty="0">
              <a:solidFill>
                <a:schemeClr val="tx1"/>
              </a:solidFill>
            </a:endParaRPr>
          </a:p>
          <a:p>
            <a:pPr marL="0" indent="-457200" eaLnBrk="1" hangingPunct="1">
              <a:buNone/>
            </a:pPr>
            <a:r>
              <a:rPr lang="en-US" i="0" dirty="0">
                <a:solidFill>
                  <a:schemeClr val="tx1"/>
                </a:solidFill>
              </a:rPr>
              <a:t>determine which numbers in </a:t>
            </a:r>
            <a:r>
              <a:rPr lang="en-US" i="1" dirty="0">
                <a:solidFill>
                  <a:schemeClr val="tx1"/>
                </a:solidFill>
              </a:rPr>
              <a:t>A</a:t>
            </a:r>
            <a:r>
              <a:rPr lang="en-US" i="0" dirty="0">
                <a:solidFill>
                  <a:schemeClr val="tx1"/>
                </a:solidFill>
              </a:rPr>
              <a:t> are</a:t>
            </a:r>
          </a:p>
          <a:p>
            <a:pPr eaLnBrk="1" hangingPunct="1">
              <a:buNone/>
              <a:tabLst>
                <a:tab pos="457200" algn="l"/>
              </a:tabLst>
            </a:pPr>
            <a:r>
              <a:rPr lang="en-US" b="1" i="0" dirty="0">
                <a:solidFill>
                  <a:schemeClr val="tx1"/>
                </a:solidFill>
              </a:rPr>
              <a:t>a.</a:t>
            </a:r>
            <a:r>
              <a:rPr lang="en-US" i="0" dirty="0">
                <a:solidFill>
                  <a:schemeClr val="tx1"/>
                </a:solidFill>
              </a:rPr>
              <a:t> 	Integers,</a:t>
            </a:r>
          </a:p>
          <a:p>
            <a:pPr eaLnBrk="1" hangingPunct="1">
              <a:buNone/>
              <a:tabLst>
                <a:tab pos="457200" algn="l"/>
              </a:tabLst>
            </a:pPr>
            <a:r>
              <a:rPr lang="en-US" b="1" i="0" dirty="0">
                <a:solidFill>
                  <a:schemeClr val="tx1"/>
                </a:solidFill>
              </a:rPr>
              <a:t>b.</a:t>
            </a:r>
            <a:r>
              <a:rPr lang="en-US" i="0" dirty="0">
                <a:solidFill>
                  <a:schemeClr val="tx1"/>
                </a:solidFill>
              </a:rPr>
              <a:t> 	Rational numbers, and</a:t>
            </a:r>
          </a:p>
          <a:p>
            <a:pPr eaLnBrk="1" hangingPunct="1">
              <a:buNone/>
              <a:tabLst>
                <a:tab pos="457200" algn="l"/>
              </a:tabLst>
            </a:pPr>
            <a:r>
              <a:rPr lang="en-US" b="1" i="0" dirty="0">
                <a:solidFill>
                  <a:schemeClr val="tx1"/>
                </a:solidFill>
              </a:rPr>
              <a:t>c.</a:t>
            </a:r>
            <a:r>
              <a:rPr lang="en-US" i="0" dirty="0">
                <a:solidFill>
                  <a:schemeClr val="tx1"/>
                </a:solidFill>
              </a:rPr>
              <a:t> 	Irrational numbers.</a:t>
            </a:r>
          </a:p>
        </p:txBody>
      </p:sp>
      <p:graphicFrame>
        <p:nvGraphicFramePr>
          <p:cNvPr id="5" name="Object 4"/>
          <p:cNvGraphicFramePr>
            <a:graphicFrameLocks noChangeAspect="1"/>
          </p:cNvGraphicFramePr>
          <p:nvPr>
            <p:extLst>
              <p:ext uri="{D42A27DB-BD31-4B8C-83A1-F6EECF244321}">
                <p14:modId xmlns:p14="http://schemas.microsoft.com/office/powerpoint/2010/main" val="963441952"/>
              </p:ext>
            </p:extLst>
          </p:nvPr>
        </p:nvGraphicFramePr>
        <p:xfrm>
          <a:off x="2241550" y="1892300"/>
          <a:ext cx="4660900" cy="927100"/>
        </p:xfrm>
        <a:graphic>
          <a:graphicData uri="http://schemas.openxmlformats.org/presentationml/2006/ole">
            <mc:AlternateContent xmlns:mc="http://schemas.openxmlformats.org/markup-compatibility/2006">
              <mc:Choice xmlns:v="urn:schemas-microsoft-com:vml" Requires="v">
                <p:oleObj spid="_x0000_s3078" name="Equation" r:id="rId4" imgW="4660560" imgH="927000" progId="Equation.DSMT4">
                  <p:embed/>
                </p:oleObj>
              </mc:Choice>
              <mc:Fallback>
                <p:oleObj name="Equation" r:id="rId4" imgW="4660560" imgH="927000" progId="Equation.DSMT4">
                  <p:embed/>
                  <p:pic>
                    <p:nvPicPr>
                      <p:cNvPr id="0" name="Object 6"/>
                      <p:cNvPicPr>
                        <a:picLocks noChangeAspect="1" noChangeArrowheads="1"/>
                      </p:cNvPicPr>
                      <p:nvPr/>
                    </p:nvPicPr>
                    <p:blipFill>
                      <a:blip r:embed="rId5"/>
                      <a:srcRect/>
                      <a:stretch>
                        <a:fillRect/>
                      </a:stretch>
                    </p:blipFill>
                    <p:spPr bwMode="auto">
                      <a:xfrm>
                        <a:off x="2241550" y="1892300"/>
                        <a:ext cx="4660900" cy="927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a:solidFill>
                  <a:schemeClr val="accent1"/>
                </a:solidFill>
              </a:rPr>
              <a:t>Example 1 (cont.)</a:t>
            </a:r>
            <a:endParaRPr lang="en-US" dirty="0">
              <a:solidFill>
                <a:schemeClr val="accent1">
                  <a:lumMod val="50000"/>
                </a:schemeClr>
              </a:solidFill>
            </a:endParaRPr>
          </a:p>
        </p:txBody>
      </p:sp>
      <p:sp>
        <p:nvSpPr>
          <p:cNvPr id="15362" name="Content Placeholder 2"/>
          <p:cNvSpPr>
            <a:spLocks noGrp="1"/>
          </p:cNvSpPr>
          <p:nvPr>
            <p:ph idx="1"/>
          </p:nvPr>
        </p:nvSpPr>
        <p:spPr/>
        <p:txBody>
          <a:bodyPr>
            <a:noAutofit/>
          </a:bodyPr>
          <a:lstStyle/>
          <a:p>
            <a:pPr indent="-457200"/>
            <a:r>
              <a:rPr lang="en-US" b="1" dirty="0"/>
              <a:t>Solutions</a:t>
            </a:r>
          </a:p>
          <a:p>
            <a:pPr>
              <a:tabLst>
                <a:tab pos="457200" algn="l"/>
              </a:tabLst>
            </a:pPr>
            <a:r>
              <a:rPr lang="en-US" b="1" i="0" dirty="0">
                <a:solidFill>
                  <a:schemeClr val="tx1"/>
                </a:solidFill>
              </a:rPr>
              <a:t>a</a:t>
            </a:r>
            <a:r>
              <a:rPr lang="en-US" b="1" dirty="0">
                <a:solidFill>
                  <a:schemeClr val="tx1"/>
                </a:solidFill>
              </a:rPr>
              <a:t>.	</a:t>
            </a:r>
            <a:r>
              <a:rPr lang="en-US" i="0" dirty="0">
                <a:solidFill>
                  <a:schemeClr val="tx1"/>
                </a:solidFill>
              </a:rPr>
              <a:t>integers:</a:t>
            </a:r>
          </a:p>
          <a:p>
            <a:pPr eaLnBrk="1" hangingPunct="1">
              <a:spcBef>
                <a:spcPts val="1200"/>
              </a:spcBef>
              <a:buNone/>
              <a:tabLst>
                <a:tab pos="457200" algn="l"/>
              </a:tabLst>
            </a:pPr>
            <a:r>
              <a:rPr lang="en-US" b="1" i="0" dirty="0">
                <a:solidFill>
                  <a:schemeClr val="tx1"/>
                </a:solidFill>
              </a:rPr>
              <a:t>b.	</a:t>
            </a:r>
            <a:r>
              <a:rPr lang="en-US" i="0" dirty="0">
                <a:solidFill>
                  <a:schemeClr val="tx1"/>
                </a:solidFill>
              </a:rPr>
              <a:t>rational numbers:</a:t>
            </a:r>
          </a:p>
          <a:p>
            <a:pPr>
              <a:spcBef>
                <a:spcPts val="1200"/>
              </a:spcBef>
              <a:tabLst>
                <a:tab pos="457200" algn="l"/>
              </a:tabLst>
            </a:pPr>
            <a:r>
              <a:rPr lang="en-US" dirty="0"/>
              <a:t>	Note that each integer is also a rational number.</a:t>
            </a:r>
            <a:endParaRPr lang="en-US" i="0" dirty="0">
              <a:solidFill>
                <a:schemeClr val="tx1"/>
              </a:solidFill>
            </a:endParaRPr>
          </a:p>
          <a:p>
            <a:pPr eaLnBrk="1" hangingPunct="1">
              <a:spcBef>
                <a:spcPts val="1200"/>
              </a:spcBef>
              <a:buNone/>
              <a:tabLst>
                <a:tab pos="457200" algn="l"/>
              </a:tabLst>
            </a:pPr>
            <a:r>
              <a:rPr lang="en-US" b="1" i="0" dirty="0">
                <a:solidFill>
                  <a:schemeClr val="tx1"/>
                </a:solidFill>
              </a:rPr>
              <a:t>c.	</a:t>
            </a:r>
            <a:r>
              <a:rPr lang="en-US" i="0" dirty="0">
                <a:solidFill>
                  <a:schemeClr val="tx1"/>
                </a:solidFill>
              </a:rPr>
              <a:t>irrational numbers:</a:t>
            </a:r>
          </a:p>
        </p:txBody>
      </p:sp>
      <p:graphicFrame>
        <p:nvGraphicFramePr>
          <p:cNvPr id="6" name="Object 5"/>
          <p:cNvGraphicFramePr>
            <a:graphicFrameLocks noChangeAspect="1"/>
          </p:cNvGraphicFramePr>
          <p:nvPr/>
        </p:nvGraphicFramePr>
        <p:xfrm>
          <a:off x="2311400" y="1905000"/>
          <a:ext cx="1117600" cy="381000"/>
        </p:xfrm>
        <a:graphic>
          <a:graphicData uri="http://schemas.openxmlformats.org/presentationml/2006/ole">
            <mc:AlternateContent xmlns:mc="http://schemas.openxmlformats.org/markup-compatibility/2006">
              <mc:Choice xmlns:v="urn:schemas-microsoft-com:vml" Requires="v">
                <p:oleObj spid="_x0000_s82959" name="Equation" r:id="rId4" imgW="1117440" imgH="380880" progId="Equation.DSMT4">
                  <p:embed/>
                </p:oleObj>
              </mc:Choice>
              <mc:Fallback>
                <p:oleObj name="Equation" r:id="rId4" imgW="1117440" imgH="380880" progId="Equation.DSMT4">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11400" y="1905000"/>
                        <a:ext cx="11176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6" name="Object 4"/>
          <p:cNvGraphicFramePr>
            <a:graphicFrameLocks noChangeAspect="1"/>
          </p:cNvGraphicFramePr>
          <p:nvPr/>
        </p:nvGraphicFramePr>
        <p:xfrm>
          <a:off x="3619500" y="2239296"/>
          <a:ext cx="2400300" cy="838200"/>
        </p:xfrm>
        <a:graphic>
          <a:graphicData uri="http://schemas.openxmlformats.org/presentationml/2006/ole">
            <mc:AlternateContent xmlns:mc="http://schemas.openxmlformats.org/markup-compatibility/2006">
              <mc:Choice xmlns:v="urn:schemas-microsoft-com:vml" Requires="v">
                <p:oleObj spid="_x0000_s82960" name="Equation" r:id="rId6" imgW="2400120" imgH="838080" progId="Equation.DSMT4">
                  <p:embed/>
                </p:oleObj>
              </mc:Choice>
              <mc:Fallback>
                <p:oleObj name="Equation" r:id="rId6" imgW="2400120" imgH="838080" progId="Equation.DSMT4">
                  <p:embed/>
                  <p:pic>
                    <p:nvPicPr>
                      <p:cNvPr id="0" name="Object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19500" y="2239296"/>
                        <a:ext cx="2400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7" name="Object 5"/>
          <p:cNvGraphicFramePr>
            <a:graphicFrameLocks noChangeAspect="1"/>
          </p:cNvGraphicFramePr>
          <p:nvPr>
            <p:extLst>
              <p:ext uri="{D42A27DB-BD31-4B8C-83A1-F6EECF244321}">
                <p14:modId xmlns:p14="http://schemas.microsoft.com/office/powerpoint/2010/main" val="2119671973"/>
              </p:ext>
            </p:extLst>
          </p:nvPr>
        </p:nvGraphicFramePr>
        <p:xfrm>
          <a:off x="3849688" y="3519488"/>
          <a:ext cx="1104900" cy="508000"/>
        </p:xfrm>
        <a:graphic>
          <a:graphicData uri="http://schemas.openxmlformats.org/presentationml/2006/ole">
            <mc:AlternateContent xmlns:mc="http://schemas.openxmlformats.org/markup-compatibility/2006">
              <mc:Choice xmlns:v="urn:schemas-microsoft-com:vml" Requires="v">
                <p:oleObj spid="_x0000_s82961" name="Equation" r:id="rId8" imgW="1104840" imgH="507960" progId="Equation.DSMT4">
                  <p:embed/>
                </p:oleObj>
              </mc:Choice>
              <mc:Fallback>
                <p:oleObj name="Equation" r:id="rId8" imgW="1104840" imgH="507960" progId="Equation.DSMT4">
                  <p:embed/>
                  <p:pic>
                    <p:nvPicPr>
                      <p:cNvPr id="0" name="Object 9"/>
                      <p:cNvPicPr>
                        <a:picLocks noChangeAspect="1" noChangeArrowheads="1"/>
                      </p:cNvPicPr>
                      <p:nvPr/>
                    </p:nvPicPr>
                    <p:blipFill>
                      <a:blip r:embed="rId9"/>
                      <a:srcRect/>
                      <a:stretch>
                        <a:fillRect/>
                      </a:stretch>
                    </p:blipFill>
                    <p:spPr bwMode="auto">
                      <a:xfrm>
                        <a:off x="3849688" y="3519488"/>
                        <a:ext cx="1104900"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2">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362">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0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a:solidFill>
                  <a:schemeClr val="accent1"/>
                </a:solidFill>
              </a:rPr>
              <a:t>Real Number Lines and Inequalities</a:t>
            </a:r>
            <a:endParaRPr lang="en-US" dirty="0">
              <a:solidFill>
                <a:schemeClr val="accent1">
                  <a:lumMod val="50000"/>
                </a:schemeClr>
              </a:solidFill>
            </a:endParaRPr>
          </a:p>
        </p:txBody>
      </p:sp>
      <p:sp>
        <p:nvSpPr>
          <p:cNvPr id="15362" name="Content Placeholder 2"/>
          <p:cNvSpPr>
            <a:spLocks noGrp="1"/>
          </p:cNvSpPr>
          <p:nvPr>
            <p:ph idx="1"/>
          </p:nvPr>
        </p:nvSpPr>
        <p:spPr>
          <a:xfrm>
            <a:off x="457200" y="1280160"/>
            <a:ext cx="8229600" cy="2763834"/>
          </a:xfrm>
          <a:solidFill>
            <a:srgbClr val="FFFFCC"/>
          </a:solidFill>
          <a:ln w="28575">
            <a:solidFill>
              <a:srgbClr val="000000"/>
            </a:solidFill>
          </a:ln>
        </p:spPr>
        <p:txBody>
          <a:bodyPr>
            <a:spAutoFit/>
          </a:bodyPr>
          <a:lstStyle/>
          <a:p>
            <a:pPr marL="342900" lvl="0" indent="-342900" algn="ctr" eaLnBrk="0" fontAlgn="base" hangingPunct="0">
              <a:spcAft>
                <a:spcPct val="0"/>
              </a:spcAft>
              <a:defRPr/>
            </a:pPr>
            <a:r>
              <a:rPr lang="en-US" b="1" dirty="0">
                <a:solidFill>
                  <a:srgbClr val="000000"/>
                </a:solidFill>
              </a:rPr>
              <a:t>One-to-One Correspondence</a:t>
            </a:r>
          </a:p>
          <a:p>
            <a:pPr indent="-342900" eaLnBrk="0" hangingPunct="0"/>
            <a:r>
              <a:rPr lang="en-US" b="1" dirty="0">
                <a:solidFill>
                  <a:srgbClr val="C00000"/>
                </a:solidFill>
              </a:rPr>
              <a:t>There is a one-to-one correspondence between the real numbers and the points on a line</a:t>
            </a:r>
            <a:r>
              <a:rPr lang="en-US" b="1" dirty="0">
                <a:solidFill>
                  <a:srgbClr val="000000"/>
                </a:solidFill>
              </a:rPr>
              <a:t>. </a:t>
            </a:r>
            <a:r>
              <a:rPr lang="en-US" dirty="0">
                <a:solidFill>
                  <a:srgbClr val="000000"/>
                </a:solidFill>
              </a:rPr>
              <a:t> That is, each point on a number line corresponds to one real number, and each real number corresponds to one point on a number line.</a:t>
            </a:r>
            <a:endParaRPr lang="en-US" b="1" dirty="0">
              <a:solidFill>
                <a:srgbClr val="00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a:solidFill>
                  <a:schemeClr val="accent1"/>
                </a:solidFill>
              </a:rPr>
              <a:t>Example 2</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marL="0" indent="-457200" eaLnBrk="1" hangingPunct="1">
              <a:buNone/>
            </a:pPr>
            <a:r>
              <a:rPr lang="en-US" i="0" dirty="0">
                <a:solidFill>
                  <a:schemeClr val="tx1"/>
                </a:solidFill>
              </a:rPr>
              <a:t>Write the meaning of each of the following inequalities and state whether it is true or false.</a:t>
            </a:r>
          </a:p>
          <a:p>
            <a:pPr marL="457200" indent="-457200" eaLnBrk="1" hangingPunct="1">
              <a:buNone/>
            </a:pPr>
            <a:r>
              <a:rPr lang="en-US" b="1" i="0" dirty="0">
                <a:solidFill>
                  <a:schemeClr val="tx1"/>
                </a:solidFill>
              </a:rPr>
              <a:t>a. </a:t>
            </a:r>
          </a:p>
          <a:p>
            <a:pPr marL="457200" indent="-457200" eaLnBrk="1" hangingPunct="1">
              <a:spcBef>
                <a:spcPts val="1200"/>
              </a:spcBef>
              <a:buNone/>
            </a:pPr>
            <a:r>
              <a:rPr lang="en-US" b="1" i="0" dirty="0">
                <a:solidFill>
                  <a:schemeClr val="tx1"/>
                </a:solidFill>
              </a:rPr>
              <a:t>b.</a:t>
            </a:r>
          </a:p>
          <a:p>
            <a:pPr marL="457200" indent="-457200" eaLnBrk="1" hangingPunct="1">
              <a:spcBef>
                <a:spcPts val="1200"/>
              </a:spcBef>
              <a:buNone/>
            </a:pPr>
            <a:r>
              <a:rPr lang="en-US" b="1" i="0" dirty="0">
                <a:solidFill>
                  <a:schemeClr val="tx1"/>
                </a:solidFill>
              </a:rPr>
              <a:t>c.</a:t>
            </a:r>
          </a:p>
        </p:txBody>
      </p:sp>
      <p:graphicFrame>
        <p:nvGraphicFramePr>
          <p:cNvPr id="8" name="Object 7"/>
          <p:cNvGraphicFramePr>
            <a:graphicFrameLocks noChangeAspect="1"/>
          </p:cNvGraphicFramePr>
          <p:nvPr/>
        </p:nvGraphicFramePr>
        <p:xfrm>
          <a:off x="1092200" y="2362200"/>
          <a:ext cx="965200" cy="292100"/>
        </p:xfrm>
        <a:graphic>
          <a:graphicData uri="http://schemas.openxmlformats.org/presentationml/2006/ole">
            <mc:AlternateContent xmlns:mc="http://schemas.openxmlformats.org/markup-compatibility/2006">
              <mc:Choice xmlns:v="urn:schemas-microsoft-com:vml" Requires="v">
                <p:oleObj spid="_x0000_s8206" name="Equation" r:id="rId4" imgW="965160" imgH="291960" progId="Equation.DSMT4">
                  <p:embed/>
                </p:oleObj>
              </mc:Choice>
              <mc:Fallback>
                <p:oleObj name="Equation" r:id="rId4" imgW="965160" imgH="291960" progId="Equation.DSMT4">
                  <p:embed/>
                  <p:pic>
                    <p:nvPicPr>
                      <p:cNvPr id="0" name="Object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92200" y="2362200"/>
                        <a:ext cx="965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9" name="Object 7"/>
          <p:cNvGraphicFramePr>
            <a:graphicFrameLocks noChangeAspect="1"/>
          </p:cNvGraphicFramePr>
          <p:nvPr/>
        </p:nvGraphicFramePr>
        <p:xfrm>
          <a:off x="1092200" y="2925096"/>
          <a:ext cx="1295400" cy="292100"/>
        </p:xfrm>
        <a:graphic>
          <a:graphicData uri="http://schemas.openxmlformats.org/presentationml/2006/ole">
            <mc:AlternateContent xmlns:mc="http://schemas.openxmlformats.org/markup-compatibility/2006">
              <mc:Choice xmlns:v="urn:schemas-microsoft-com:vml" Requires="v">
                <p:oleObj spid="_x0000_s8207" name="Equation" r:id="rId6" imgW="1295280" imgH="291960" progId="Equation.DSMT4">
                  <p:embed/>
                </p:oleObj>
              </mc:Choice>
              <mc:Fallback>
                <p:oleObj name="Equation" r:id="rId6" imgW="1295280" imgH="291960" progId="Equation.DSMT4">
                  <p:embed/>
                  <p:pic>
                    <p:nvPicPr>
                      <p:cNvPr id="0" name="Object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92200" y="2925096"/>
                        <a:ext cx="12954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200" name="Object 8"/>
          <p:cNvGraphicFramePr>
            <a:graphicFrameLocks noChangeAspect="1"/>
          </p:cNvGraphicFramePr>
          <p:nvPr/>
        </p:nvGraphicFramePr>
        <p:xfrm>
          <a:off x="1092200" y="3443748"/>
          <a:ext cx="1612900" cy="469900"/>
        </p:xfrm>
        <a:graphic>
          <a:graphicData uri="http://schemas.openxmlformats.org/presentationml/2006/ole">
            <mc:AlternateContent xmlns:mc="http://schemas.openxmlformats.org/markup-compatibility/2006">
              <mc:Choice xmlns:v="urn:schemas-microsoft-com:vml" Requires="v">
                <p:oleObj spid="_x0000_s8208" name="Equation" r:id="rId8" imgW="1612800" imgH="469800" progId="Equation.DSMT4">
                  <p:embed/>
                </p:oleObj>
              </mc:Choice>
              <mc:Fallback>
                <p:oleObj name="Equation" r:id="rId8" imgW="1612800" imgH="469800" progId="Equation.DSMT4">
                  <p:embed/>
                  <p:pic>
                    <p:nvPicPr>
                      <p:cNvPr id="0" name="Object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092200" y="3443748"/>
                        <a:ext cx="16129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a:solidFill>
                  <a:schemeClr val="accent1"/>
                </a:solidFill>
              </a:rPr>
              <a:t>Example 2 (cont.)</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indent="-457200"/>
            <a:r>
              <a:rPr lang="en-US" b="1" dirty="0"/>
              <a:t>Solutions</a:t>
            </a:r>
          </a:p>
          <a:p>
            <a:pPr indent="-457200"/>
            <a:r>
              <a:rPr lang="en-US" b="1" i="0" dirty="0">
                <a:solidFill>
                  <a:schemeClr val="tx1"/>
                </a:solidFill>
              </a:rPr>
              <a:t>a. </a:t>
            </a:r>
          </a:p>
          <a:p>
            <a:pPr marL="457200" indent="-457200" eaLnBrk="1" hangingPunct="1">
              <a:buNone/>
            </a:pPr>
            <a:endParaRPr lang="en-US" b="1" i="0" dirty="0">
              <a:solidFill>
                <a:schemeClr val="tx1"/>
              </a:solidFill>
            </a:endParaRPr>
          </a:p>
          <a:p>
            <a:pPr marL="457200" indent="-457200" eaLnBrk="1" hangingPunct="1">
              <a:spcBef>
                <a:spcPts val="2400"/>
              </a:spcBef>
              <a:buNone/>
            </a:pPr>
            <a:r>
              <a:rPr lang="en-US" b="1" i="0" dirty="0">
                <a:solidFill>
                  <a:schemeClr val="tx1"/>
                </a:solidFill>
              </a:rPr>
              <a:t>b.</a:t>
            </a:r>
          </a:p>
          <a:p>
            <a:pPr marL="457200" indent="-457200" eaLnBrk="1" hangingPunct="1">
              <a:buNone/>
            </a:pPr>
            <a:endParaRPr lang="en-US" b="1" i="0" dirty="0">
              <a:solidFill>
                <a:schemeClr val="tx1"/>
              </a:solidFill>
            </a:endParaRPr>
          </a:p>
          <a:p>
            <a:pPr marL="457200" indent="-457200" eaLnBrk="1" hangingPunct="1">
              <a:spcBef>
                <a:spcPts val="2400"/>
              </a:spcBef>
              <a:buNone/>
            </a:pPr>
            <a:r>
              <a:rPr lang="en-US" b="1" i="0" dirty="0">
                <a:solidFill>
                  <a:schemeClr val="tx1"/>
                </a:solidFill>
              </a:rPr>
              <a:t>c.</a:t>
            </a:r>
          </a:p>
        </p:txBody>
      </p:sp>
      <p:sp>
        <p:nvSpPr>
          <p:cNvPr id="11" name="TextBox 10"/>
          <p:cNvSpPr txBox="1"/>
          <p:nvPr/>
        </p:nvSpPr>
        <p:spPr>
          <a:xfrm>
            <a:off x="2946400" y="2320064"/>
            <a:ext cx="5943600" cy="523220"/>
          </a:xfrm>
          <a:prstGeom prst="rect">
            <a:avLst/>
          </a:prstGeom>
          <a:noFill/>
        </p:spPr>
        <p:txBody>
          <a:bodyPr wrap="square" rtlCol="0">
            <a:spAutoFit/>
          </a:bodyPr>
          <a:lstStyle/>
          <a:p>
            <a:r>
              <a:rPr lang="en-US" sz="2800" dirty="0">
                <a:solidFill>
                  <a:srgbClr val="FF0000"/>
                </a:solidFill>
                <a:latin typeface="+mn-lt"/>
              </a:rPr>
              <a:t>or	“7.5 is greater than 6.”   True.</a:t>
            </a:r>
          </a:p>
        </p:txBody>
      </p:sp>
      <p:sp>
        <p:nvSpPr>
          <p:cNvPr id="12" name="TextBox 11"/>
          <p:cNvSpPr txBox="1"/>
          <p:nvPr/>
        </p:nvSpPr>
        <p:spPr>
          <a:xfrm>
            <a:off x="3797300" y="3048000"/>
            <a:ext cx="4480560" cy="523220"/>
          </a:xfrm>
          <a:prstGeom prst="rect">
            <a:avLst/>
          </a:prstGeom>
          <a:noFill/>
        </p:spPr>
        <p:txBody>
          <a:bodyPr wrap="square" rtlCol="0">
            <a:spAutoFit/>
          </a:bodyPr>
          <a:lstStyle/>
          <a:p>
            <a:r>
              <a:rPr lang="en-US" sz="2800" dirty="0">
                <a:solidFill>
                  <a:srgbClr val="FF0000"/>
                </a:solidFill>
              </a:rPr>
              <a:t> “</a:t>
            </a:r>
            <a:r>
              <a:rPr lang="en-US" sz="2800" dirty="0">
                <a:solidFill>
                  <a:srgbClr val="FF0000"/>
                </a:solidFill>
                <a:latin typeface="Symbol" pitchFamily="18" charset="2"/>
              </a:rPr>
              <a:t>-</a:t>
            </a:r>
            <a:r>
              <a:rPr lang="en-US" sz="2800" dirty="0">
                <a:solidFill>
                  <a:srgbClr val="FF0000"/>
                </a:solidFill>
                <a:latin typeface="+mn-lt"/>
              </a:rPr>
              <a:t>3 is less than </a:t>
            </a:r>
            <a:r>
              <a:rPr lang="en-US" sz="2800" dirty="0">
                <a:solidFill>
                  <a:srgbClr val="FF0000"/>
                </a:solidFill>
                <a:latin typeface="Symbol" pitchFamily="18" charset="2"/>
              </a:rPr>
              <a:t>-</a:t>
            </a:r>
            <a:r>
              <a:rPr lang="en-US" sz="2800" dirty="0">
                <a:solidFill>
                  <a:srgbClr val="FF0000"/>
                </a:solidFill>
                <a:latin typeface="+mn-lt"/>
              </a:rPr>
              <a:t>10.”    False.</a:t>
            </a:r>
          </a:p>
        </p:txBody>
      </p:sp>
      <p:sp>
        <p:nvSpPr>
          <p:cNvPr id="13" name="TextBox 12"/>
          <p:cNvSpPr txBox="1"/>
          <p:nvPr/>
        </p:nvSpPr>
        <p:spPr>
          <a:xfrm>
            <a:off x="3911600" y="4267200"/>
            <a:ext cx="4937760" cy="523220"/>
          </a:xfrm>
          <a:prstGeom prst="rect">
            <a:avLst/>
          </a:prstGeom>
          <a:noFill/>
        </p:spPr>
        <p:txBody>
          <a:bodyPr wrap="square" rtlCol="0">
            <a:spAutoFit/>
          </a:bodyPr>
          <a:lstStyle/>
          <a:p>
            <a:r>
              <a:rPr lang="en-US" sz="2800" dirty="0">
                <a:solidFill>
                  <a:srgbClr val="FF0000"/>
                </a:solidFill>
                <a:latin typeface="+mn-lt"/>
              </a:rPr>
              <a:t>“</a:t>
            </a:r>
            <a:r>
              <a:rPr lang="en-US" sz="2800" dirty="0">
                <a:solidFill>
                  <a:srgbClr val="FF0000"/>
                </a:solidFill>
                <a:latin typeface="Symbol" pitchFamily="18" charset="2"/>
              </a:rPr>
              <a:t>-</a:t>
            </a:r>
            <a:r>
              <a:rPr lang="en-US" sz="2800" dirty="0">
                <a:solidFill>
                  <a:srgbClr val="FF0000"/>
                </a:solidFill>
                <a:latin typeface="+mn-lt"/>
              </a:rPr>
              <a:t>14 is not equal to the absolute value of </a:t>
            </a:r>
            <a:r>
              <a:rPr lang="en-US" sz="2800" dirty="0">
                <a:solidFill>
                  <a:srgbClr val="FF0000"/>
                </a:solidFill>
                <a:latin typeface="Symbol" pitchFamily="18" charset="2"/>
              </a:rPr>
              <a:t>-</a:t>
            </a:r>
            <a:r>
              <a:rPr lang="en-US" sz="2800" dirty="0">
                <a:solidFill>
                  <a:srgbClr val="FF0000"/>
                </a:solidFill>
                <a:latin typeface="+mn-lt"/>
              </a:rPr>
              <a:t>14.”  True</a:t>
            </a:r>
          </a:p>
        </p:txBody>
      </p:sp>
      <p:graphicFrame>
        <p:nvGraphicFramePr>
          <p:cNvPr id="83973" name="Object 9"/>
          <p:cNvGraphicFramePr>
            <a:graphicFrameLocks noChangeAspect="1"/>
          </p:cNvGraphicFramePr>
          <p:nvPr/>
        </p:nvGraphicFramePr>
        <p:xfrm>
          <a:off x="1083596" y="1939464"/>
          <a:ext cx="965200" cy="292100"/>
        </p:xfrm>
        <a:graphic>
          <a:graphicData uri="http://schemas.openxmlformats.org/presentationml/2006/ole">
            <mc:AlternateContent xmlns:mc="http://schemas.openxmlformats.org/markup-compatibility/2006">
              <mc:Choice xmlns:v="urn:schemas-microsoft-com:vml" Requires="v">
                <p:oleObj spid="_x0000_s83985" name="Equation" r:id="rId4" imgW="965160" imgH="291960" progId="Equation.DSMT4">
                  <p:embed/>
                </p:oleObj>
              </mc:Choice>
              <mc:Fallback>
                <p:oleObj name="Equation" r:id="rId4" imgW="965160" imgH="291960" progId="Equation.DSMT4">
                  <p:embed/>
                  <p:pic>
                    <p:nvPicPr>
                      <p:cNvPr id="0" name="Object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83596" y="1939464"/>
                        <a:ext cx="965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3974" name="Object 10"/>
          <p:cNvGraphicFramePr>
            <a:graphicFrameLocks noChangeAspect="1"/>
          </p:cNvGraphicFramePr>
          <p:nvPr/>
        </p:nvGraphicFramePr>
        <p:xfrm>
          <a:off x="1083596" y="3200400"/>
          <a:ext cx="1295400" cy="292100"/>
        </p:xfrm>
        <a:graphic>
          <a:graphicData uri="http://schemas.openxmlformats.org/presentationml/2006/ole">
            <mc:AlternateContent xmlns:mc="http://schemas.openxmlformats.org/markup-compatibility/2006">
              <mc:Choice xmlns:v="urn:schemas-microsoft-com:vml" Requires="v">
                <p:oleObj spid="_x0000_s83986" name="Equation" r:id="rId6" imgW="1295280" imgH="291960" progId="Equation.DSMT4">
                  <p:embed/>
                </p:oleObj>
              </mc:Choice>
              <mc:Fallback>
                <p:oleObj name="Equation" r:id="rId6" imgW="1295280" imgH="291960" progId="Equation.DSMT4">
                  <p:embed/>
                  <p:pic>
                    <p:nvPicPr>
                      <p:cNvPr id="0" name="Object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83596" y="3200400"/>
                        <a:ext cx="12954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3975" name="Object 11"/>
          <p:cNvGraphicFramePr>
            <a:graphicFrameLocks noChangeAspect="1"/>
          </p:cNvGraphicFramePr>
          <p:nvPr/>
        </p:nvGraphicFramePr>
        <p:xfrm>
          <a:off x="1083596" y="4281948"/>
          <a:ext cx="1612900" cy="469900"/>
        </p:xfrm>
        <a:graphic>
          <a:graphicData uri="http://schemas.openxmlformats.org/presentationml/2006/ole">
            <mc:AlternateContent xmlns:mc="http://schemas.openxmlformats.org/markup-compatibility/2006">
              <mc:Choice xmlns:v="urn:schemas-microsoft-com:vml" Requires="v">
                <p:oleObj spid="_x0000_s83987" name="Equation" r:id="rId8" imgW="1612800" imgH="469800" progId="Equation.DSMT4">
                  <p:embed/>
                </p:oleObj>
              </mc:Choice>
              <mc:Fallback>
                <p:oleObj name="Equation" r:id="rId8" imgW="1612800" imgH="469800" progId="Equation.DSMT4">
                  <p:embed/>
                  <p:pic>
                    <p:nvPicPr>
                      <p:cNvPr id="0" name="Object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083596" y="4281948"/>
                        <a:ext cx="16129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 name="TextBox 13"/>
          <p:cNvSpPr txBox="1"/>
          <p:nvPr/>
        </p:nvSpPr>
        <p:spPr>
          <a:xfrm>
            <a:off x="2946400" y="1737852"/>
            <a:ext cx="5943600" cy="523220"/>
          </a:xfrm>
          <a:prstGeom prst="rect">
            <a:avLst/>
          </a:prstGeom>
          <a:noFill/>
        </p:spPr>
        <p:txBody>
          <a:bodyPr wrap="square" rtlCol="0">
            <a:spAutoFit/>
          </a:bodyPr>
          <a:lstStyle/>
          <a:p>
            <a:r>
              <a:rPr lang="en-US" sz="2400" dirty="0">
                <a:solidFill>
                  <a:srgbClr val="FF0000"/>
                </a:solidFill>
                <a:latin typeface="+mn-lt"/>
              </a:rPr>
              <a:t>	“</a:t>
            </a:r>
            <a:r>
              <a:rPr lang="en-US" sz="2800" dirty="0">
                <a:solidFill>
                  <a:srgbClr val="FF0000"/>
                </a:solidFill>
                <a:latin typeface="+mn-lt"/>
              </a:rPr>
              <a:t>6 is less than 7.5.”   True.</a:t>
            </a:r>
          </a:p>
        </p:txBody>
      </p:sp>
      <p:sp>
        <p:nvSpPr>
          <p:cNvPr id="15" name="TextBox 14"/>
          <p:cNvSpPr txBox="1"/>
          <p:nvPr/>
        </p:nvSpPr>
        <p:spPr>
          <a:xfrm>
            <a:off x="2946400" y="3628104"/>
            <a:ext cx="5852160" cy="523220"/>
          </a:xfrm>
          <a:prstGeom prst="rect">
            <a:avLst/>
          </a:prstGeom>
          <a:noFill/>
        </p:spPr>
        <p:txBody>
          <a:bodyPr wrap="square" rtlCol="0">
            <a:spAutoFit/>
          </a:bodyPr>
          <a:lstStyle/>
          <a:p>
            <a:r>
              <a:rPr lang="en-US" sz="2800" dirty="0">
                <a:solidFill>
                  <a:srgbClr val="FF0000"/>
                </a:solidFill>
                <a:latin typeface="+mn-lt"/>
              </a:rPr>
              <a:t>or	</a:t>
            </a:r>
            <a:r>
              <a:rPr lang="en-US" sz="2800" dirty="0">
                <a:solidFill>
                  <a:srgbClr val="FF0000"/>
                </a:solidFill>
              </a:rPr>
              <a:t> “</a:t>
            </a:r>
            <a:r>
              <a:rPr lang="en-US" sz="2800" dirty="0">
                <a:solidFill>
                  <a:srgbClr val="FF0000"/>
                </a:solidFill>
                <a:latin typeface="Symbol" pitchFamily="18" charset="2"/>
              </a:rPr>
              <a:t>-</a:t>
            </a:r>
            <a:r>
              <a:rPr lang="en-US" sz="2800" dirty="0">
                <a:solidFill>
                  <a:srgbClr val="FF0000"/>
                </a:solidFill>
                <a:latin typeface="+mn-lt"/>
              </a:rPr>
              <a:t>10 is greater than </a:t>
            </a:r>
            <a:r>
              <a:rPr lang="en-US" sz="2800" dirty="0">
                <a:solidFill>
                  <a:srgbClr val="FF0000"/>
                </a:solidFill>
                <a:latin typeface="Symbol" pitchFamily="18" charset="2"/>
              </a:rPr>
              <a:t>-</a:t>
            </a:r>
            <a:r>
              <a:rPr lang="en-US" sz="2800" dirty="0">
                <a:solidFill>
                  <a:srgbClr val="FF0000"/>
                </a:solidFill>
                <a:latin typeface="+mn-lt"/>
              </a:rPr>
              <a:t>3.”  False.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397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5362">
                                            <p:txEl>
                                              <p:pRg st="3" end="3"/>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8397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5362">
                                            <p:txEl>
                                              <p:pRg st="5" end="5"/>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83975"/>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P spid="1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a:t>Real Number Lines and Inequalities</a:t>
            </a:r>
            <a:endParaRPr lang="en-US" dirty="0">
              <a:solidFill>
                <a:schemeClr val="accent1">
                  <a:lumMod val="50000"/>
                </a:schemeClr>
              </a:solidFill>
            </a:endParaRPr>
          </a:p>
        </p:txBody>
      </p:sp>
      <p:sp>
        <p:nvSpPr>
          <p:cNvPr id="4" name="Content Placeholder 2"/>
          <p:cNvSpPr>
            <a:spLocks noGrp="1"/>
          </p:cNvSpPr>
          <p:nvPr>
            <p:ph idx="1"/>
          </p:nvPr>
        </p:nvSpPr>
        <p:spPr>
          <a:solidFill>
            <a:srgbClr val="FFFFCC"/>
          </a:solidFill>
          <a:ln w="28575">
            <a:solidFill>
              <a:srgbClr val="000000"/>
            </a:solidFill>
          </a:ln>
        </p:spPr>
        <p:txBody>
          <a:bodyPr>
            <a:noAutofit/>
          </a:bodyPr>
          <a:lstStyle/>
          <a:p>
            <a:pPr algn="ctr">
              <a:buNone/>
            </a:pPr>
            <a:r>
              <a:rPr lang="en-US" b="1" i="0" dirty="0">
                <a:solidFill>
                  <a:srgbClr val="000000"/>
                </a:solidFill>
              </a:rPr>
              <a:t>Intervals of Real Numbers</a:t>
            </a:r>
          </a:p>
          <a:p>
            <a:pPr>
              <a:spcBef>
                <a:spcPts val="0"/>
              </a:spcBef>
              <a:buNone/>
            </a:pPr>
            <a:r>
              <a:rPr lang="en-US" sz="2600" b="1" i="0" dirty="0">
                <a:solidFill>
                  <a:srgbClr val="000000"/>
                </a:solidFill>
              </a:rPr>
              <a:t>				</a:t>
            </a:r>
          </a:p>
          <a:p>
            <a:pPr>
              <a:spcBef>
                <a:spcPts val="0"/>
              </a:spcBef>
              <a:buNone/>
            </a:pPr>
            <a:endParaRPr lang="en-US" sz="2600" i="0" dirty="0">
              <a:solidFill>
                <a:srgbClr val="000000"/>
              </a:solidFill>
            </a:endParaRPr>
          </a:p>
        </p:txBody>
      </p:sp>
      <p:graphicFrame>
        <p:nvGraphicFramePr>
          <p:cNvPr id="5" name="Object 4"/>
          <p:cNvGraphicFramePr>
            <a:graphicFrameLocks noChangeAspect="1"/>
          </p:cNvGraphicFramePr>
          <p:nvPr/>
        </p:nvGraphicFramePr>
        <p:xfrm>
          <a:off x="3962400" y="2981389"/>
          <a:ext cx="1231900" cy="290512"/>
        </p:xfrm>
        <a:graphic>
          <a:graphicData uri="http://schemas.openxmlformats.org/presentationml/2006/ole">
            <mc:AlternateContent xmlns:mc="http://schemas.openxmlformats.org/markup-compatibility/2006">
              <mc:Choice xmlns:v="urn:schemas-microsoft-com:vml" Requires="v">
                <p:oleObj spid="_x0000_s12302" name="Equation" r:id="rId3" imgW="1231560" imgH="304560" progId="Equation.DSMT4">
                  <p:embed/>
                </p:oleObj>
              </mc:Choice>
              <mc:Fallback>
                <p:oleObj name="Equation" r:id="rId3" imgW="1231560" imgH="304560" progId="Equation.DSMT4">
                  <p:embed/>
                  <p:pic>
                    <p:nvPicPr>
                      <p:cNvPr id="0" name="Object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62400" y="2981389"/>
                        <a:ext cx="1231900" cy="2905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315" name="Object 3"/>
          <p:cNvGraphicFramePr>
            <a:graphicFrameLocks noChangeAspect="1"/>
          </p:cNvGraphicFramePr>
          <p:nvPr/>
        </p:nvGraphicFramePr>
        <p:xfrm>
          <a:off x="3987800" y="3650576"/>
          <a:ext cx="1168400" cy="277812"/>
        </p:xfrm>
        <a:graphic>
          <a:graphicData uri="http://schemas.openxmlformats.org/presentationml/2006/ole">
            <mc:AlternateContent xmlns:mc="http://schemas.openxmlformats.org/markup-compatibility/2006">
              <mc:Choice xmlns:v="urn:schemas-microsoft-com:vml" Requires="v">
                <p:oleObj spid="_x0000_s12303" name="Equation" r:id="rId5" imgW="1168200" imgH="291960" progId="Equation.DSMT4">
                  <p:embed/>
                </p:oleObj>
              </mc:Choice>
              <mc:Fallback>
                <p:oleObj name="Equation" r:id="rId5" imgW="1168200" imgH="291960" progId="Equation.DSMT4">
                  <p:embed/>
                  <p:pic>
                    <p:nvPicPr>
                      <p:cNvPr id="0" name="Object 1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87800" y="3650576"/>
                        <a:ext cx="1168400" cy="2778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316" name="Object 4"/>
          <p:cNvGraphicFramePr>
            <a:graphicFrameLocks noChangeAspect="1"/>
          </p:cNvGraphicFramePr>
          <p:nvPr/>
        </p:nvGraphicFramePr>
        <p:xfrm>
          <a:off x="3956050" y="4449762"/>
          <a:ext cx="1231900" cy="884238"/>
        </p:xfrm>
        <a:graphic>
          <a:graphicData uri="http://schemas.openxmlformats.org/presentationml/2006/ole">
            <mc:AlternateContent xmlns:mc="http://schemas.openxmlformats.org/markup-compatibility/2006">
              <mc:Choice xmlns:v="urn:schemas-microsoft-com:vml" Requires="v">
                <p:oleObj spid="_x0000_s12304" name="Equation" r:id="rId7" imgW="1231560" imgH="901440" progId="Equation.DSMT4">
                  <p:embed/>
                </p:oleObj>
              </mc:Choice>
              <mc:Fallback>
                <p:oleObj name="Equation" r:id="rId7" imgW="1231560" imgH="901440" progId="Equation.DSMT4">
                  <p:embed/>
                  <p:pic>
                    <p:nvPicPr>
                      <p:cNvPr id="0" name="Object 1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56050" y="4449762"/>
                        <a:ext cx="1231900" cy="8842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4" name="Rectangle 53"/>
          <p:cNvSpPr/>
          <p:nvPr/>
        </p:nvSpPr>
        <p:spPr>
          <a:xfrm>
            <a:off x="3429000" y="1905000"/>
            <a:ext cx="2211759" cy="830997"/>
          </a:xfrm>
          <a:prstGeom prst="rect">
            <a:avLst/>
          </a:prstGeom>
        </p:spPr>
        <p:txBody>
          <a:bodyPr wrap="none">
            <a:spAutoFit/>
          </a:bodyPr>
          <a:lstStyle/>
          <a:p>
            <a:pPr algn="ctr"/>
            <a:r>
              <a:rPr lang="en-US" sz="2400" b="1" dirty="0">
                <a:solidFill>
                  <a:srgbClr val="000000"/>
                </a:solidFill>
              </a:rPr>
              <a:t>Symbolic </a:t>
            </a:r>
          </a:p>
          <a:p>
            <a:pPr algn="ctr"/>
            <a:r>
              <a:rPr lang="en-US" sz="2400" b="1" dirty="0">
                <a:solidFill>
                  <a:srgbClr val="000000"/>
                </a:solidFill>
              </a:rPr>
              <a:t>Representation </a:t>
            </a:r>
            <a:endParaRPr lang="en-US" sz="2400" dirty="0"/>
          </a:p>
        </p:txBody>
      </p:sp>
      <p:sp>
        <p:nvSpPr>
          <p:cNvPr id="55" name="Rectangle 54"/>
          <p:cNvSpPr/>
          <p:nvPr/>
        </p:nvSpPr>
        <p:spPr>
          <a:xfrm>
            <a:off x="503904" y="1905000"/>
            <a:ext cx="944489" cy="461665"/>
          </a:xfrm>
          <a:prstGeom prst="rect">
            <a:avLst/>
          </a:prstGeom>
        </p:spPr>
        <p:txBody>
          <a:bodyPr wrap="none">
            <a:spAutoFit/>
          </a:bodyPr>
          <a:lstStyle/>
          <a:p>
            <a:r>
              <a:rPr lang="en-US" sz="2400" b="1" dirty="0">
                <a:solidFill>
                  <a:srgbClr val="000000"/>
                </a:solidFill>
              </a:rPr>
              <a:t>Name</a:t>
            </a:r>
            <a:endParaRPr lang="en-US" sz="2400" dirty="0"/>
          </a:p>
        </p:txBody>
      </p:sp>
      <p:sp>
        <p:nvSpPr>
          <p:cNvPr id="56" name="Rectangle 55"/>
          <p:cNvSpPr/>
          <p:nvPr/>
        </p:nvSpPr>
        <p:spPr>
          <a:xfrm>
            <a:off x="6553200" y="1905000"/>
            <a:ext cx="965008" cy="461665"/>
          </a:xfrm>
          <a:prstGeom prst="rect">
            <a:avLst/>
          </a:prstGeom>
        </p:spPr>
        <p:txBody>
          <a:bodyPr wrap="none">
            <a:spAutoFit/>
          </a:bodyPr>
          <a:lstStyle/>
          <a:p>
            <a:r>
              <a:rPr lang="en-US" sz="2400" b="1" dirty="0">
                <a:solidFill>
                  <a:srgbClr val="000000"/>
                </a:solidFill>
              </a:rPr>
              <a:t>Graph</a:t>
            </a:r>
            <a:endParaRPr lang="en-US" sz="2400" dirty="0"/>
          </a:p>
        </p:txBody>
      </p:sp>
      <p:sp>
        <p:nvSpPr>
          <p:cNvPr id="57" name="Rectangle 56"/>
          <p:cNvSpPr/>
          <p:nvPr/>
        </p:nvSpPr>
        <p:spPr>
          <a:xfrm>
            <a:off x="503904" y="2880424"/>
            <a:ext cx="2021259" cy="492443"/>
          </a:xfrm>
          <a:prstGeom prst="rect">
            <a:avLst/>
          </a:prstGeom>
        </p:spPr>
        <p:txBody>
          <a:bodyPr wrap="none">
            <a:spAutoFit/>
          </a:bodyPr>
          <a:lstStyle/>
          <a:p>
            <a:pPr>
              <a:spcBef>
                <a:spcPts val="0"/>
              </a:spcBef>
              <a:buNone/>
            </a:pPr>
            <a:r>
              <a:rPr lang="en-US" sz="2600" dirty="0">
                <a:solidFill>
                  <a:srgbClr val="000000"/>
                </a:solidFill>
              </a:rPr>
              <a:t>Open interval</a:t>
            </a:r>
          </a:p>
        </p:txBody>
      </p:sp>
      <p:sp>
        <p:nvSpPr>
          <p:cNvPr id="58" name="Rectangle 57"/>
          <p:cNvSpPr/>
          <p:nvPr/>
        </p:nvSpPr>
        <p:spPr>
          <a:xfrm>
            <a:off x="503904" y="3543261"/>
            <a:ext cx="2186368" cy="492443"/>
          </a:xfrm>
          <a:prstGeom prst="rect">
            <a:avLst/>
          </a:prstGeom>
        </p:spPr>
        <p:txBody>
          <a:bodyPr wrap="none">
            <a:spAutoFit/>
          </a:bodyPr>
          <a:lstStyle/>
          <a:p>
            <a:pPr>
              <a:buNone/>
            </a:pPr>
            <a:r>
              <a:rPr lang="en-US" sz="2600" dirty="0">
                <a:solidFill>
                  <a:srgbClr val="000000"/>
                </a:solidFill>
              </a:rPr>
              <a:t>Closed interval</a:t>
            </a:r>
          </a:p>
        </p:txBody>
      </p:sp>
      <p:sp>
        <p:nvSpPr>
          <p:cNvPr id="59" name="Rectangle 58"/>
          <p:cNvSpPr/>
          <p:nvPr/>
        </p:nvSpPr>
        <p:spPr>
          <a:xfrm>
            <a:off x="503904" y="4419600"/>
            <a:ext cx="2625591" cy="492443"/>
          </a:xfrm>
          <a:prstGeom prst="rect">
            <a:avLst/>
          </a:prstGeom>
        </p:spPr>
        <p:txBody>
          <a:bodyPr wrap="none">
            <a:spAutoFit/>
          </a:bodyPr>
          <a:lstStyle/>
          <a:p>
            <a:pPr>
              <a:buNone/>
            </a:pPr>
            <a:r>
              <a:rPr lang="en-US" sz="2600" dirty="0">
                <a:solidFill>
                  <a:srgbClr val="000000"/>
                </a:solidFill>
              </a:rPr>
              <a:t>Half-open interval</a:t>
            </a:r>
          </a:p>
        </p:txBody>
      </p:sp>
      <p:pic>
        <p:nvPicPr>
          <p:cNvPr id="12303" name="Picture 15"/>
          <p:cNvPicPr>
            <a:picLocks noChangeAspect="1" noChangeArrowheads="1"/>
          </p:cNvPicPr>
          <p:nvPr/>
        </p:nvPicPr>
        <p:blipFill>
          <a:blip r:embed="rId9">
            <a:clrChange>
              <a:clrFrom>
                <a:srgbClr val="FEF5C4"/>
              </a:clrFrom>
              <a:clrTo>
                <a:srgbClr val="FEF5C4">
                  <a:alpha val="0"/>
                </a:srgbClr>
              </a:clrTo>
            </a:clrChange>
          </a:blip>
          <a:srcRect/>
          <a:stretch>
            <a:fillRect/>
          </a:stretch>
        </p:blipFill>
        <p:spPr bwMode="auto">
          <a:xfrm>
            <a:off x="5791200" y="2872645"/>
            <a:ext cx="2743200" cy="508001"/>
          </a:xfrm>
          <a:prstGeom prst="rect">
            <a:avLst/>
          </a:prstGeom>
          <a:noFill/>
          <a:ln w="9525">
            <a:noFill/>
            <a:miter lim="800000"/>
            <a:headEnd/>
            <a:tailEnd/>
          </a:ln>
          <a:effectLst/>
        </p:spPr>
      </p:pic>
      <p:pic>
        <p:nvPicPr>
          <p:cNvPr id="12304" name="Picture 16"/>
          <p:cNvPicPr>
            <a:picLocks noChangeAspect="1" noChangeArrowheads="1"/>
          </p:cNvPicPr>
          <p:nvPr/>
        </p:nvPicPr>
        <p:blipFill>
          <a:blip r:embed="rId10">
            <a:clrChange>
              <a:clrFrom>
                <a:srgbClr val="FEF5C4"/>
              </a:clrFrom>
              <a:clrTo>
                <a:srgbClr val="FEF5C4">
                  <a:alpha val="0"/>
                </a:srgbClr>
              </a:clrTo>
            </a:clrChange>
          </a:blip>
          <a:srcRect/>
          <a:stretch>
            <a:fillRect/>
          </a:stretch>
        </p:blipFill>
        <p:spPr bwMode="auto">
          <a:xfrm>
            <a:off x="5791200" y="3534696"/>
            <a:ext cx="2743200" cy="509572"/>
          </a:xfrm>
          <a:prstGeom prst="rect">
            <a:avLst/>
          </a:prstGeom>
          <a:noFill/>
          <a:ln w="9525">
            <a:noFill/>
            <a:miter lim="800000"/>
            <a:headEnd/>
            <a:tailEnd/>
          </a:ln>
          <a:effectLst/>
        </p:spPr>
      </p:pic>
      <p:pic>
        <p:nvPicPr>
          <p:cNvPr id="12305" name="Picture 17"/>
          <p:cNvPicPr>
            <a:picLocks noChangeAspect="1" noChangeArrowheads="1"/>
          </p:cNvPicPr>
          <p:nvPr/>
        </p:nvPicPr>
        <p:blipFill>
          <a:blip r:embed="rId11">
            <a:clrChange>
              <a:clrFrom>
                <a:srgbClr val="FEF5C4"/>
              </a:clrFrom>
              <a:clrTo>
                <a:srgbClr val="FEF5C4">
                  <a:alpha val="0"/>
                </a:srgbClr>
              </a:clrTo>
            </a:clrChange>
          </a:blip>
          <a:srcRect/>
          <a:stretch>
            <a:fillRect/>
          </a:stretch>
        </p:blipFill>
        <p:spPr bwMode="auto">
          <a:xfrm>
            <a:off x="5791200" y="4419601"/>
            <a:ext cx="2743200" cy="476715"/>
          </a:xfrm>
          <a:prstGeom prst="rect">
            <a:avLst/>
          </a:prstGeom>
          <a:noFill/>
          <a:ln w="9525">
            <a:noFill/>
            <a:miter lim="800000"/>
            <a:headEnd/>
            <a:tailEnd/>
          </a:ln>
          <a:effectLst/>
        </p:spPr>
      </p:pic>
      <p:pic>
        <p:nvPicPr>
          <p:cNvPr id="12306" name="Picture 18"/>
          <p:cNvPicPr>
            <a:picLocks noChangeAspect="1" noChangeArrowheads="1"/>
          </p:cNvPicPr>
          <p:nvPr/>
        </p:nvPicPr>
        <p:blipFill>
          <a:blip r:embed="rId12">
            <a:clrChange>
              <a:clrFrom>
                <a:srgbClr val="FEF5C4"/>
              </a:clrFrom>
              <a:clrTo>
                <a:srgbClr val="FEF5C4">
                  <a:alpha val="0"/>
                </a:srgbClr>
              </a:clrTo>
            </a:clrChange>
          </a:blip>
          <a:srcRect/>
          <a:stretch>
            <a:fillRect/>
          </a:stretch>
        </p:blipFill>
        <p:spPr bwMode="auto">
          <a:xfrm>
            <a:off x="5791200" y="5181601"/>
            <a:ext cx="2743200" cy="481116"/>
          </a:xfrm>
          <a:prstGeom prst="rect">
            <a:avLst/>
          </a:prstGeom>
          <a:noFill/>
          <a:ln w="9525">
            <a:noFill/>
            <a:miter lim="800000"/>
            <a:headEnd/>
            <a:tailEnd/>
          </a:ln>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a:t>Real Number Lines and Inequalities</a:t>
            </a:r>
            <a:endParaRPr lang="en-US" dirty="0">
              <a:solidFill>
                <a:schemeClr val="accent1">
                  <a:lumMod val="50000"/>
                </a:schemeClr>
              </a:solidFill>
            </a:endParaRPr>
          </a:p>
        </p:txBody>
      </p:sp>
      <p:sp>
        <p:nvSpPr>
          <p:cNvPr id="4" name="Content Placeholder 2"/>
          <p:cNvSpPr>
            <a:spLocks noGrp="1"/>
          </p:cNvSpPr>
          <p:nvPr>
            <p:ph idx="1"/>
          </p:nvPr>
        </p:nvSpPr>
        <p:spPr>
          <a:solidFill>
            <a:srgbClr val="FFFFCC"/>
          </a:solidFill>
          <a:ln w="28575">
            <a:solidFill>
              <a:srgbClr val="000000"/>
            </a:solidFill>
          </a:ln>
        </p:spPr>
        <p:txBody>
          <a:bodyPr>
            <a:noAutofit/>
          </a:bodyPr>
          <a:lstStyle/>
          <a:p>
            <a:pPr algn="ctr">
              <a:buNone/>
            </a:pPr>
            <a:r>
              <a:rPr lang="en-US" b="1" i="0" dirty="0">
                <a:solidFill>
                  <a:srgbClr val="000000"/>
                </a:solidFill>
              </a:rPr>
              <a:t>Intervals of Real Numbers</a:t>
            </a:r>
          </a:p>
          <a:p>
            <a:pPr>
              <a:spcBef>
                <a:spcPts val="0"/>
              </a:spcBef>
              <a:buNone/>
            </a:pPr>
            <a:r>
              <a:rPr lang="en-US" sz="2600" b="1" i="0" dirty="0">
                <a:solidFill>
                  <a:srgbClr val="000000"/>
                </a:solidFill>
              </a:rPr>
              <a:t>				</a:t>
            </a:r>
          </a:p>
          <a:p>
            <a:pPr>
              <a:spcBef>
                <a:spcPts val="0"/>
              </a:spcBef>
              <a:buNone/>
            </a:pPr>
            <a:endParaRPr lang="en-US" sz="2600" i="0" dirty="0">
              <a:solidFill>
                <a:srgbClr val="000000"/>
              </a:solidFill>
            </a:endParaRPr>
          </a:p>
          <a:p>
            <a:pPr>
              <a:buNone/>
            </a:pPr>
            <a:endParaRPr lang="en-US" i="0" dirty="0">
              <a:solidFill>
                <a:srgbClr val="000000"/>
              </a:solidFill>
            </a:endParaRPr>
          </a:p>
        </p:txBody>
      </p:sp>
      <p:sp>
        <p:nvSpPr>
          <p:cNvPr id="54" name="Rectangle 53"/>
          <p:cNvSpPr/>
          <p:nvPr/>
        </p:nvSpPr>
        <p:spPr>
          <a:xfrm>
            <a:off x="3429000" y="1905000"/>
            <a:ext cx="2211759" cy="830997"/>
          </a:xfrm>
          <a:prstGeom prst="rect">
            <a:avLst/>
          </a:prstGeom>
        </p:spPr>
        <p:txBody>
          <a:bodyPr wrap="none">
            <a:spAutoFit/>
          </a:bodyPr>
          <a:lstStyle/>
          <a:p>
            <a:pPr algn="ctr"/>
            <a:r>
              <a:rPr lang="en-US" sz="2400" b="1" dirty="0">
                <a:solidFill>
                  <a:srgbClr val="000000"/>
                </a:solidFill>
              </a:rPr>
              <a:t>Symbolic </a:t>
            </a:r>
          </a:p>
          <a:p>
            <a:pPr algn="ctr"/>
            <a:r>
              <a:rPr lang="en-US" sz="2400" b="1" dirty="0">
                <a:solidFill>
                  <a:srgbClr val="000000"/>
                </a:solidFill>
              </a:rPr>
              <a:t>Representation </a:t>
            </a:r>
            <a:endParaRPr lang="en-US" sz="2400" dirty="0"/>
          </a:p>
        </p:txBody>
      </p:sp>
      <p:sp>
        <p:nvSpPr>
          <p:cNvPr id="55" name="Rectangle 54"/>
          <p:cNvSpPr/>
          <p:nvPr/>
        </p:nvSpPr>
        <p:spPr>
          <a:xfrm>
            <a:off x="503904" y="1905000"/>
            <a:ext cx="944489" cy="461665"/>
          </a:xfrm>
          <a:prstGeom prst="rect">
            <a:avLst/>
          </a:prstGeom>
        </p:spPr>
        <p:txBody>
          <a:bodyPr wrap="none">
            <a:spAutoFit/>
          </a:bodyPr>
          <a:lstStyle/>
          <a:p>
            <a:r>
              <a:rPr lang="en-US" sz="2400" b="1" dirty="0">
                <a:solidFill>
                  <a:srgbClr val="000000"/>
                </a:solidFill>
              </a:rPr>
              <a:t>Name</a:t>
            </a:r>
            <a:endParaRPr lang="en-US" sz="2400" dirty="0"/>
          </a:p>
        </p:txBody>
      </p:sp>
      <p:sp>
        <p:nvSpPr>
          <p:cNvPr id="56" name="Rectangle 55"/>
          <p:cNvSpPr/>
          <p:nvPr/>
        </p:nvSpPr>
        <p:spPr>
          <a:xfrm>
            <a:off x="6553200" y="1905000"/>
            <a:ext cx="965008" cy="461665"/>
          </a:xfrm>
          <a:prstGeom prst="rect">
            <a:avLst/>
          </a:prstGeom>
        </p:spPr>
        <p:txBody>
          <a:bodyPr wrap="none">
            <a:spAutoFit/>
          </a:bodyPr>
          <a:lstStyle/>
          <a:p>
            <a:r>
              <a:rPr lang="en-US" sz="2400" b="1" dirty="0">
                <a:solidFill>
                  <a:srgbClr val="000000"/>
                </a:solidFill>
              </a:rPr>
              <a:t>Graph</a:t>
            </a:r>
            <a:endParaRPr lang="en-US" sz="2400" dirty="0"/>
          </a:p>
        </p:txBody>
      </p:sp>
      <p:graphicFrame>
        <p:nvGraphicFramePr>
          <p:cNvPr id="85000" name="Object 18"/>
          <p:cNvGraphicFramePr>
            <a:graphicFrameLocks noChangeAspect="1"/>
          </p:cNvGraphicFramePr>
          <p:nvPr/>
        </p:nvGraphicFramePr>
        <p:xfrm>
          <a:off x="4076700" y="3692467"/>
          <a:ext cx="723900" cy="247650"/>
        </p:xfrm>
        <a:graphic>
          <a:graphicData uri="http://schemas.openxmlformats.org/presentationml/2006/ole">
            <mc:AlternateContent xmlns:mc="http://schemas.openxmlformats.org/markup-compatibility/2006">
              <mc:Choice xmlns:v="urn:schemas-microsoft-com:vml" Requires="v">
                <p:oleObj spid="_x0000_s85021" name="Equation" r:id="rId3" imgW="723600" imgH="253800" progId="Equation.DSMT4">
                  <p:embed/>
                </p:oleObj>
              </mc:Choice>
              <mc:Fallback>
                <p:oleObj name="Equation" r:id="rId3" imgW="723600" imgH="253800" progId="Equation.DSMT4">
                  <p:embed/>
                  <p:pic>
                    <p:nvPicPr>
                      <p:cNvPr id="0" name="Object 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76700" y="3692467"/>
                        <a:ext cx="723900" cy="247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 name="Rectangle 14"/>
          <p:cNvSpPr/>
          <p:nvPr/>
        </p:nvSpPr>
        <p:spPr>
          <a:xfrm>
            <a:off x="503904" y="2819400"/>
            <a:ext cx="2021259" cy="492443"/>
          </a:xfrm>
          <a:prstGeom prst="rect">
            <a:avLst/>
          </a:prstGeom>
        </p:spPr>
        <p:txBody>
          <a:bodyPr wrap="none">
            <a:spAutoFit/>
          </a:bodyPr>
          <a:lstStyle/>
          <a:p>
            <a:pPr>
              <a:buNone/>
            </a:pPr>
            <a:r>
              <a:rPr lang="en-US" sz="2600" dirty="0">
                <a:solidFill>
                  <a:srgbClr val="000000"/>
                </a:solidFill>
              </a:rPr>
              <a:t>Open interval</a:t>
            </a:r>
          </a:p>
        </p:txBody>
      </p:sp>
      <p:sp>
        <p:nvSpPr>
          <p:cNvPr id="16" name="Rectangle 15"/>
          <p:cNvSpPr/>
          <p:nvPr/>
        </p:nvSpPr>
        <p:spPr>
          <a:xfrm>
            <a:off x="503904" y="4261453"/>
            <a:ext cx="2625591" cy="492443"/>
          </a:xfrm>
          <a:prstGeom prst="rect">
            <a:avLst/>
          </a:prstGeom>
        </p:spPr>
        <p:txBody>
          <a:bodyPr wrap="none">
            <a:spAutoFit/>
          </a:bodyPr>
          <a:lstStyle/>
          <a:p>
            <a:pPr>
              <a:buNone/>
            </a:pPr>
            <a:r>
              <a:rPr lang="en-US" sz="2600" dirty="0">
                <a:solidFill>
                  <a:srgbClr val="000000"/>
                </a:solidFill>
              </a:rPr>
              <a:t>Half-open interval</a:t>
            </a:r>
          </a:p>
        </p:txBody>
      </p:sp>
      <p:pic>
        <p:nvPicPr>
          <p:cNvPr id="85002" name="Picture 10"/>
          <p:cNvPicPr>
            <a:picLocks noChangeAspect="1" noChangeArrowheads="1"/>
          </p:cNvPicPr>
          <p:nvPr/>
        </p:nvPicPr>
        <p:blipFill>
          <a:blip r:embed="rId5">
            <a:clrChange>
              <a:clrFrom>
                <a:srgbClr val="FEF5C4"/>
              </a:clrFrom>
              <a:clrTo>
                <a:srgbClr val="FEF5C4">
                  <a:alpha val="0"/>
                </a:srgbClr>
              </a:clrTo>
            </a:clrChange>
          </a:blip>
          <a:srcRect/>
          <a:stretch>
            <a:fillRect/>
          </a:stretch>
        </p:blipFill>
        <p:spPr bwMode="auto">
          <a:xfrm>
            <a:off x="5791200" y="2860718"/>
            <a:ext cx="2743200" cy="409807"/>
          </a:xfrm>
          <a:prstGeom prst="rect">
            <a:avLst/>
          </a:prstGeom>
          <a:noFill/>
          <a:ln w="9525">
            <a:noFill/>
            <a:miter lim="800000"/>
            <a:headEnd/>
            <a:tailEnd/>
          </a:ln>
          <a:effectLst/>
        </p:spPr>
      </p:pic>
      <p:pic>
        <p:nvPicPr>
          <p:cNvPr id="85003" name="Picture 11"/>
          <p:cNvPicPr>
            <a:picLocks noChangeAspect="1" noChangeArrowheads="1"/>
          </p:cNvPicPr>
          <p:nvPr/>
        </p:nvPicPr>
        <p:blipFill>
          <a:blip r:embed="rId6">
            <a:clrChange>
              <a:clrFrom>
                <a:srgbClr val="FEF5C4"/>
              </a:clrFrom>
              <a:clrTo>
                <a:srgbClr val="FEF5C4">
                  <a:alpha val="0"/>
                </a:srgbClr>
              </a:clrTo>
            </a:clrChange>
          </a:blip>
          <a:srcRect/>
          <a:stretch>
            <a:fillRect/>
          </a:stretch>
        </p:blipFill>
        <p:spPr bwMode="auto">
          <a:xfrm>
            <a:off x="5791200" y="3581401"/>
            <a:ext cx="2743200" cy="469783"/>
          </a:xfrm>
          <a:prstGeom prst="rect">
            <a:avLst/>
          </a:prstGeom>
          <a:noFill/>
          <a:ln w="9525">
            <a:noFill/>
            <a:miter lim="800000"/>
            <a:headEnd/>
            <a:tailEnd/>
          </a:ln>
          <a:effectLst/>
        </p:spPr>
      </p:pic>
      <p:pic>
        <p:nvPicPr>
          <p:cNvPr id="85004" name="Picture 12"/>
          <p:cNvPicPr>
            <a:picLocks noChangeAspect="1" noChangeArrowheads="1"/>
          </p:cNvPicPr>
          <p:nvPr/>
        </p:nvPicPr>
        <p:blipFill>
          <a:blip r:embed="rId7">
            <a:clrChange>
              <a:clrFrom>
                <a:srgbClr val="FEF5C4"/>
              </a:clrFrom>
              <a:clrTo>
                <a:srgbClr val="FEF5C4">
                  <a:alpha val="0"/>
                </a:srgbClr>
              </a:clrTo>
            </a:clrChange>
          </a:blip>
          <a:srcRect/>
          <a:stretch>
            <a:fillRect/>
          </a:stretch>
        </p:blipFill>
        <p:spPr bwMode="auto">
          <a:xfrm>
            <a:off x="5791200" y="4278367"/>
            <a:ext cx="2743200" cy="458615"/>
          </a:xfrm>
          <a:prstGeom prst="rect">
            <a:avLst/>
          </a:prstGeom>
          <a:noFill/>
          <a:ln w="9525">
            <a:noFill/>
            <a:miter lim="800000"/>
            <a:headEnd/>
            <a:tailEnd/>
          </a:ln>
          <a:effectLst/>
        </p:spPr>
      </p:pic>
      <p:pic>
        <p:nvPicPr>
          <p:cNvPr id="85005" name="Picture 13"/>
          <p:cNvPicPr>
            <a:picLocks noChangeAspect="1" noChangeArrowheads="1"/>
          </p:cNvPicPr>
          <p:nvPr/>
        </p:nvPicPr>
        <p:blipFill>
          <a:blip r:embed="rId8">
            <a:clrChange>
              <a:clrFrom>
                <a:srgbClr val="FEF5C4"/>
              </a:clrFrom>
              <a:clrTo>
                <a:srgbClr val="FEF5C4">
                  <a:alpha val="0"/>
                </a:srgbClr>
              </a:clrTo>
            </a:clrChange>
          </a:blip>
          <a:srcRect/>
          <a:stretch>
            <a:fillRect/>
          </a:stretch>
        </p:blipFill>
        <p:spPr bwMode="auto">
          <a:xfrm>
            <a:off x="5791200" y="5143500"/>
            <a:ext cx="2743200" cy="445980"/>
          </a:xfrm>
          <a:prstGeom prst="rect">
            <a:avLst/>
          </a:prstGeom>
          <a:noFill/>
          <a:ln w="9525">
            <a:noFill/>
            <a:miter lim="800000"/>
            <a:headEnd/>
            <a:tailEnd/>
          </a:ln>
          <a:effectLst/>
        </p:spPr>
      </p:pic>
      <p:graphicFrame>
        <p:nvGraphicFramePr>
          <p:cNvPr id="85006" name="Object 14"/>
          <p:cNvGraphicFramePr>
            <a:graphicFrameLocks noChangeAspect="1"/>
          </p:cNvGraphicFramePr>
          <p:nvPr/>
        </p:nvGraphicFramePr>
        <p:xfrm>
          <a:off x="4076700" y="2938621"/>
          <a:ext cx="723900" cy="254000"/>
        </p:xfrm>
        <a:graphic>
          <a:graphicData uri="http://schemas.openxmlformats.org/presentationml/2006/ole">
            <mc:AlternateContent xmlns:mc="http://schemas.openxmlformats.org/markup-compatibility/2006">
              <mc:Choice xmlns:v="urn:schemas-microsoft-com:vml" Requires="v">
                <p:oleObj spid="_x0000_s85022" name="Equation" r:id="rId9" imgW="723600" imgH="253800" progId="Equation.DSMT4">
                  <p:embed/>
                </p:oleObj>
              </mc:Choice>
              <mc:Fallback>
                <p:oleObj name="Equation" r:id="rId9" imgW="723600" imgH="253800" progId="Equation.DSMT4">
                  <p:embed/>
                  <p:pic>
                    <p:nvPicPr>
                      <p:cNvPr id="0" name="Picture 1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076700" y="2938621"/>
                        <a:ext cx="7239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5007" name="Object 15"/>
          <p:cNvGraphicFramePr>
            <a:graphicFrameLocks noChangeAspect="1"/>
          </p:cNvGraphicFramePr>
          <p:nvPr/>
        </p:nvGraphicFramePr>
        <p:xfrm>
          <a:off x="4095750" y="4367974"/>
          <a:ext cx="685800" cy="279400"/>
        </p:xfrm>
        <a:graphic>
          <a:graphicData uri="http://schemas.openxmlformats.org/presentationml/2006/ole">
            <mc:AlternateContent xmlns:mc="http://schemas.openxmlformats.org/markup-compatibility/2006">
              <mc:Choice xmlns:v="urn:schemas-microsoft-com:vml" Requires="v">
                <p:oleObj spid="_x0000_s85023" name="Equation" r:id="rId11" imgW="685800" imgH="279360" progId="Equation.DSMT4">
                  <p:embed/>
                </p:oleObj>
              </mc:Choice>
              <mc:Fallback>
                <p:oleObj name="Equation" r:id="rId11" imgW="685800" imgH="279360" progId="Equation.DSMT4">
                  <p:embed/>
                  <p:pic>
                    <p:nvPicPr>
                      <p:cNvPr id="0" name="Picture 1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095750" y="4367974"/>
                        <a:ext cx="685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5008" name="Object 16"/>
          <p:cNvGraphicFramePr>
            <a:graphicFrameLocks noChangeAspect="1"/>
          </p:cNvGraphicFramePr>
          <p:nvPr/>
        </p:nvGraphicFramePr>
        <p:xfrm>
          <a:off x="4095750" y="5226790"/>
          <a:ext cx="685800" cy="279400"/>
        </p:xfrm>
        <a:graphic>
          <a:graphicData uri="http://schemas.openxmlformats.org/presentationml/2006/ole">
            <mc:AlternateContent xmlns:mc="http://schemas.openxmlformats.org/markup-compatibility/2006">
              <mc:Choice xmlns:v="urn:schemas-microsoft-com:vml" Requires="v">
                <p:oleObj spid="_x0000_s85024" name="Equation" r:id="rId13" imgW="685800" imgH="279360" progId="Equation.DSMT4">
                  <p:embed/>
                </p:oleObj>
              </mc:Choice>
              <mc:Fallback>
                <p:oleObj name="Equation" r:id="rId13" imgW="685800" imgH="279360" progId="Equation.DSMT4">
                  <p:embed/>
                  <p:pic>
                    <p:nvPicPr>
                      <p:cNvPr id="0" name="Picture 1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095750" y="5226790"/>
                        <a:ext cx="685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455</TotalTime>
  <Words>742</Words>
  <Application>Microsoft Office PowerPoint</Application>
  <PresentationFormat>On-screen Show (4:3)</PresentationFormat>
  <Paragraphs>153</Paragraphs>
  <Slides>22</Slides>
  <Notes>19</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22</vt:i4>
      </vt:variant>
    </vt:vector>
  </HeadingPairs>
  <TitlesOfParts>
    <vt:vector size="29" baseType="lpstr">
      <vt:lpstr>Calibri</vt:lpstr>
      <vt:lpstr>Arial</vt:lpstr>
      <vt:lpstr>Symbol</vt:lpstr>
      <vt:lpstr>Courier New</vt:lpstr>
      <vt:lpstr>Office Theme</vt:lpstr>
      <vt:lpstr>MathType 6.0 Equation</vt:lpstr>
      <vt:lpstr>Equation</vt:lpstr>
      <vt:lpstr>Section 7.6</vt:lpstr>
      <vt:lpstr>Objectives</vt:lpstr>
      <vt:lpstr>Example 1</vt:lpstr>
      <vt:lpstr>Example 1 (cont.)</vt:lpstr>
      <vt:lpstr>Real Number Lines and Inequalities</vt:lpstr>
      <vt:lpstr>Example 2</vt:lpstr>
      <vt:lpstr>Example 2 (cont.)</vt:lpstr>
      <vt:lpstr>Real Number Lines and Inequalities</vt:lpstr>
      <vt:lpstr>Real Number Lines and Inequalities</vt:lpstr>
      <vt:lpstr>Example 3</vt:lpstr>
      <vt:lpstr>Example 4</vt:lpstr>
      <vt:lpstr>Solving Linear Inequalities</vt:lpstr>
      <vt:lpstr>Solving Linear Inequalities</vt:lpstr>
      <vt:lpstr>Solving Linear Inequalities</vt:lpstr>
      <vt:lpstr>Example 5</vt:lpstr>
      <vt:lpstr>Example 6</vt:lpstr>
      <vt:lpstr>Completion Example 7</vt:lpstr>
      <vt:lpstr>Completion Example 7</vt:lpstr>
      <vt:lpstr>Example 8</vt:lpstr>
      <vt:lpstr>Example 8 (cont.)</vt:lpstr>
      <vt:lpstr>Example 8 (cont.) </vt:lpstr>
      <vt:lpstr>Example 8 (cont.)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Prealgebra</dc:title>
  <dc:creator>Hawkes Learning Systems</dc:creator>
  <cp:lastModifiedBy>nagesh</cp:lastModifiedBy>
  <cp:revision>72</cp:revision>
  <dcterms:created xsi:type="dcterms:W3CDTF">2013-04-26T14:43:13Z</dcterms:created>
  <dcterms:modified xsi:type="dcterms:W3CDTF">2018-09-04T09:53:33Z</dcterms:modified>
</cp:coreProperties>
</file>