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handoutMasterIdLst>
    <p:handoutMasterId r:id="rId22"/>
  </p:handoutMasterIdLst>
  <p:sldIdLst>
    <p:sldId id="256" r:id="rId2"/>
    <p:sldId id="276" r:id="rId3"/>
    <p:sldId id="257"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embeddedFontLst>
    <p:embeddedFont>
      <p:font typeface="Calibri" panose="020F0502020204030204" pitchFamily="34" charset="0"/>
      <p:regular r:id="rId23"/>
      <p:bold r:id="rId24"/>
      <p:italic r:id="rId25"/>
      <p:boldItalic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8080"/>
    <a:srgbClr val="1F497D"/>
    <a:srgbClr val="000000"/>
    <a:srgbClr val="006666"/>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68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1.wmf"/><Relationship Id="rId7" Type="http://schemas.openxmlformats.org/officeDocument/2006/relationships/image" Target="../media/image45.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8.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5" Type="http://schemas.openxmlformats.org/officeDocument/2006/relationships/image" Target="../media/image56.wmf"/><Relationship Id="rId4" Type="http://schemas.openxmlformats.org/officeDocument/2006/relationships/image" Target="../media/image5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 Id="rId4" Type="http://schemas.openxmlformats.org/officeDocument/2006/relationships/image" Target="../media/image63.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71.wmf"/><Relationship Id="rId3" Type="http://schemas.openxmlformats.org/officeDocument/2006/relationships/image" Target="../media/image66.wmf"/><Relationship Id="rId7" Type="http://schemas.openxmlformats.org/officeDocument/2006/relationships/image" Target="../media/image70.wmf"/><Relationship Id="rId2" Type="http://schemas.openxmlformats.org/officeDocument/2006/relationships/image" Target="../media/image65.wmf"/><Relationship Id="rId1" Type="http://schemas.openxmlformats.org/officeDocument/2006/relationships/image" Target="../media/image64.wmf"/><Relationship Id="rId6" Type="http://schemas.openxmlformats.org/officeDocument/2006/relationships/image" Target="../media/image69.wmf"/><Relationship Id="rId5" Type="http://schemas.openxmlformats.org/officeDocument/2006/relationships/image" Target="../media/image68.wmf"/><Relationship Id="rId4" Type="http://schemas.openxmlformats.org/officeDocument/2006/relationships/image" Target="../media/image67.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image" Target="../media/image74.wmf"/><Relationship Id="rId7" Type="http://schemas.openxmlformats.org/officeDocument/2006/relationships/image" Target="../media/image78.wmf"/><Relationship Id="rId2" Type="http://schemas.openxmlformats.org/officeDocument/2006/relationships/image" Target="../media/image73.wmf"/><Relationship Id="rId1" Type="http://schemas.openxmlformats.org/officeDocument/2006/relationships/image" Target="../media/image72.wmf"/><Relationship Id="rId6" Type="http://schemas.openxmlformats.org/officeDocument/2006/relationships/image" Target="../media/image77.wmf"/><Relationship Id="rId5" Type="http://schemas.openxmlformats.org/officeDocument/2006/relationships/image" Target="../media/image76.wmf"/><Relationship Id="rId4" Type="http://schemas.openxmlformats.org/officeDocument/2006/relationships/image" Target="../media/image7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image" Target="../media/image17.wmf"/><Relationship Id="rId7" Type="http://schemas.openxmlformats.org/officeDocument/2006/relationships/image" Target="../media/image21.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10" Type="http://schemas.openxmlformats.org/officeDocument/2006/relationships/image" Target="../media/image24.wmf"/><Relationship Id="rId4" Type="http://schemas.openxmlformats.org/officeDocument/2006/relationships/image" Target="../media/image18.wmf"/><Relationship Id="rId9"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5" Type="http://schemas.openxmlformats.org/officeDocument/2006/relationships/image" Target="../media/image30.wmf"/><Relationship Id="rId4"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3.wmf"/><Relationship Id="rId7" Type="http://schemas.openxmlformats.org/officeDocument/2006/relationships/image" Target="../media/image37.wmf"/><Relationship Id="rId2" Type="http://schemas.openxmlformats.org/officeDocument/2006/relationships/image" Target="../media/image32.wmf"/><Relationship Id="rId1" Type="http://schemas.openxmlformats.org/officeDocument/2006/relationships/image" Target="../media/image31.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26235113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5.wmf"/></Relationships>
</file>

<file path=ppt/slides/_rels/slide11.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_rels/slide12.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35.bin"/><Relationship Id="rId3" Type="http://schemas.openxmlformats.org/officeDocument/2006/relationships/oleObject" Target="../embeddings/oleObject30.bin"/><Relationship Id="rId7" Type="http://schemas.openxmlformats.org/officeDocument/2006/relationships/oleObject" Target="../embeddings/oleObject32.bin"/><Relationship Id="rId12" Type="http://schemas.openxmlformats.org/officeDocument/2006/relationships/image" Target="../media/image35.wmf"/><Relationship Id="rId2" Type="http://schemas.openxmlformats.org/officeDocument/2006/relationships/slideLayout" Target="../slideLayouts/slideLayout2.xml"/><Relationship Id="rId16" Type="http://schemas.openxmlformats.org/officeDocument/2006/relationships/image" Target="../media/image37.wmf"/><Relationship Id="rId1" Type="http://schemas.openxmlformats.org/officeDocument/2006/relationships/vmlDrawing" Target="../drawings/vmlDrawing8.vml"/><Relationship Id="rId6" Type="http://schemas.openxmlformats.org/officeDocument/2006/relationships/image" Target="../media/image32.wmf"/><Relationship Id="rId11" Type="http://schemas.openxmlformats.org/officeDocument/2006/relationships/oleObject" Target="../embeddings/oleObject34.bin"/><Relationship Id="rId5" Type="http://schemas.openxmlformats.org/officeDocument/2006/relationships/oleObject" Target="../embeddings/oleObject31.bin"/><Relationship Id="rId15" Type="http://schemas.openxmlformats.org/officeDocument/2006/relationships/oleObject" Target="../embeddings/oleObject36.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3.bin"/><Relationship Id="rId14" Type="http://schemas.openxmlformats.org/officeDocument/2006/relationships/image" Target="../media/image36.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8.wmf"/></Relationships>
</file>

<file path=ppt/slides/_rels/slide15.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3.bin"/><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43.wmf"/><Relationship Id="rId2" Type="http://schemas.openxmlformats.org/officeDocument/2006/relationships/slideLayout" Target="../slideLayouts/slideLayout2.xml"/><Relationship Id="rId16" Type="http://schemas.openxmlformats.org/officeDocument/2006/relationships/image" Target="../media/image45.wmf"/><Relationship Id="rId1" Type="http://schemas.openxmlformats.org/officeDocument/2006/relationships/vmlDrawing" Target="../drawings/vmlDrawing10.vml"/><Relationship Id="rId6" Type="http://schemas.openxmlformats.org/officeDocument/2006/relationships/image" Target="../media/image40.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1.bin"/><Relationship Id="rId14" Type="http://schemas.openxmlformats.org/officeDocument/2006/relationships/image" Target="../media/image44.wmf"/></Relationships>
</file>

<file path=ppt/slides/_rels/slide16.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 Id="rId14" Type="http://schemas.openxmlformats.org/officeDocument/2006/relationships/image" Target="../media/image51.wmf"/></Relationships>
</file>

<file path=ppt/slides/_rels/slide17.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6.bin"/><Relationship Id="rId18" Type="http://schemas.openxmlformats.org/officeDocument/2006/relationships/image" Target="../media/image59.wmf"/><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6.wmf"/><Relationship Id="rId17" Type="http://schemas.openxmlformats.org/officeDocument/2006/relationships/oleObject" Target="../embeddings/oleObject58.bin"/><Relationship Id="rId2" Type="http://schemas.openxmlformats.org/officeDocument/2006/relationships/slideLayout" Target="../slideLayouts/slideLayout2.xml"/><Relationship Id="rId16" Type="http://schemas.openxmlformats.org/officeDocument/2006/relationships/image" Target="../media/image58.wmf"/><Relationship Id="rId1" Type="http://schemas.openxmlformats.org/officeDocument/2006/relationships/vmlDrawing" Target="../drawings/vmlDrawing12.vml"/><Relationship Id="rId6" Type="http://schemas.openxmlformats.org/officeDocument/2006/relationships/image" Target="../media/image53.wmf"/><Relationship Id="rId11" Type="http://schemas.openxmlformats.org/officeDocument/2006/relationships/oleObject" Target="../embeddings/oleObject55.bin"/><Relationship Id="rId5" Type="http://schemas.openxmlformats.org/officeDocument/2006/relationships/oleObject" Target="../embeddings/oleObject52.bin"/><Relationship Id="rId15" Type="http://schemas.openxmlformats.org/officeDocument/2006/relationships/oleObject" Target="../embeddings/oleObject57.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4.bin"/><Relationship Id="rId14" Type="http://schemas.openxmlformats.org/officeDocument/2006/relationships/image" Target="../media/image57.wmf"/></Relationships>
</file>

<file path=ppt/slides/_rels/slide18.x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oleObject" Target="../embeddings/oleObject59.bin"/><Relationship Id="rId7"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61.wmf"/><Relationship Id="rId5" Type="http://schemas.openxmlformats.org/officeDocument/2006/relationships/oleObject" Target="../embeddings/oleObject60.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2.bin"/></Relationships>
</file>

<file path=ppt/slides/_rels/slide19.xml.rels><?xml version="1.0" encoding="UTF-8" standalone="yes"?>
<Relationships xmlns="http://schemas.openxmlformats.org/package/2006/relationships"><Relationship Id="rId8" Type="http://schemas.openxmlformats.org/officeDocument/2006/relationships/image" Target="../media/image66.wmf"/><Relationship Id="rId13" Type="http://schemas.openxmlformats.org/officeDocument/2006/relationships/oleObject" Target="../embeddings/oleObject68.bin"/><Relationship Id="rId18" Type="http://schemas.openxmlformats.org/officeDocument/2006/relationships/image" Target="../media/image71.wmf"/><Relationship Id="rId3" Type="http://schemas.openxmlformats.org/officeDocument/2006/relationships/oleObject" Target="../embeddings/oleObject63.bin"/><Relationship Id="rId7" Type="http://schemas.openxmlformats.org/officeDocument/2006/relationships/oleObject" Target="../embeddings/oleObject65.bin"/><Relationship Id="rId12" Type="http://schemas.openxmlformats.org/officeDocument/2006/relationships/image" Target="../media/image68.wmf"/><Relationship Id="rId17" Type="http://schemas.openxmlformats.org/officeDocument/2006/relationships/oleObject" Target="../embeddings/oleObject70.bin"/><Relationship Id="rId2" Type="http://schemas.openxmlformats.org/officeDocument/2006/relationships/slideLayout" Target="../slideLayouts/slideLayout2.xml"/><Relationship Id="rId16" Type="http://schemas.openxmlformats.org/officeDocument/2006/relationships/image" Target="../media/image70.wmf"/><Relationship Id="rId1" Type="http://schemas.openxmlformats.org/officeDocument/2006/relationships/vmlDrawing" Target="../drawings/vmlDrawing14.vml"/><Relationship Id="rId6" Type="http://schemas.openxmlformats.org/officeDocument/2006/relationships/image" Target="../media/image65.wmf"/><Relationship Id="rId11" Type="http://schemas.openxmlformats.org/officeDocument/2006/relationships/oleObject" Target="../embeddings/oleObject67.bin"/><Relationship Id="rId5" Type="http://schemas.openxmlformats.org/officeDocument/2006/relationships/oleObject" Target="../embeddings/oleObject64.bin"/><Relationship Id="rId15" Type="http://schemas.openxmlformats.org/officeDocument/2006/relationships/oleObject" Target="../embeddings/oleObject69.bin"/><Relationship Id="rId10" Type="http://schemas.openxmlformats.org/officeDocument/2006/relationships/image" Target="../media/image67.wmf"/><Relationship Id="rId4" Type="http://schemas.openxmlformats.org/officeDocument/2006/relationships/image" Target="../media/image64.wmf"/><Relationship Id="rId9" Type="http://schemas.openxmlformats.org/officeDocument/2006/relationships/oleObject" Target="../embeddings/oleObject66.bin"/><Relationship Id="rId14" Type="http://schemas.openxmlformats.org/officeDocument/2006/relationships/image" Target="../media/image6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oleObject" Target="../embeddings/oleObject76.bin"/><Relationship Id="rId18" Type="http://schemas.openxmlformats.org/officeDocument/2006/relationships/image" Target="../media/image79.wmf"/><Relationship Id="rId3" Type="http://schemas.openxmlformats.org/officeDocument/2006/relationships/oleObject" Target="../embeddings/oleObject71.bin"/><Relationship Id="rId7" Type="http://schemas.openxmlformats.org/officeDocument/2006/relationships/oleObject" Target="../embeddings/oleObject73.bin"/><Relationship Id="rId12" Type="http://schemas.openxmlformats.org/officeDocument/2006/relationships/image" Target="../media/image76.wmf"/><Relationship Id="rId17" Type="http://schemas.openxmlformats.org/officeDocument/2006/relationships/oleObject" Target="../embeddings/oleObject78.bin"/><Relationship Id="rId2" Type="http://schemas.openxmlformats.org/officeDocument/2006/relationships/slideLayout" Target="../slideLayouts/slideLayout2.xml"/><Relationship Id="rId16" Type="http://schemas.openxmlformats.org/officeDocument/2006/relationships/image" Target="../media/image78.wmf"/><Relationship Id="rId1" Type="http://schemas.openxmlformats.org/officeDocument/2006/relationships/vmlDrawing" Target="../drawings/vmlDrawing15.vml"/><Relationship Id="rId6" Type="http://schemas.openxmlformats.org/officeDocument/2006/relationships/image" Target="../media/image73.wmf"/><Relationship Id="rId11" Type="http://schemas.openxmlformats.org/officeDocument/2006/relationships/oleObject" Target="../embeddings/oleObject75.bin"/><Relationship Id="rId5" Type="http://schemas.openxmlformats.org/officeDocument/2006/relationships/oleObject" Target="../embeddings/oleObject72.bin"/><Relationship Id="rId15" Type="http://schemas.openxmlformats.org/officeDocument/2006/relationships/oleObject" Target="../embeddings/oleObject77.bin"/><Relationship Id="rId10" Type="http://schemas.openxmlformats.org/officeDocument/2006/relationships/image" Target="../media/image75.wmf"/><Relationship Id="rId4" Type="http://schemas.openxmlformats.org/officeDocument/2006/relationships/image" Target="../media/image72.wmf"/><Relationship Id="rId9" Type="http://schemas.openxmlformats.org/officeDocument/2006/relationships/oleObject" Target="../embeddings/oleObject74.bin"/><Relationship Id="rId14" Type="http://schemas.openxmlformats.org/officeDocument/2006/relationships/image" Target="../media/image77.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1.bin"/><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image" Target="../media/image11.wmf"/><Relationship Id="rId2" Type="http://schemas.openxmlformats.org/officeDocument/2006/relationships/slideLayout" Target="../slideLayouts/slideLayout2.xml"/><Relationship Id="rId16" Type="http://schemas.openxmlformats.org/officeDocument/2006/relationships/image" Target="../media/image13.wmf"/><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10.bin"/><Relationship Id="rId5" Type="http://schemas.openxmlformats.org/officeDocument/2006/relationships/oleObject" Target="../embeddings/oleObject7.bin"/><Relationship Id="rId15" Type="http://schemas.openxmlformats.org/officeDocument/2006/relationships/oleObject" Target="../embeddings/oleObject12.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9.bin"/><Relationship Id="rId14" Type="http://schemas.openxmlformats.org/officeDocument/2006/relationships/image" Target="../media/image12.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4.wmf"/></Relationships>
</file>

<file path=ppt/slides/_rels/slide9.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9.bin"/><Relationship Id="rId18" Type="http://schemas.openxmlformats.org/officeDocument/2006/relationships/image" Target="../media/image22.wmf"/><Relationship Id="rId3" Type="http://schemas.openxmlformats.org/officeDocument/2006/relationships/oleObject" Target="../embeddings/oleObject14.bin"/><Relationship Id="rId21" Type="http://schemas.openxmlformats.org/officeDocument/2006/relationships/oleObject" Target="../embeddings/oleObject23.bin"/><Relationship Id="rId7" Type="http://schemas.openxmlformats.org/officeDocument/2006/relationships/oleObject" Target="../embeddings/oleObject16.bin"/><Relationship Id="rId12" Type="http://schemas.openxmlformats.org/officeDocument/2006/relationships/image" Target="../media/image19.wmf"/><Relationship Id="rId17" Type="http://schemas.openxmlformats.org/officeDocument/2006/relationships/oleObject" Target="../embeddings/oleObject21.bin"/><Relationship Id="rId2" Type="http://schemas.openxmlformats.org/officeDocument/2006/relationships/slideLayout" Target="../slideLayouts/slideLayout2.xml"/><Relationship Id="rId16" Type="http://schemas.openxmlformats.org/officeDocument/2006/relationships/image" Target="../media/image21.wmf"/><Relationship Id="rId20" Type="http://schemas.openxmlformats.org/officeDocument/2006/relationships/image" Target="../media/image23.wmf"/><Relationship Id="rId1" Type="http://schemas.openxmlformats.org/officeDocument/2006/relationships/vmlDrawing" Target="../drawings/vmlDrawing5.vml"/><Relationship Id="rId6" Type="http://schemas.openxmlformats.org/officeDocument/2006/relationships/image" Target="../media/image16.wmf"/><Relationship Id="rId11" Type="http://schemas.openxmlformats.org/officeDocument/2006/relationships/oleObject" Target="../embeddings/oleObject18.bin"/><Relationship Id="rId5" Type="http://schemas.openxmlformats.org/officeDocument/2006/relationships/oleObject" Target="../embeddings/oleObject15.bin"/><Relationship Id="rId15" Type="http://schemas.openxmlformats.org/officeDocument/2006/relationships/oleObject" Target="../embeddings/oleObject20.bin"/><Relationship Id="rId10" Type="http://schemas.openxmlformats.org/officeDocument/2006/relationships/image" Target="../media/image18.wmf"/><Relationship Id="rId19" Type="http://schemas.openxmlformats.org/officeDocument/2006/relationships/oleObject" Target="../embeddings/oleObject22.bin"/><Relationship Id="rId4" Type="http://schemas.openxmlformats.org/officeDocument/2006/relationships/image" Target="../media/image15.wmf"/><Relationship Id="rId9" Type="http://schemas.openxmlformats.org/officeDocument/2006/relationships/oleObject" Target="../embeddings/oleObject17.bin"/><Relationship Id="rId14" Type="http://schemas.openxmlformats.org/officeDocument/2006/relationships/image" Target="../media/image20.wmf"/><Relationship Id="rId22" Type="http://schemas.openxmlformats.org/officeDocument/2006/relationships/image" Target="../media/image2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8.1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smtClean="0">
                <a:solidFill>
                  <a:srgbClr val="1F497D"/>
                </a:solidFill>
              </a:rPr>
              <a:t>Integer Exponents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Quotient Rule</a:t>
            </a:r>
            <a:endParaRPr lang="en-US" dirty="0"/>
          </a:p>
        </p:txBody>
      </p:sp>
      <p:sp>
        <p:nvSpPr>
          <p:cNvPr id="3" name="Content Placeholder 2"/>
          <p:cNvSpPr>
            <a:spLocks noGrp="1"/>
          </p:cNvSpPr>
          <p:nvPr>
            <p:ph idx="1"/>
          </p:nvPr>
        </p:nvSpPr>
        <p:spPr>
          <a:xfrm>
            <a:off x="457200" y="1280160"/>
            <a:ext cx="8229600" cy="3444240"/>
          </a:xfrm>
          <a:solidFill>
            <a:schemeClr val="accent3"/>
          </a:solidFill>
          <a:ln w="28575">
            <a:solidFill>
              <a:srgbClr val="000000"/>
            </a:solidFill>
          </a:ln>
        </p:spPr>
        <p:txBody>
          <a:bodyPr>
            <a:normAutofit/>
          </a:bodyPr>
          <a:lstStyle/>
          <a:p>
            <a:pPr algn="ctr"/>
            <a:r>
              <a:rPr lang="en-US" b="1" dirty="0" smtClean="0">
                <a:solidFill>
                  <a:srgbClr val="000000"/>
                </a:solidFill>
              </a:rPr>
              <a:t>Quotient Rule</a:t>
            </a:r>
          </a:p>
          <a:p>
            <a:r>
              <a:rPr lang="en-US" dirty="0" smtClean="0">
                <a:solidFill>
                  <a:srgbClr val="000000"/>
                </a:solidFill>
              </a:rPr>
              <a:t>For any nonzero real number </a:t>
            </a:r>
            <a:r>
              <a:rPr lang="en-US" i="1" dirty="0" smtClean="0">
                <a:solidFill>
                  <a:srgbClr val="000000"/>
                </a:solidFill>
              </a:rPr>
              <a:t>a</a:t>
            </a:r>
            <a:r>
              <a:rPr lang="en-US" dirty="0" smtClean="0">
                <a:solidFill>
                  <a:srgbClr val="000000"/>
                </a:solidFill>
              </a:rPr>
              <a:t> and integers </a:t>
            </a:r>
            <a:r>
              <a:rPr lang="en-US" i="1" dirty="0" smtClean="0">
                <a:solidFill>
                  <a:srgbClr val="000000"/>
                </a:solidFill>
              </a:rPr>
              <a:t>m</a:t>
            </a:r>
            <a:r>
              <a:rPr lang="en-US" dirty="0" smtClean="0">
                <a:solidFill>
                  <a:srgbClr val="000000"/>
                </a:solidFill>
              </a:rPr>
              <a:t> and </a:t>
            </a:r>
            <a:r>
              <a:rPr lang="en-US" i="1" dirty="0" smtClean="0">
                <a:solidFill>
                  <a:srgbClr val="000000"/>
                </a:solidFill>
              </a:rPr>
              <a:t>n</a:t>
            </a:r>
            <a:r>
              <a:rPr lang="en-US" dirty="0" smtClean="0">
                <a:solidFill>
                  <a:srgbClr val="000000"/>
                </a:solidFill>
              </a:rPr>
              <a:t>,</a:t>
            </a:r>
          </a:p>
          <a:p>
            <a:endParaRPr lang="en-US" b="1" i="1" dirty="0" smtClean="0">
              <a:solidFill>
                <a:srgbClr val="000000"/>
              </a:solidFill>
            </a:endParaRPr>
          </a:p>
          <a:p>
            <a:endParaRPr lang="en-US" dirty="0" smtClean="0">
              <a:solidFill>
                <a:srgbClr val="000000"/>
              </a:solidFill>
            </a:endParaRPr>
          </a:p>
          <a:p>
            <a:r>
              <a:rPr lang="en-US" dirty="0" smtClean="0">
                <a:solidFill>
                  <a:srgbClr val="000000"/>
                </a:solidFill>
              </a:rPr>
              <a:t>(To divide two powers with the same base, subtract the denominator exponent from the numerator exponent and keep the base.)</a:t>
            </a:r>
            <a:endParaRPr lang="en-US" dirty="0">
              <a:solidFill>
                <a:srgbClr val="000000"/>
              </a:solidFill>
            </a:endParaRPr>
          </a:p>
        </p:txBody>
      </p:sp>
      <p:graphicFrame>
        <p:nvGraphicFramePr>
          <p:cNvPr id="6146" name="Object 2"/>
          <p:cNvGraphicFramePr>
            <a:graphicFrameLocks noChangeAspect="1"/>
          </p:cNvGraphicFramePr>
          <p:nvPr/>
        </p:nvGraphicFramePr>
        <p:xfrm>
          <a:off x="3790950" y="2415822"/>
          <a:ext cx="1562100" cy="876300"/>
        </p:xfrm>
        <a:graphic>
          <a:graphicData uri="http://schemas.openxmlformats.org/presentationml/2006/ole">
            <mc:AlternateContent xmlns:mc="http://schemas.openxmlformats.org/markup-compatibility/2006">
              <mc:Choice xmlns:v="urn:schemas-microsoft-com:vml" Requires="v">
                <p:oleObj spid="_x0000_s6148" name="Equation" r:id="rId3" imgW="1562040" imgH="876240" progId="Equation.DSMT4">
                  <p:embed/>
                </p:oleObj>
              </mc:Choice>
              <mc:Fallback>
                <p:oleObj name="Equation" r:id="rId3" imgW="156204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0950" y="2415822"/>
                        <a:ext cx="1562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a:t>
            </a:r>
            <a:endParaRPr lang="en-US" dirty="0"/>
          </a:p>
        </p:txBody>
      </p:sp>
      <p:sp>
        <p:nvSpPr>
          <p:cNvPr id="3" name="Content Placeholder 2"/>
          <p:cNvSpPr>
            <a:spLocks noGrp="1"/>
          </p:cNvSpPr>
          <p:nvPr>
            <p:ph idx="1"/>
          </p:nvPr>
        </p:nvSpPr>
        <p:spPr/>
        <p:txBody>
          <a:bodyPr/>
          <a:lstStyle/>
          <a:p>
            <a:r>
              <a:rPr lang="en-US" dirty="0" smtClean="0"/>
              <a:t>Use the Quotient Rule to divide and simplify each of the following expressions.</a:t>
            </a:r>
          </a:p>
          <a:p>
            <a:endParaRPr lang="en-US" dirty="0" smtClean="0"/>
          </a:p>
          <a:p>
            <a:endParaRPr lang="en-US" dirty="0" smtClean="0"/>
          </a:p>
          <a:p>
            <a:r>
              <a:rPr lang="en-US" b="1" dirty="0" smtClean="0"/>
              <a:t>Solutions</a:t>
            </a:r>
            <a:endParaRPr lang="en-US" b="1" dirty="0"/>
          </a:p>
        </p:txBody>
      </p:sp>
      <p:graphicFrame>
        <p:nvGraphicFramePr>
          <p:cNvPr id="7170" name="Object 2"/>
          <p:cNvGraphicFramePr>
            <a:graphicFrameLocks noChangeAspect="1"/>
          </p:cNvGraphicFramePr>
          <p:nvPr/>
        </p:nvGraphicFramePr>
        <p:xfrm>
          <a:off x="530352" y="2311399"/>
          <a:ext cx="6235700" cy="939800"/>
        </p:xfrm>
        <a:graphic>
          <a:graphicData uri="http://schemas.openxmlformats.org/presentationml/2006/ole">
            <mc:AlternateContent xmlns:mc="http://schemas.openxmlformats.org/markup-compatibility/2006">
              <mc:Choice xmlns:v="urn:schemas-microsoft-com:vml" Requires="v">
                <p:oleObj spid="_x0000_s7181" name="Equation" r:id="rId3" imgW="6235560" imgH="939600" progId="Equation.DSMT4">
                  <p:embed/>
                </p:oleObj>
              </mc:Choice>
              <mc:Fallback>
                <p:oleObj name="Equation" r:id="rId3" imgW="6235560" imgH="9396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311399"/>
                        <a:ext cx="6235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1" name="Object 3"/>
          <p:cNvGraphicFramePr>
            <a:graphicFrameLocks noChangeAspect="1"/>
          </p:cNvGraphicFramePr>
          <p:nvPr/>
        </p:nvGraphicFramePr>
        <p:xfrm>
          <a:off x="530352" y="3892550"/>
          <a:ext cx="850900" cy="876300"/>
        </p:xfrm>
        <a:graphic>
          <a:graphicData uri="http://schemas.openxmlformats.org/presentationml/2006/ole">
            <mc:AlternateContent xmlns:mc="http://schemas.openxmlformats.org/markup-compatibility/2006">
              <mc:Choice xmlns:v="urn:schemas-microsoft-com:vml" Requires="v">
                <p:oleObj spid="_x0000_s7182" name="Equation" r:id="rId5" imgW="850680" imgH="876240" progId="Equation.DSMT4">
                  <p:embed/>
                </p:oleObj>
              </mc:Choice>
              <mc:Fallback>
                <p:oleObj name="Equation" r:id="rId5" imgW="850680" imgH="876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892550"/>
                        <a:ext cx="850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1536700" y="4114800"/>
          <a:ext cx="825500" cy="381000"/>
        </p:xfrm>
        <a:graphic>
          <a:graphicData uri="http://schemas.openxmlformats.org/presentationml/2006/ole">
            <mc:AlternateContent xmlns:mc="http://schemas.openxmlformats.org/markup-compatibility/2006">
              <mc:Choice xmlns:v="urn:schemas-microsoft-com:vml" Requires="v">
                <p:oleObj spid="_x0000_s7183" name="Equation" r:id="rId7" imgW="825480" imgH="380880" progId="Equation.DSMT4">
                  <p:embed/>
                </p:oleObj>
              </mc:Choice>
              <mc:Fallback>
                <p:oleObj name="Equation" r:id="rId7" imgW="82548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36700" y="4114800"/>
                        <a:ext cx="82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451100" y="4117623"/>
          <a:ext cx="596900" cy="381000"/>
        </p:xfrm>
        <a:graphic>
          <a:graphicData uri="http://schemas.openxmlformats.org/presentationml/2006/ole">
            <mc:AlternateContent xmlns:mc="http://schemas.openxmlformats.org/markup-compatibility/2006">
              <mc:Choice xmlns:v="urn:schemas-microsoft-com:vml" Requires="v">
                <p:oleObj spid="_x0000_s7184" name="Equation" r:id="rId9" imgW="596880" imgH="380880" progId="Equation.DSMT4">
                  <p:embed/>
                </p:oleObj>
              </mc:Choice>
              <mc:Fallback>
                <p:oleObj name="Equation" r:id="rId9" imgW="596880" imgH="380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51100" y="4117623"/>
                        <a:ext cx="596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200400" y="4140200"/>
          <a:ext cx="1193800" cy="469900"/>
        </p:xfrm>
        <a:graphic>
          <a:graphicData uri="http://schemas.openxmlformats.org/presentationml/2006/ole">
            <mc:AlternateContent xmlns:mc="http://schemas.openxmlformats.org/markup-compatibility/2006">
              <mc:Choice xmlns:v="urn:schemas-microsoft-com:vml" Requires="v">
                <p:oleObj spid="_x0000_s7185" name="Equation" r:id="rId11" imgW="1193760" imgH="469800" progId="Equation.DSMT4">
                  <p:embed/>
                </p:oleObj>
              </mc:Choice>
              <mc:Fallback>
                <p:oleObj name="Equation" r:id="rId11" imgW="119376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140200"/>
                        <a:ext cx="1193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1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(cont.)</a:t>
            </a:r>
            <a:endParaRPr lang="en-US" dirty="0"/>
          </a:p>
        </p:txBody>
      </p:sp>
      <p:graphicFrame>
        <p:nvGraphicFramePr>
          <p:cNvPr id="9218" name="Object 2"/>
          <p:cNvGraphicFramePr>
            <a:graphicFrameLocks noChangeAspect="1"/>
          </p:cNvGraphicFramePr>
          <p:nvPr/>
        </p:nvGraphicFramePr>
        <p:xfrm>
          <a:off x="530352" y="1447800"/>
          <a:ext cx="965200" cy="939800"/>
        </p:xfrm>
        <a:graphic>
          <a:graphicData uri="http://schemas.openxmlformats.org/presentationml/2006/ole">
            <mc:AlternateContent xmlns:mc="http://schemas.openxmlformats.org/markup-compatibility/2006">
              <mc:Choice xmlns:v="urn:schemas-microsoft-com:vml" Requires="v">
                <p:oleObj spid="_x0000_s9232" name="Equation" r:id="rId3" imgW="965160" imgH="939600" progId="Equation.DSMT4">
                  <p:embed/>
                </p:oleObj>
              </mc:Choice>
              <mc:Fallback>
                <p:oleObj name="Equation" r:id="rId3" imgW="965160" imgH="9396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447800"/>
                        <a:ext cx="965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9" name="Object 3"/>
          <p:cNvGraphicFramePr>
            <a:graphicFrameLocks noChangeAspect="1"/>
          </p:cNvGraphicFramePr>
          <p:nvPr/>
        </p:nvGraphicFramePr>
        <p:xfrm>
          <a:off x="530352" y="3003550"/>
          <a:ext cx="1181100" cy="876300"/>
        </p:xfrm>
        <a:graphic>
          <a:graphicData uri="http://schemas.openxmlformats.org/presentationml/2006/ole">
            <mc:AlternateContent xmlns:mc="http://schemas.openxmlformats.org/markup-compatibility/2006">
              <mc:Choice xmlns:v="urn:schemas-microsoft-com:vml" Requires="v">
                <p:oleObj spid="_x0000_s9233" name="Equation" r:id="rId5" imgW="1180800" imgH="876240" progId="Equation.DSMT4">
                  <p:embed/>
                </p:oleObj>
              </mc:Choice>
              <mc:Fallback>
                <p:oleObj name="Equation" r:id="rId5" imgW="1180800" imgH="876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003550"/>
                        <a:ext cx="1181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1584678" y="1447800"/>
          <a:ext cx="800100" cy="939800"/>
        </p:xfrm>
        <a:graphic>
          <a:graphicData uri="http://schemas.openxmlformats.org/presentationml/2006/ole">
            <mc:AlternateContent xmlns:mc="http://schemas.openxmlformats.org/markup-compatibility/2006">
              <mc:Choice xmlns:v="urn:schemas-microsoft-com:vml" Requires="v">
                <p:oleObj spid="_x0000_s9234" name="Equation" r:id="rId7" imgW="799920" imgH="939600" progId="Equation.DSMT4">
                  <p:embed/>
                </p:oleObj>
              </mc:Choice>
              <mc:Fallback>
                <p:oleObj name="Equation" r:id="rId7" imgW="799920" imgH="9396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84678" y="1447800"/>
                        <a:ext cx="8001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489200" y="1676400"/>
          <a:ext cx="939800" cy="444500"/>
        </p:xfrm>
        <a:graphic>
          <a:graphicData uri="http://schemas.openxmlformats.org/presentationml/2006/ole">
            <mc:AlternateContent xmlns:mc="http://schemas.openxmlformats.org/markup-compatibility/2006">
              <mc:Choice xmlns:v="urn:schemas-microsoft-com:vml" Requires="v">
                <p:oleObj spid="_x0000_s9235" name="Equation" r:id="rId9" imgW="939600" imgH="444240" progId="Equation.DSMT4">
                  <p:embed/>
                </p:oleObj>
              </mc:Choice>
              <mc:Fallback>
                <p:oleObj name="Equation" r:id="rId9" imgW="939600" imgH="4442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89200" y="1676400"/>
                        <a:ext cx="939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492500" y="1677811"/>
          <a:ext cx="622300" cy="444500"/>
        </p:xfrm>
        <a:graphic>
          <a:graphicData uri="http://schemas.openxmlformats.org/presentationml/2006/ole">
            <mc:AlternateContent xmlns:mc="http://schemas.openxmlformats.org/markup-compatibility/2006">
              <mc:Choice xmlns:v="urn:schemas-microsoft-com:vml" Requires="v">
                <p:oleObj spid="_x0000_s9236" name="Equation" r:id="rId11" imgW="622080" imgH="444240" progId="Equation.DSMT4">
                  <p:embed/>
                </p:oleObj>
              </mc:Choice>
              <mc:Fallback>
                <p:oleObj name="Equation" r:id="rId11" imgW="622080" imgH="4442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92500" y="1677811"/>
                        <a:ext cx="622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1803400" y="3028245"/>
          <a:ext cx="1625600" cy="927100"/>
        </p:xfrm>
        <a:graphic>
          <a:graphicData uri="http://schemas.openxmlformats.org/presentationml/2006/ole">
            <mc:AlternateContent xmlns:mc="http://schemas.openxmlformats.org/markup-compatibility/2006">
              <mc:Choice xmlns:v="urn:schemas-microsoft-com:vml" Requires="v">
                <p:oleObj spid="_x0000_s9237" name="Equation" r:id="rId13" imgW="1625400" imgH="927000" progId="Equation.DSMT4">
                  <p:embed/>
                </p:oleObj>
              </mc:Choice>
              <mc:Fallback>
                <p:oleObj name="Equation" r:id="rId13" imgW="1625400" imgH="92700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03400" y="3028245"/>
                        <a:ext cx="1625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568700" y="3233561"/>
          <a:ext cx="774700" cy="368300"/>
        </p:xfrm>
        <a:graphic>
          <a:graphicData uri="http://schemas.openxmlformats.org/presentationml/2006/ole">
            <mc:AlternateContent xmlns:mc="http://schemas.openxmlformats.org/markup-compatibility/2006">
              <mc:Choice xmlns:v="urn:schemas-microsoft-com:vml" Requires="v">
                <p:oleObj spid="_x0000_s9238" name="Equation" r:id="rId15" imgW="774360" imgH="368280" progId="Equation.DSMT4">
                  <p:embed/>
                </p:oleObj>
              </mc:Choice>
              <mc:Fallback>
                <p:oleObj name="Equation" r:id="rId15" imgW="774360" imgH="3682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68700" y="3233561"/>
                        <a:ext cx="774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Quotient Rule</a:t>
            </a:r>
            <a:endParaRPr lang="en-US" dirty="0"/>
          </a:p>
        </p:txBody>
      </p:sp>
      <p:sp>
        <p:nvSpPr>
          <p:cNvPr id="3" name="Content Placeholder 2"/>
          <p:cNvSpPr>
            <a:spLocks noGrp="1"/>
          </p:cNvSpPr>
          <p:nvPr>
            <p:ph idx="1"/>
          </p:nvPr>
        </p:nvSpPr>
        <p:spPr>
          <a:xfrm>
            <a:off x="457200" y="1280160"/>
            <a:ext cx="8229600" cy="3825240"/>
          </a:xfrm>
          <a:solidFill>
            <a:schemeClr val="accent3"/>
          </a:solidFill>
          <a:ln w="28575">
            <a:solidFill>
              <a:srgbClr val="000000"/>
            </a:solidFill>
          </a:ln>
        </p:spPr>
        <p:txBody>
          <a:bodyPr>
            <a:normAutofit/>
          </a:bodyPr>
          <a:lstStyle/>
          <a:p>
            <a:pPr algn="ctr">
              <a:tabLst>
                <a:tab pos="463550" algn="l"/>
              </a:tabLst>
            </a:pPr>
            <a:r>
              <a:rPr lang="en-US" b="1" dirty="0" smtClean="0">
                <a:solidFill>
                  <a:srgbClr val="000000"/>
                </a:solidFill>
              </a:rPr>
              <a:t>To Summarize the Three Rules for Exponents</a:t>
            </a:r>
          </a:p>
          <a:p>
            <a:pPr>
              <a:tabLst>
                <a:tab pos="463550" algn="l"/>
              </a:tabLst>
            </a:pPr>
            <a:r>
              <a:rPr lang="en-US" b="1" dirty="0" smtClean="0">
                <a:solidFill>
                  <a:srgbClr val="000000"/>
                </a:solidFill>
              </a:rPr>
              <a:t>1.	</a:t>
            </a:r>
            <a:r>
              <a:rPr lang="en-US" dirty="0" smtClean="0">
                <a:solidFill>
                  <a:srgbClr val="000000"/>
                </a:solidFill>
              </a:rPr>
              <a:t>For the </a:t>
            </a:r>
            <a:r>
              <a:rPr lang="en-US" b="1" dirty="0" smtClean="0">
                <a:solidFill>
                  <a:srgbClr val="C00000"/>
                </a:solidFill>
              </a:rPr>
              <a:t>Product Rule</a:t>
            </a:r>
            <a:r>
              <a:rPr lang="en-US" dirty="0" smtClean="0">
                <a:solidFill>
                  <a:srgbClr val="000000"/>
                </a:solidFill>
              </a:rPr>
              <a:t>, terms are being multiplied 	and the exponents are added.</a:t>
            </a:r>
          </a:p>
          <a:p>
            <a:pPr>
              <a:tabLst>
                <a:tab pos="463550" algn="l"/>
              </a:tabLst>
            </a:pPr>
            <a:r>
              <a:rPr lang="en-US" b="1" dirty="0" smtClean="0">
                <a:solidFill>
                  <a:srgbClr val="000000"/>
                </a:solidFill>
              </a:rPr>
              <a:t>2.</a:t>
            </a:r>
            <a:r>
              <a:rPr lang="en-US" dirty="0" smtClean="0">
                <a:solidFill>
                  <a:srgbClr val="000000"/>
                </a:solidFill>
              </a:rPr>
              <a:t>	For the </a:t>
            </a:r>
            <a:r>
              <a:rPr lang="en-US" b="1" dirty="0" smtClean="0">
                <a:solidFill>
                  <a:srgbClr val="C00000"/>
                </a:solidFill>
              </a:rPr>
              <a:t>Power Rule</a:t>
            </a:r>
            <a:r>
              <a:rPr lang="en-US" dirty="0" smtClean="0">
                <a:solidFill>
                  <a:srgbClr val="000000"/>
                </a:solidFill>
              </a:rPr>
              <a:t>, a term is raised to a power and 	exponents are multiplied.</a:t>
            </a:r>
          </a:p>
          <a:p>
            <a:pPr>
              <a:tabLst>
                <a:tab pos="463550" algn="l"/>
              </a:tabLst>
            </a:pPr>
            <a:r>
              <a:rPr lang="en-US" b="1" dirty="0" smtClean="0">
                <a:solidFill>
                  <a:srgbClr val="000000"/>
                </a:solidFill>
              </a:rPr>
              <a:t>3.	</a:t>
            </a:r>
            <a:r>
              <a:rPr lang="en-US" dirty="0" smtClean="0">
                <a:solidFill>
                  <a:srgbClr val="000000"/>
                </a:solidFill>
              </a:rPr>
              <a:t>For the </a:t>
            </a:r>
            <a:r>
              <a:rPr lang="en-US" b="1" dirty="0" smtClean="0">
                <a:solidFill>
                  <a:srgbClr val="C00000"/>
                </a:solidFill>
              </a:rPr>
              <a:t>Quotient Rule</a:t>
            </a:r>
            <a:r>
              <a:rPr lang="en-US" dirty="0" smtClean="0">
                <a:solidFill>
                  <a:srgbClr val="000000"/>
                </a:solidFill>
              </a:rPr>
              <a:t>, terms are being divided and 	the denominator exponent is subtracted from the 	numerator exponent.</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Exponent 0 and Negative Exponents</a:t>
            </a:r>
            <a:endParaRPr lang="en-US" dirty="0"/>
          </a:p>
        </p:txBody>
      </p:sp>
      <p:sp>
        <p:nvSpPr>
          <p:cNvPr id="3" name="Content Placeholder 2"/>
          <p:cNvSpPr>
            <a:spLocks noGrp="1"/>
          </p:cNvSpPr>
          <p:nvPr>
            <p:ph idx="1"/>
          </p:nvPr>
        </p:nvSpPr>
        <p:spPr>
          <a:xfrm>
            <a:off x="457200" y="1280160"/>
            <a:ext cx="8229600" cy="2682240"/>
          </a:xfrm>
          <a:solidFill>
            <a:schemeClr val="accent3"/>
          </a:solidFill>
          <a:ln w="28575">
            <a:solidFill>
              <a:srgbClr val="000000"/>
            </a:solidFill>
          </a:ln>
        </p:spPr>
        <p:txBody>
          <a:bodyPr/>
          <a:lstStyle/>
          <a:p>
            <a:pPr algn="ctr"/>
            <a:r>
              <a:rPr lang="en-US" b="1" dirty="0" smtClean="0">
                <a:solidFill>
                  <a:srgbClr val="000000"/>
                </a:solidFill>
              </a:rPr>
              <a:t>Negative Exponents</a:t>
            </a:r>
          </a:p>
          <a:p>
            <a:r>
              <a:rPr lang="en-US" dirty="0" smtClean="0">
                <a:solidFill>
                  <a:srgbClr val="000000"/>
                </a:solidFill>
              </a:rPr>
              <a:t>For any nonzero real number </a:t>
            </a:r>
            <a:r>
              <a:rPr lang="en-US" i="1" dirty="0" smtClean="0">
                <a:solidFill>
                  <a:srgbClr val="000000"/>
                </a:solidFill>
              </a:rPr>
              <a:t>a</a:t>
            </a:r>
            <a:r>
              <a:rPr lang="en-US" dirty="0" smtClean="0">
                <a:solidFill>
                  <a:srgbClr val="000000"/>
                </a:solidFill>
              </a:rPr>
              <a:t> and any integer </a:t>
            </a:r>
            <a:r>
              <a:rPr lang="en-US" i="1" dirty="0" smtClean="0">
                <a:solidFill>
                  <a:srgbClr val="000000"/>
                </a:solidFill>
              </a:rPr>
              <a:t>n</a:t>
            </a:r>
            <a:r>
              <a:rPr lang="en-US" dirty="0" smtClean="0">
                <a:solidFill>
                  <a:srgbClr val="000000"/>
                </a:solidFill>
              </a:rPr>
              <a:t>,</a:t>
            </a:r>
          </a:p>
          <a:p>
            <a:endParaRPr lang="en-US" dirty="0" smtClean="0">
              <a:solidFill>
                <a:srgbClr val="000000"/>
              </a:solidFill>
            </a:endParaRPr>
          </a:p>
          <a:p>
            <a:endParaRPr lang="en-US" dirty="0" smtClean="0">
              <a:solidFill>
                <a:srgbClr val="000000"/>
              </a:solidFill>
            </a:endParaRPr>
          </a:p>
          <a:p>
            <a:r>
              <a:rPr lang="en-US" dirty="0" smtClean="0">
                <a:solidFill>
                  <a:srgbClr val="000000"/>
                </a:solidFill>
              </a:rPr>
              <a:t>(</a:t>
            </a:r>
            <a:r>
              <a:rPr lang="en-US" i="1" dirty="0" smtClean="0">
                <a:solidFill>
                  <a:srgbClr val="000000"/>
                </a:solidFill>
              </a:rPr>
              <a:t>a</a:t>
            </a:r>
            <a:r>
              <a:rPr lang="en-US" baseline="30000" dirty="0" smtClean="0">
                <a:solidFill>
                  <a:srgbClr val="000000"/>
                </a:solidFill>
                <a:latin typeface="Symbol" pitchFamily="18" charset="2"/>
              </a:rPr>
              <a:t>-</a:t>
            </a:r>
            <a:r>
              <a:rPr lang="en-US" i="1" baseline="30000" dirty="0" smtClean="0">
                <a:solidFill>
                  <a:srgbClr val="000000"/>
                </a:solidFill>
              </a:rPr>
              <a:t>n</a:t>
            </a:r>
            <a:r>
              <a:rPr lang="en-US" dirty="0" smtClean="0">
                <a:solidFill>
                  <a:srgbClr val="000000"/>
                </a:solidFill>
              </a:rPr>
              <a:t> is another form of the reciprocal of </a:t>
            </a:r>
            <a:r>
              <a:rPr lang="en-US" i="1" dirty="0" smtClean="0">
                <a:solidFill>
                  <a:srgbClr val="000000"/>
                </a:solidFill>
              </a:rPr>
              <a:t>a</a:t>
            </a:r>
            <a:r>
              <a:rPr lang="en-US" i="1" baseline="30000" dirty="0" smtClean="0">
                <a:solidFill>
                  <a:srgbClr val="000000"/>
                </a:solidFill>
              </a:rPr>
              <a:t>n</a:t>
            </a:r>
            <a:r>
              <a:rPr lang="en-US" dirty="0" smtClean="0">
                <a:solidFill>
                  <a:srgbClr val="000000"/>
                </a:solidFill>
              </a:rPr>
              <a:t>. )</a:t>
            </a:r>
          </a:p>
        </p:txBody>
      </p:sp>
      <p:graphicFrame>
        <p:nvGraphicFramePr>
          <p:cNvPr id="10242" name="Object 2"/>
          <p:cNvGraphicFramePr>
            <a:graphicFrameLocks noChangeAspect="1"/>
          </p:cNvGraphicFramePr>
          <p:nvPr/>
        </p:nvGraphicFramePr>
        <p:xfrm>
          <a:off x="3917950" y="2362200"/>
          <a:ext cx="1308100" cy="838200"/>
        </p:xfrm>
        <a:graphic>
          <a:graphicData uri="http://schemas.openxmlformats.org/presentationml/2006/ole">
            <mc:AlternateContent xmlns:mc="http://schemas.openxmlformats.org/markup-compatibility/2006">
              <mc:Choice xmlns:v="urn:schemas-microsoft-com:vml" Requires="v">
                <p:oleObj spid="_x0000_s10244" name="Equation" r:id="rId3" imgW="1307880" imgH="838080" progId="Equation.DSMT4">
                  <p:embed/>
                </p:oleObj>
              </mc:Choice>
              <mc:Fallback>
                <p:oleObj name="Equation" r:id="rId3" imgW="1307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17950" y="2362200"/>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a:t>
            </a:r>
            <a:endParaRPr lang="en-US" dirty="0"/>
          </a:p>
        </p:txBody>
      </p:sp>
      <p:sp>
        <p:nvSpPr>
          <p:cNvPr id="3" name="Content Placeholder 2"/>
          <p:cNvSpPr>
            <a:spLocks noGrp="1"/>
          </p:cNvSpPr>
          <p:nvPr>
            <p:ph idx="1"/>
          </p:nvPr>
        </p:nvSpPr>
        <p:spPr/>
        <p:txBody>
          <a:bodyPr/>
          <a:lstStyle/>
          <a:p>
            <a:r>
              <a:rPr lang="en-US" dirty="0" smtClean="0"/>
              <a:t>Write each of the following expressions in an equivalent form with positive exponents and simplify.</a:t>
            </a:r>
          </a:p>
          <a:p>
            <a:endParaRPr lang="en-US" dirty="0" smtClean="0"/>
          </a:p>
          <a:p>
            <a:endParaRPr lang="en-US" dirty="0" smtClean="0"/>
          </a:p>
          <a:p>
            <a:r>
              <a:rPr lang="en-US" b="1" dirty="0" smtClean="0"/>
              <a:t>Solutions</a:t>
            </a:r>
            <a:endParaRPr lang="en-US" b="1" dirty="0"/>
          </a:p>
        </p:txBody>
      </p:sp>
      <p:graphicFrame>
        <p:nvGraphicFramePr>
          <p:cNvPr id="11266" name="Object 2"/>
          <p:cNvGraphicFramePr>
            <a:graphicFrameLocks noChangeAspect="1"/>
          </p:cNvGraphicFramePr>
          <p:nvPr/>
        </p:nvGraphicFramePr>
        <p:xfrm>
          <a:off x="530352" y="2390421"/>
          <a:ext cx="6959600" cy="838200"/>
        </p:xfrm>
        <a:graphic>
          <a:graphicData uri="http://schemas.openxmlformats.org/presentationml/2006/ole">
            <mc:AlternateContent xmlns:mc="http://schemas.openxmlformats.org/markup-compatibility/2006">
              <mc:Choice xmlns:v="urn:schemas-microsoft-com:vml" Requires="v">
                <p:oleObj spid="_x0000_s11280" name="Equation" r:id="rId3" imgW="6959520" imgH="838080" progId="Equation.DSMT4">
                  <p:embed/>
                </p:oleObj>
              </mc:Choice>
              <mc:Fallback>
                <p:oleObj name="Equation" r:id="rId3" imgW="69595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390421"/>
                        <a:ext cx="695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7" name="Object 3"/>
          <p:cNvGraphicFramePr>
            <a:graphicFrameLocks noChangeAspect="1"/>
          </p:cNvGraphicFramePr>
          <p:nvPr/>
        </p:nvGraphicFramePr>
        <p:xfrm>
          <a:off x="530352" y="3886200"/>
          <a:ext cx="876300" cy="469900"/>
        </p:xfrm>
        <a:graphic>
          <a:graphicData uri="http://schemas.openxmlformats.org/presentationml/2006/ole">
            <mc:AlternateContent xmlns:mc="http://schemas.openxmlformats.org/markup-compatibility/2006">
              <mc:Choice xmlns:v="urn:schemas-microsoft-com:vml" Requires="v">
                <p:oleObj spid="_x0000_s11281" name="Equation" r:id="rId5" imgW="876240" imgH="469800" progId="Equation.DSMT4">
                  <p:embed/>
                </p:oleObj>
              </mc:Choice>
              <mc:Fallback>
                <p:oleObj name="Equation" r:id="rId5" imgW="87624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886200"/>
                        <a:ext cx="87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1600200" y="3702756"/>
          <a:ext cx="685800" cy="838200"/>
        </p:xfrm>
        <a:graphic>
          <a:graphicData uri="http://schemas.openxmlformats.org/presentationml/2006/ole">
            <mc:AlternateContent xmlns:mc="http://schemas.openxmlformats.org/markup-compatibility/2006">
              <mc:Choice xmlns:v="urn:schemas-microsoft-com:vml" Requires="v">
                <p:oleObj spid="_x0000_s11282" name="Equation" r:id="rId7" imgW="685800" imgH="838080" progId="Equation.DSMT4">
                  <p:embed/>
                </p:oleObj>
              </mc:Choice>
              <mc:Fallback>
                <p:oleObj name="Equation" r:id="rId7" imgW="6858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3702756"/>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387600" y="3699933"/>
          <a:ext cx="889000" cy="838200"/>
        </p:xfrm>
        <a:graphic>
          <a:graphicData uri="http://schemas.openxmlformats.org/presentationml/2006/ole">
            <mc:AlternateContent xmlns:mc="http://schemas.openxmlformats.org/markup-compatibility/2006">
              <mc:Choice xmlns:v="urn:schemas-microsoft-com:vml" Requires="v">
                <p:oleObj spid="_x0000_s11283" name="Equation" r:id="rId9" imgW="888840" imgH="838080" progId="Equation.DSMT4">
                  <p:embed/>
                </p:oleObj>
              </mc:Choice>
              <mc:Fallback>
                <p:oleObj name="Equation" r:id="rId9" imgW="88884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87600" y="3699933"/>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530352" y="4879975"/>
          <a:ext cx="1282700" cy="533400"/>
        </p:xfrm>
        <a:graphic>
          <a:graphicData uri="http://schemas.openxmlformats.org/presentationml/2006/ole">
            <mc:AlternateContent xmlns:mc="http://schemas.openxmlformats.org/markup-compatibility/2006">
              <mc:Choice xmlns:v="urn:schemas-microsoft-com:vml" Requires="v">
                <p:oleObj spid="_x0000_s11284" name="Equation" r:id="rId11" imgW="1282680" imgH="533160" progId="Equation.DSMT4">
                  <p:embed/>
                </p:oleObj>
              </mc:Choice>
              <mc:Fallback>
                <p:oleObj name="Equation" r:id="rId11" imgW="1282680" imgH="5331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4879975"/>
                        <a:ext cx="1282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1993900" y="4735689"/>
          <a:ext cx="1130300" cy="990600"/>
        </p:xfrm>
        <a:graphic>
          <a:graphicData uri="http://schemas.openxmlformats.org/presentationml/2006/ole">
            <mc:AlternateContent xmlns:mc="http://schemas.openxmlformats.org/markup-compatibility/2006">
              <mc:Choice xmlns:v="urn:schemas-microsoft-com:vml" Requires="v">
                <p:oleObj spid="_x0000_s11285" name="Equation" r:id="rId13" imgW="1130040" imgH="990360" progId="Equation.DSMT4">
                  <p:embed/>
                </p:oleObj>
              </mc:Choice>
              <mc:Fallback>
                <p:oleObj name="Equation" r:id="rId13" imgW="1130040" imgH="9903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93900" y="4735689"/>
                        <a:ext cx="1130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251200" y="4744155"/>
          <a:ext cx="711200" cy="838200"/>
        </p:xfrm>
        <a:graphic>
          <a:graphicData uri="http://schemas.openxmlformats.org/presentationml/2006/ole">
            <mc:AlternateContent xmlns:mc="http://schemas.openxmlformats.org/markup-compatibility/2006">
              <mc:Choice xmlns:v="urn:schemas-microsoft-com:vml" Requires="v">
                <p:oleObj spid="_x0000_s11286" name="Equation" r:id="rId15" imgW="711000" imgH="838080" progId="Equation.DSMT4">
                  <p:embed/>
                </p:oleObj>
              </mc:Choice>
              <mc:Fallback>
                <p:oleObj name="Equation" r:id="rId15" imgW="71100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51200" y="4744155"/>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(cont.)</a:t>
            </a:r>
            <a:endParaRPr lang="en-US" dirty="0"/>
          </a:p>
        </p:txBody>
      </p:sp>
      <p:graphicFrame>
        <p:nvGraphicFramePr>
          <p:cNvPr id="12290" name="Object 2"/>
          <p:cNvGraphicFramePr>
            <a:graphicFrameLocks noChangeAspect="1"/>
          </p:cNvGraphicFramePr>
          <p:nvPr/>
        </p:nvGraphicFramePr>
        <p:xfrm>
          <a:off x="530352" y="1600200"/>
          <a:ext cx="876300" cy="469900"/>
        </p:xfrm>
        <a:graphic>
          <a:graphicData uri="http://schemas.openxmlformats.org/presentationml/2006/ole">
            <mc:AlternateContent xmlns:mc="http://schemas.openxmlformats.org/markup-compatibility/2006">
              <mc:Choice xmlns:v="urn:schemas-microsoft-com:vml" Requires="v">
                <p:oleObj spid="_x0000_s12302" name="Equation" r:id="rId3" imgW="876240" imgH="469800" progId="Equation.DSMT4">
                  <p:embed/>
                </p:oleObj>
              </mc:Choice>
              <mc:Fallback>
                <p:oleObj name="Equation" r:id="rId3" imgW="8762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600200"/>
                        <a:ext cx="876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1" name="Object 3"/>
          <p:cNvGraphicFramePr>
            <a:graphicFrameLocks noChangeAspect="1"/>
          </p:cNvGraphicFramePr>
          <p:nvPr/>
        </p:nvGraphicFramePr>
        <p:xfrm>
          <a:off x="530352" y="2635956"/>
          <a:ext cx="990600" cy="838200"/>
        </p:xfrm>
        <a:graphic>
          <a:graphicData uri="http://schemas.openxmlformats.org/presentationml/2006/ole">
            <mc:AlternateContent xmlns:mc="http://schemas.openxmlformats.org/markup-compatibility/2006">
              <mc:Choice xmlns:v="urn:schemas-microsoft-com:vml" Requires="v">
                <p:oleObj spid="_x0000_s12303" name="Equation" r:id="rId5" imgW="990360" imgH="838080" progId="Equation.DSMT4">
                  <p:embed/>
                </p:oleObj>
              </mc:Choice>
              <mc:Fallback>
                <p:oleObj name="Equation" r:id="rId5" imgW="990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635956"/>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1504950" y="1436688"/>
          <a:ext cx="698500" cy="838200"/>
        </p:xfrm>
        <a:graphic>
          <a:graphicData uri="http://schemas.openxmlformats.org/presentationml/2006/ole">
            <mc:AlternateContent xmlns:mc="http://schemas.openxmlformats.org/markup-compatibility/2006">
              <mc:Choice xmlns:v="urn:schemas-microsoft-com:vml" Requires="v">
                <p:oleObj spid="_x0000_s12304" name="Equation" r:id="rId7" imgW="698400" imgH="838080" progId="Equation.DSMT4">
                  <p:embed/>
                </p:oleObj>
              </mc:Choice>
              <mc:Fallback>
                <p:oleObj name="Equation" r:id="rId7" imgW="6984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04950" y="1436688"/>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600200" y="2629607"/>
          <a:ext cx="749300" cy="1282700"/>
        </p:xfrm>
        <a:graphic>
          <a:graphicData uri="http://schemas.openxmlformats.org/presentationml/2006/ole">
            <mc:AlternateContent xmlns:mc="http://schemas.openxmlformats.org/markup-compatibility/2006">
              <mc:Choice xmlns:v="urn:schemas-microsoft-com:vml" Requires="v">
                <p:oleObj spid="_x0000_s12305" name="Equation" r:id="rId9" imgW="749160" imgH="1282680" progId="Equation.DSMT4">
                  <p:embed/>
                </p:oleObj>
              </mc:Choice>
              <mc:Fallback>
                <p:oleObj name="Equation" r:id="rId9" imgW="749160" imgH="12826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0200" y="2629607"/>
                        <a:ext cx="7493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438400" y="2590800"/>
          <a:ext cx="990600" cy="876300"/>
        </p:xfrm>
        <a:graphic>
          <a:graphicData uri="http://schemas.openxmlformats.org/presentationml/2006/ole">
            <mc:AlternateContent xmlns:mc="http://schemas.openxmlformats.org/markup-compatibility/2006">
              <mc:Choice xmlns:v="urn:schemas-microsoft-com:vml" Requires="v">
                <p:oleObj spid="_x0000_s12306" name="Equation" r:id="rId11" imgW="990360" imgH="876240" progId="Equation.DSMT4">
                  <p:embed/>
                </p:oleObj>
              </mc:Choice>
              <mc:Fallback>
                <p:oleObj name="Equation" r:id="rId11" imgW="990360" imgH="8762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38400" y="2590800"/>
                        <a:ext cx="990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581400" y="2788356"/>
          <a:ext cx="609600" cy="368300"/>
        </p:xfrm>
        <a:graphic>
          <a:graphicData uri="http://schemas.openxmlformats.org/presentationml/2006/ole">
            <mc:AlternateContent xmlns:mc="http://schemas.openxmlformats.org/markup-compatibility/2006">
              <mc:Choice xmlns:v="urn:schemas-microsoft-com:vml" Requires="v">
                <p:oleObj spid="_x0000_s12307" name="Equation" r:id="rId13" imgW="609480" imgH="368280" progId="Equation.DSMT4">
                  <p:embed/>
                </p:oleObj>
              </mc:Choice>
              <mc:Fallback>
                <p:oleObj name="Equation" r:id="rId13" imgW="609480" imgH="3682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81400" y="2788356"/>
                        <a:ext cx="609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p:cNvSpPr/>
          <p:nvPr/>
        </p:nvSpPr>
        <p:spPr>
          <a:xfrm>
            <a:off x="4495800" y="2718137"/>
            <a:ext cx="3962400" cy="707886"/>
          </a:xfrm>
          <a:prstGeom prst="rect">
            <a:avLst/>
          </a:prstGeom>
        </p:spPr>
        <p:txBody>
          <a:bodyPr wrap="square">
            <a:spAutoFit/>
          </a:bodyPr>
          <a:lstStyle/>
          <a:p>
            <a:r>
              <a:rPr lang="en-US" sz="2000" dirty="0" smtClean="0">
                <a:solidFill>
                  <a:srgbClr val="008080"/>
                </a:solidFill>
              </a:rPr>
              <a:t>Note that 1 = </a:t>
            </a:r>
            <a:r>
              <a:rPr lang="en-US" sz="2000" i="1" dirty="0" smtClean="0">
                <a:solidFill>
                  <a:srgbClr val="008080"/>
                </a:solidFill>
              </a:rPr>
              <a:t>x</a:t>
            </a:r>
            <a:r>
              <a:rPr lang="en-US" sz="2000" baseline="30000" dirty="0" smtClean="0">
                <a:solidFill>
                  <a:srgbClr val="008080"/>
                </a:solidFill>
              </a:rPr>
              <a:t>0</a:t>
            </a:r>
            <a:r>
              <a:rPr lang="en-US" sz="2000" dirty="0" smtClean="0">
                <a:solidFill>
                  <a:srgbClr val="008080"/>
                </a:solidFill>
              </a:rPr>
              <a:t>. Using this form of 1 helps in simplifying the expression.</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Exponent 0 and Negative Exponents</a:t>
            </a:r>
            <a:endParaRPr lang="en-US" dirty="0"/>
          </a:p>
        </p:txBody>
      </p:sp>
      <p:sp>
        <p:nvSpPr>
          <p:cNvPr id="3" name="Content Placeholder 2"/>
          <p:cNvSpPr>
            <a:spLocks noGrp="1"/>
          </p:cNvSpPr>
          <p:nvPr>
            <p:ph idx="1"/>
          </p:nvPr>
        </p:nvSpPr>
        <p:spPr>
          <a:solidFill>
            <a:schemeClr val="accent3"/>
          </a:solidFill>
          <a:ln w="28575">
            <a:solidFill>
              <a:srgbClr val="000000"/>
            </a:solidFill>
          </a:ln>
        </p:spPr>
        <p:txBody>
          <a:bodyPr>
            <a:normAutofit/>
          </a:bodyPr>
          <a:lstStyle/>
          <a:p>
            <a:pPr algn="ctr"/>
            <a:r>
              <a:rPr lang="en-US" b="1" dirty="0" smtClean="0">
                <a:solidFill>
                  <a:srgbClr val="000000"/>
                </a:solidFill>
              </a:rPr>
              <a:t>Summary of Definitions and Rules for Exponents</a:t>
            </a:r>
          </a:p>
          <a:p>
            <a:r>
              <a:rPr lang="en-US" dirty="0" smtClean="0">
                <a:solidFill>
                  <a:srgbClr val="000000"/>
                </a:solidFill>
              </a:rPr>
              <a:t>For any real number </a:t>
            </a:r>
            <a:r>
              <a:rPr lang="en-US" i="1" dirty="0" smtClean="0">
                <a:solidFill>
                  <a:srgbClr val="000000"/>
                </a:solidFill>
              </a:rPr>
              <a:t>a</a:t>
            </a:r>
            <a:r>
              <a:rPr lang="en-US" dirty="0" smtClean="0">
                <a:solidFill>
                  <a:srgbClr val="000000"/>
                </a:solidFill>
              </a:rPr>
              <a:t> and integers </a:t>
            </a:r>
            <a:r>
              <a:rPr lang="en-US" i="1" dirty="0" smtClean="0">
                <a:solidFill>
                  <a:srgbClr val="000000"/>
                </a:solidFill>
              </a:rPr>
              <a:t>m</a:t>
            </a:r>
            <a:r>
              <a:rPr lang="en-US" dirty="0" smtClean="0">
                <a:solidFill>
                  <a:srgbClr val="000000"/>
                </a:solidFill>
              </a:rPr>
              <a:t> and </a:t>
            </a:r>
            <a:r>
              <a:rPr lang="en-US" i="1" dirty="0" smtClean="0">
                <a:solidFill>
                  <a:srgbClr val="000000"/>
                </a:solidFill>
              </a:rPr>
              <a:t>n</a:t>
            </a:r>
            <a:r>
              <a:rPr lang="en-US" dirty="0" smtClean="0">
                <a:solidFill>
                  <a:srgbClr val="000000"/>
                </a:solidFill>
              </a:rPr>
              <a:t>:</a:t>
            </a:r>
          </a:p>
          <a:p>
            <a:pPr>
              <a:tabLst>
                <a:tab pos="5203825" algn="l"/>
                <a:tab pos="5656263" algn="l"/>
              </a:tabLst>
            </a:pPr>
            <a:r>
              <a:rPr lang="en-US" b="1" dirty="0" smtClean="0">
                <a:solidFill>
                  <a:srgbClr val="000000"/>
                </a:solidFill>
              </a:rPr>
              <a:t>	Example</a:t>
            </a:r>
            <a:endParaRPr lang="en-US" dirty="0" smtClean="0">
              <a:solidFill>
                <a:srgbClr val="000000"/>
              </a:solidFill>
            </a:endParaRPr>
          </a:p>
          <a:p>
            <a:r>
              <a:rPr lang="en-US" b="1" dirty="0" smtClean="0">
                <a:solidFill>
                  <a:srgbClr val="000000"/>
                </a:solidFill>
              </a:rPr>
              <a:t>The exponent 1:</a:t>
            </a:r>
          </a:p>
          <a:p>
            <a:endParaRPr lang="en-US" sz="1500" b="1" dirty="0" smtClean="0">
              <a:solidFill>
                <a:srgbClr val="000000"/>
              </a:solidFill>
            </a:endParaRPr>
          </a:p>
          <a:p>
            <a:r>
              <a:rPr lang="en-US" b="1" dirty="0" smtClean="0">
                <a:solidFill>
                  <a:srgbClr val="000000"/>
                </a:solidFill>
              </a:rPr>
              <a:t>The exponent 0:</a:t>
            </a:r>
          </a:p>
          <a:p>
            <a:endParaRPr lang="en-US" sz="1500" b="1" dirty="0" smtClean="0">
              <a:solidFill>
                <a:srgbClr val="000000"/>
              </a:solidFill>
            </a:endParaRPr>
          </a:p>
          <a:p>
            <a:r>
              <a:rPr lang="en-US" b="1" dirty="0" smtClean="0">
                <a:solidFill>
                  <a:srgbClr val="000000"/>
                </a:solidFill>
              </a:rPr>
              <a:t>Product Rule:</a:t>
            </a:r>
          </a:p>
          <a:p>
            <a:endParaRPr lang="en-US" sz="1500" b="1" dirty="0" smtClean="0">
              <a:solidFill>
                <a:srgbClr val="000000"/>
              </a:solidFill>
            </a:endParaRPr>
          </a:p>
          <a:p>
            <a:r>
              <a:rPr lang="en-US" b="1" dirty="0" smtClean="0">
                <a:solidFill>
                  <a:srgbClr val="000000"/>
                </a:solidFill>
              </a:rPr>
              <a:t>Power Rule:</a:t>
            </a:r>
            <a:endParaRPr lang="en-US" dirty="0">
              <a:solidFill>
                <a:srgbClr val="000000"/>
              </a:solidFill>
            </a:endParaRPr>
          </a:p>
        </p:txBody>
      </p:sp>
      <p:graphicFrame>
        <p:nvGraphicFramePr>
          <p:cNvPr id="13326" name="Object 14"/>
          <p:cNvGraphicFramePr>
            <a:graphicFrameLocks noChangeAspect="1"/>
          </p:cNvGraphicFramePr>
          <p:nvPr/>
        </p:nvGraphicFramePr>
        <p:xfrm>
          <a:off x="3479800" y="2841978"/>
          <a:ext cx="863600" cy="381000"/>
        </p:xfrm>
        <a:graphic>
          <a:graphicData uri="http://schemas.openxmlformats.org/presentationml/2006/ole">
            <mc:AlternateContent xmlns:mc="http://schemas.openxmlformats.org/markup-compatibility/2006">
              <mc:Choice xmlns:v="urn:schemas-microsoft-com:vml" Requires="v">
                <p:oleObj spid="_x0000_s13342" name="Equation" r:id="rId3" imgW="863280" imgH="380880" progId="Equation.DSMT4">
                  <p:embed/>
                </p:oleObj>
              </mc:Choice>
              <mc:Fallback>
                <p:oleObj name="Equation" r:id="rId3" imgW="863280" imgH="38088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79800" y="2841978"/>
                        <a:ext cx="863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7" name="Object 15"/>
          <p:cNvGraphicFramePr>
            <a:graphicFrameLocks noChangeAspect="1"/>
          </p:cNvGraphicFramePr>
          <p:nvPr/>
        </p:nvGraphicFramePr>
        <p:xfrm>
          <a:off x="3434644" y="3615267"/>
          <a:ext cx="1930400" cy="482600"/>
        </p:xfrm>
        <a:graphic>
          <a:graphicData uri="http://schemas.openxmlformats.org/presentationml/2006/ole">
            <mc:AlternateContent xmlns:mc="http://schemas.openxmlformats.org/markup-compatibility/2006">
              <mc:Choice xmlns:v="urn:schemas-microsoft-com:vml" Requires="v">
                <p:oleObj spid="_x0000_s13343" name="Equation" r:id="rId5" imgW="1930320" imgH="482400" progId="Equation.DSMT4">
                  <p:embed/>
                </p:oleObj>
              </mc:Choice>
              <mc:Fallback>
                <p:oleObj name="Equation" r:id="rId5" imgW="1930320" imgH="48240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34644" y="3615267"/>
                        <a:ext cx="1930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8" name="Object 16"/>
          <p:cNvGraphicFramePr>
            <a:graphicFrameLocks noChangeAspect="1"/>
          </p:cNvGraphicFramePr>
          <p:nvPr/>
        </p:nvGraphicFramePr>
        <p:xfrm>
          <a:off x="3429000" y="4419600"/>
          <a:ext cx="1828800" cy="381000"/>
        </p:xfrm>
        <a:graphic>
          <a:graphicData uri="http://schemas.openxmlformats.org/presentationml/2006/ole">
            <mc:AlternateContent xmlns:mc="http://schemas.openxmlformats.org/markup-compatibility/2006">
              <mc:Choice xmlns:v="urn:schemas-microsoft-com:vml" Requires="v">
                <p:oleObj spid="_x0000_s13344" name="Equation" r:id="rId7" imgW="1828800" imgH="380880" progId="Equation.DSMT4">
                  <p:embed/>
                </p:oleObj>
              </mc:Choice>
              <mc:Fallback>
                <p:oleObj name="Equation" r:id="rId7" imgW="1828800" imgH="38088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29000" y="4419600"/>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9" name="Object 17"/>
          <p:cNvGraphicFramePr>
            <a:graphicFrameLocks noChangeAspect="1"/>
          </p:cNvGraphicFramePr>
          <p:nvPr/>
        </p:nvGraphicFramePr>
        <p:xfrm>
          <a:off x="3307644" y="5080000"/>
          <a:ext cx="1612900" cy="635000"/>
        </p:xfrm>
        <a:graphic>
          <a:graphicData uri="http://schemas.openxmlformats.org/presentationml/2006/ole">
            <mc:AlternateContent xmlns:mc="http://schemas.openxmlformats.org/markup-compatibility/2006">
              <mc:Choice xmlns:v="urn:schemas-microsoft-com:vml" Requires="v">
                <p:oleObj spid="_x0000_s13345" name="Equation" r:id="rId9" imgW="1612800" imgH="634680" progId="Equation.DSMT4">
                  <p:embed/>
                </p:oleObj>
              </mc:Choice>
              <mc:Fallback>
                <p:oleObj name="Equation" r:id="rId9" imgW="1612800" imgH="63468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07644" y="5080000"/>
                        <a:ext cx="16129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30" name="Object 18"/>
          <p:cNvGraphicFramePr>
            <a:graphicFrameLocks noChangeAspect="1"/>
          </p:cNvGraphicFramePr>
          <p:nvPr/>
        </p:nvGraphicFramePr>
        <p:xfrm>
          <a:off x="5791200" y="2853267"/>
          <a:ext cx="850900" cy="368300"/>
        </p:xfrm>
        <a:graphic>
          <a:graphicData uri="http://schemas.openxmlformats.org/presentationml/2006/ole">
            <mc:AlternateContent xmlns:mc="http://schemas.openxmlformats.org/markup-compatibility/2006">
              <mc:Choice xmlns:v="urn:schemas-microsoft-com:vml" Requires="v">
                <p:oleObj spid="_x0000_s13346" name="Equation" r:id="rId11" imgW="850680" imgH="368280" progId="Equation.DSMT4">
                  <p:embed/>
                </p:oleObj>
              </mc:Choice>
              <mc:Fallback>
                <p:oleObj name="Equation" r:id="rId11" imgW="850680" imgH="368280" progId="Equation.DSMT4">
                  <p:embed/>
                  <p:pic>
                    <p:nvPicPr>
                      <p:cNvPr id="0" name="Picture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91200" y="2853267"/>
                        <a:ext cx="850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31" name="Object 19"/>
          <p:cNvGraphicFramePr>
            <a:graphicFrameLocks noChangeAspect="1"/>
          </p:cNvGraphicFramePr>
          <p:nvPr/>
        </p:nvGraphicFramePr>
        <p:xfrm>
          <a:off x="5802489" y="3615267"/>
          <a:ext cx="838200" cy="381000"/>
        </p:xfrm>
        <a:graphic>
          <a:graphicData uri="http://schemas.openxmlformats.org/presentationml/2006/ole">
            <mc:AlternateContent xmlns:mc="http://schemas.openxmlformats.org/markup-compatibility/2006">
              <mc:Choice xmlns:v="urn:schemas-microsoft-com:vml" Requires="v">
                <p:oleObj spid="_x0000_s13347" name="Equation" r:id="rId13" imgW="838080" imgH="380880" progId="Equation.DSMT4">
                  <p:embed/>
                </p:oleObj>
              </mc:Choice>
              <mc:Fallback>
                <p:oleObj name="Equation" r:id="rId13" imgW="838080" imgH="380880" progId="Equation.DSMT4">
                  <p:embed/>
                  <p:pic>
                    <p:nvPicPr>
                      <p:cNvPr id="0" name="Picture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02489" y="3615267"/>
                        <a:ext cx="83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32" name="Object 20"/>
          <p:cNvGraphicFramePr>
            <a:graphicFrameLocks noChangeAspect="1"/>
          </p:cNvGraphicFramePr>
          <p:nvPr/>
        </p:nvGraphicFramePr>
        <p:xfrm>
          <a:off x="5849055" y="4421011"/>
          <a:ext cx="1409700" cy="368300"/>
        </p:xfrm>
        <a:graphic>
          <a:graphicData uri="http://schemas.openxmlformats.org/presentationml/2006/ole">
            <mc:AlternateContent xmlns:mc="http://schemas.openxmlformats.org/markup-compatibility/2006">
              <mc:Choice xmlns:v="urn:schemas-microsoft-com:vml" Requires="v">
                <p:oleObj spid="_x0000_s13348" name="Equation" r:id="rId15" imgW="1409400" imgH="368280" progId="Equation.DSMT4">
                  <p:embed/>
                </p:oleObj>
              </mc:Choice>
              <mc:Fallback>
                <p:oleObj name="Equation" r:id="rId15" imgW="1409400" imgH="368280" progId="Equation.DSMT4">
                  <p:embed/>
                  <p:pic>
                    <p:nvPicPr>
                      <p:cNvPr id="0" name="Picture 2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49055" y="4421011"/>
                        <a:ext cx="1409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33" name="Object 21"/>
          <p:cNvGraphicFramePr>
            <a:graphicFrameLocks noChangeAspect="1"/>
          </p:cNvGraphicFramePr>
          <p:nvPr/>
        </p:nvGraphicFramePr>
        <p:xfrm>
          <a:off x="5760155" y="5080000"/>
          <a:ext cx="1346200" cy="635000"/>
        </p:xfrm>
        <a:graphic>
          <a:graphicData uri="http://schemas.openxmlformats.org/presentationml/2006/ole">
            <mc:AlternateContent xmlns:mc="http://schemas.openxmlformats.org/markup-compatibility/2006">
              <mc:Choice xmlns:v="urn:schemas-microsoft-com:vml" Requires="v">
                <p:oleObj spid="_x0000_s13349" name="Equation" r:id="rId17" imgW="1346040" imgH="634680" progId="Equation.DSMT4">
                  <p:embed/>
                </p:oleObj>
              </mc:Choice>
              <mc:Fallback>
                <p:oleObj name="Equation" r:id="rId17" imgW="1346040" imgH="634680" progId="Equation.DSMT4">
                  <p:embed/>
                  <p:pic>
                    <p:nvPicPr>
                      <p:cNvPr id="0" name="Picture 2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760155" y="5080000"/>
                        <a:ext cx="13462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Exponent 0 and Negative Exponents</a:t>
            </a:r>
            <a:endParaRPr lang="en-US" dirty="0"/>
          </a:p>
        </p:txBody>
      </p:sp>
      <p:sp>
        <p:nvSpPr>
          <p:cNvPr id="3" name="Content Placeholder 2"/>
          <p:cNvSpPr>
            <a:spLocks noGrp="1"/>
          </p:cNvSpPr>
          <p:nvPr>
            <p:ph idx="1"/>
          </p:nvPr>
        </p:nvSpPr>
        <p:spPr>
          <a:xfrm>
            <a:off x="457200" y="1280160"/>
            <a:ext cx="8229600" cy="3291840"/>
          </a:xfrm>
          <a:solidFill>
            <a:schemeClr val="accent3"/>
          </a:solidFill>
          <a:ln w="28575">
            <a:solidFill>
              <a:srgbClr val="000000"/>
            </a:solidFill>
          </a:ln>
        </p:spPr>
        <p:txBody>
          <a:bodyPr>
            <a:normAutofit/>
          </a:bodyPr>
          <a:lstStyle/>
          <a:p>
            <a:pPr algn="ctr"/>
            <a:r>
              <a:rPr lang="en-US" b="1" dirty="0" smtClean="0">
                <a:solidFill>
                  <a:srgbClr val="000000"/>
                </a:solidFill>
              </a:rPr>
              <a:t>Summary of Definitions and Rules for Exponents (cont.)</a:t>
            </a:r>
          </a:p>
          <a:p>
            <a:endParaRPr lang="en-US" b="1" dirty="0" smtClean="0">
              <a:solidFill>
                <a:srgbClr val="000000"/>
              </a:solidFill>
            </a:endParaRPr>
          </a:p>
          <a:p>
            <a:r>
              <a:rPr lang="en-US" b="1" dirty="0" smtClean="0">
                <a:solidFill>
                  <a:srgbClr val="000000"/>
                </a:solidFill>
              </a:rPr>
              <a:t>Quotient Rule:</a:t>
            </a:r>
          </a:p>
          <a:p>
            <a:endParaRPr lang="en-US" b="1" dirty="0" smtClean="0">
              <a:solidFill>
                <a:srgbClr val="000000"/>
              </a:solidFill>
            </a:endParaRPr>
          </a:p>
          <a:p>
            <a:r>
              <a:rPr lang="en-US" b="1" dirty="0" smtClean="0">
                <a:solidFill>
                  <a:srgbClr val="000000"/>
                </a:solidFill>
              </a:rPr>
              <a:t>Negative exponents:</a:t>
            </a:r>
          </a:p>
        </p:txBody>
      </p:sp>
      <p:graphicFrame>
        <p:nvGraphicFramePr>
          <p:cNvPr id="15370" name="Object 10"/>
          <p:cNvGraphicFramePr>
            <a:graphicFrameLocks noChangeAspect="1"/>
          </p:cNvGraphicFramePr>
          <p:nvPr/>
        </p:nvGraphicFramePr>
        <p:xfrm>
          <a:off x="3702756" y="2542821"/>
          <a:ext cx="2514600" cy="876300"/>
        </p:xfrm>
        <a:graphic>
          <a:graphicData uri="http://schemas.openxmlformats.org/presentationml/2006/ole">
            <mc:AlternateContent xmlns:mc="http://schemas.openxmlformats.org/markup-compatibility/2006">
              <mc:Choice xmlns:v="urn:schemas-microsoft-com:vml" Requires="v">
                <p:oleObj spid="_x0000_s15378" name="Equation" r:id="rId3" imgW="2514600" imgH="876240" progId="Equation.DSMT4">
                  <p:embed/>
                </p:oleObj>
              </mc:Choice>
              <mc:Fallback>
                <p:oleObj name="Equation" r:id="rId3" imgW="2514600" imgH="87624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2756" y="2542821"/>
                        <a:ext cx="2514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1" name="Object 11"/>
          <p:cNvGraphicFramePr>
            <a:graphicFrameLocks noChangeAspect="1"/>
          </p:cNvGraphicFramePr>
          <p:nvPr/>
        </p:nvGraphicFramePr>
        <p:xfrm>
          <a:off x="3721100" y="3592689"/>
          <a:ext cx="2298700" cy="838200"/>
        </p:xfrm>
        <a:graphic>
          <a:graphicData uri="http://schemas.openxmlformats.org/presentationml/2006/ole">
            <mc:AlternateContent xmlns:mc="http://schemas.openxmlformats.org/markup-compatibility/2006">
              <mc:Choice xmlns:v="urn:schemas-microsoft-com:vml" Requires="v">
                <p:oleObj spid="_x0000_s15379" name="Equation" r:id="rId5" imgW="2298600" imgH="838080" progId="Equation.DSMT4">
                  <p:embed/>
                </p:oleObj>
              </mc:Choice>
              <mc:Fallback>
                <p:oleObj name="Equation" r:id="rId5" imgW="2298600" imgH="83808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1100" y="3592689"/>
                        <a:ext cx="229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6489700" y="2568222"/>
          <a:ext cx="1892300" cy="876300"/>
        </p:xfrm>
        <a:graphic>
          <a:graphicData uri="http://schemas.openxmlformats.org/presentationml/2006/ole">
            <mc:AlternateContent xmlns:mc="http://schemas.openxmlformats.org/markup-compatibility/2006">
              <mc:Choice xmlns:v="urn:schemas-microsoft-com:vml" Requires="v">
                <p:oleObj spid="_x0000_s15380" name="Equation" r:id="rId7" imgW="1892160" imgH="876240" progId="Equation.DSMT4">
                  <p:embed/>
                </p:oleObj>
              </mc:Choice>
              <mc:Fallback>
                <p:oleObj name="Equation" r:id="rId7" imgW="1892160" imgH="87624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89700" y="2568222"/>
                        <a:ext cx="1892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3" name="Object 13"/>
          <p:cNvGraphicFramePr>
            <a:graphicFrameLocks noChangeAspect="1"/>
          </p:cNvGraphicFramePr>
          <p:nvPr/>
        </p:nvGraphicFramePr>
        <p:xfrm>
          <a:off x="6568722" y="3592689"/>
          <a:ext cx="1181100" cy="838200"/>
        </p:xfrm>
        <a:graphic>
          <a:graphicData uri="http://schemas.openxmlformats.org/presentationml/2006/ole">
            <mc:AlternateContent xmlns:mc="http://schemas.openxmlformats.org/markup-compatibility/2006">
              <mc:Choice xmlns:v="urn:schemas-microsoft-com:vml" Requires="v">
                <p:oleObj spid="_x0000_s15381" name="Equation" r:id="rId9" imgW="1180800" imgH="838080" progId="Equation.DSMT4">
                  <p:embed/>
                </p:oleObj>
              </mc:Choice>
              <mc:Fallback>
                <p:oleObj name="Equation" r:id="rId9" imgW="1180800" imgH="83808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68722" y="3592689"/>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6629400" y="1981200"/>
            <a:ext cx="1450205" cy="523220"/>
          </a:xfrm>
          <a:prstGeom prst="rect">
            <a:avLst/>
          </a:prstGeom>
        </p:spPr>
        <p:txBody>
          <a:bodyPr wrap="none">
            <a:spAutoFit/>
          </a:bodyPr>
          <a:lstStyle/>
          <a:p>
            <a:r>
              <a:rPr lang="en-US" sz="2800" b="1" dirty="0" smtClean="0">
                <a:solidFill>
                  <a:srgbClr val="000000"/>
                </a:solidFill>
              </a:rPr>
              <a:t>Example</a:t>
            </a:r>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a:t>
            </a:r>
            <a:endParaRPr lang="en-US" dirty="0"/>
          </a:p>
        </p:txBody>
      </p:sp>
      <p:sp>
        <p:nvSpPr>
          <p:cNvPr id="3" name="Content Placeholder 2"/>
          <p:cNvSpPr>
            <a:spLocks noGrp="1"/>
          </p:cNvSpPr>
          <p:nvPr>
            <p:ph idx="1"/>
          </p:nvPr>
        </p:nvSpPr>
        <p:spPr/>
        <p:txBody>
          <a:bodyPr/>
          <a:lstStyle/>
          <a:p>
            <a:r>
              <a:rPr lang="en-US" dirty="0" smtClean="0"/>
              <a:t>Simplify each of the following expressions so that the answer contains only nonnegative exponents.</a:t>
            </a:r>
          </a:p>
          <a:p>
            <a:endParaRPr lang="en-US" dirty="0" smtClean="0"/>
          </a:p>
          <a:p>
            <a:endParaRPr lang="en-US" b="1" dirty="0" smtClean="0"/>
          </a:p>
          <a:p>
            <a:r>
              <a:rPr lang="en-US" b="1" dirty="0" smtClean="0"/>
              <a:t>Solutions</a:t>
            </a:r>
          </a:p>
          <a:p>
            <a:endParaRPr lang="en-US" b="1" dirty="0"/>
          </a:p>
        </p:txBody>
      </p:sp>
      <p:graphicFrame>
        <p:nvGraphicFramePr>
          <p:cNvPr id="16386" name="Object 2"/>
          <p:cNvGraphicFramePr>
            <a:graphicFrameLocks noChangeAspect="1"/>
          </p:cNvGraphicFramePr>
          <p:nvPr/>
        </p:nvGraphicFramePr>
        <p:xfrm>
          <a:off x="530352" y="2339975"/>
          <a:ext cx="7416800" cy="939800"/>
        </p:xfrm>
        <a:graphic>
          <a:graphicData uri="http://schemas.openxmlformats.org/presentationml/2006/ole">
            <mc:AlternateContent xmlns:mc="http://schemas.openxmlformats.org/markup-compatibility/2006">
              <mc:Choice xmlns:v="urn:schemas-microsoft-com:vml" Requires="v">
                <p:oleObj spid="_x0000_s16402" name="Equation" r:id="rId3" imgW="7416720" imgH="939600" progId="Equation.DSMT4">
                  <p:embed/>
                </p:oleObj>
              </mc:Choice>
              <mc:Fallback>
                <p:oleObj name="Equation" r:id="rId3" imgW="7416720" imgH="9396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339975"/>
                        <a:ext cx="74168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7" name="Object 3"/>
          <p:cNvGraphicFramePr>
            <a:graphicFrameLocks noChangeAspect="1"/>
          </p:cNvGraphicFramePr>
          <p:nvPr/>
        </p:nvGraphicFramePr>
        <p:xfrm>
          <a:off x="530352" y="4095750"/>
          <a:ext cx="1346200" cy="469900"/>
        </p:xfrm>
        <a:graphic>
          <a:graphicData uri="http://schemas.openxmlformats.org/presentationml/2006/ole">
            <mc:AlternateContent xmlns:mc="http://schemas.openxmlformats.org/markup-compatibility/2006">
              <mc:Choice xmlns:v="urn:schemas-microsoft-com:vml" Requires="v">
                <p:oleObj spid="_x0000_s16403" name="Equation" r:id="rId5" imgW="1346040" imgH="469800" progId="Equation.DSMT4">
                  <p:embed/>
                </p:oleObj>
              </mc:Choice>
              <mc:Fallback>
                <p:oleObj name="Equation" r:id="rId5" imgW="134604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4095750"/>
                        <a:ext cx="134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2019300" y="4103511"/>
          <a:ext cx="952500" cy="381000"/>
        </p:xfrm>
        <a:graphic>
          <a:graphicData uri="http://schemas.openxmlformats.org/presentationml/2006/ole">
            <mc:AlternateContent xmlns:mc="http://schemas.openxmlformats.org/markup-compatibility/2006">
              <mc:Choice xmlns:v="urn:schemas-microsoft-com:vml" Requires="v">
                <p:oleObj spid="_x0000_s16404" name="Equation" r:id="rId7" imgW="952200" imgH="380880" progId="Equation.DSMT4">
                  <p:embed/>
                </p:oleObj>
              </mc:Choice>
              <mc:Fallback>
                <p:oleObj name="Equation" r:id="rId7" imgW="95220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19300" y="4103511"/>
                        <a:ext cx="95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3022600" y="4111977"/>
          <a:ext cx="711200" cy="381000"/>
        </p:xfrm>
        <a:graphic>
          <a:graphicData uri="http://schemas.openxmlformats.org/presentationml/2006/ole">
            <mc:AlternateContent xmlns:mc="http://schemas.openxmlformats.org/markup-compatibility/2006">
              <mc:Choice xmlns:v="urn:schemas-microsoft-com:vml" Requires="v">
                <p:oleObj spid="_x0000_s16405" name="Equation" r:id="rId9" imgW="711000" imgH="380880" progId="Equation.DSMT4">
                  <p:embed/>
                </p:oleObj>
              </mc:Choice>
              <mc:Fallback>
                <p:oleObj name="Equation" r:id="rId9" imgW="711000" imgH="380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22600" y="4111977"/>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extLst>
              <p:ext uri="{D42A27DB-BD31-4B8C-83A1-F6EECF244321}">
                <p14:modId xmlns:p14="http://schemas.microsoft.com/office/powerpoint/2010/main" val="963318786"/>
              </p:ext>
            </p:extLst>
          </p:nvPr>
        </p:nvGraphicFramePr>
        <p:xfrm>
          <a:off x="3835400" y="3889375"/>
          <a:ext cx="2133600" cy="889000"/>
        </p:xfrm>
        <a:graphic>
          <a:graphicData uri="http://schemas.openxmlformats.org/presentationml/2006/ole">
            <mc:AlternateContent xmlns:mc="http://schemas.openxmlformats.org/markup-compatibility/2006">
              <mc:Choice xmlns:v="urn:schemas-microsoft-com:vml" Requires="v">
                <p:oleObj spid="_x0000_s16406" name="Equation" r:id="rId11" imgW="2133360" imgH="888840" progId="Equation.DSMT4">
                  <p:embed/>
                </p:oleObj>
              </mc:Choice>
              <mc:Fallback>
                <p:oleObj name="Equation" r:id="rId11" imgW="2133360" imgH="888840" progId="Equation.DSMT4">
                  <p:embed/>
                  <p:pic>
                    <p:nvPicPr>
                      <p:cNvPr id="0" name="Picture 6"/>
                      <p:cNvPicPr>
                        <a:picLocks noChangeAspect="1" noChangeArrowheads="1"/>
                      </p:cNvPicPr>
                      <p:nvPr/>
                    </p:nvPicPr>
                    <p:blipFill>
                      <a:blip r:embed="rId12"/>
                      <a:srcRect/>
                      <a:stretch>
                        <a:fillRect/>
                      </a:stretch>
                    </p:blipFill>
                    <p:spPr bwMode="auto">
                      <a:xfrm>
                        <a:off x="3835400" y="3889375"/>
                        <a:ext cx="2133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530352" y="4908550"/>
          <a:ext cx="901700" cy="876300"/>
        </p:xfrm>
        <a:graphic>
          <a:graphicData uri="http://schemas.openxmlformats.org/presentationml/2006/ole">
            <mc:AlternateContent xmlns:mc="http://schemas.openxmlformats.org/markup-compatibility/2006">
              <mc:Choice xmlns:v="urn:schemas-microsoft-com:vml" Requires="v">
                <p:oleObj spid="_x0000_s16407" name="Equation" r:id="rId13" imgW="901440" imgH="876240" progId="Equation.DSMT4">
                  <p:embed/>
                </p:oleObj>
              </mc:Choice>
              <mc:Fallback>
                <p:oleObj name="Equation" r:id="rId13" imgW="901440" imgH="8762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0352" y="4908550"/>
                        <a:ext cx="901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1600200" y="5089878"/>
          <a:ext cx="1066800" cy="419100"/>
        </p:xfrm>
        <a:graphic>
          <a:graphicData uri="http://schemas.openxmlformats.org/presentationml/2006/ole">
            <mc:AlternateContent xmlns:mc="http://schemas.openxmlformats.org/markup-compatibility/2006">
              <mc:Choice xmlns:v="urn:schemas-microsoft-com:vml" Requires="v">
                <p:oleObj spid="_x0000_s16408" name="Equation" r:id="rId15" imgW="1066680" imgH="419040" progId="Equation.DSMT4">
                  <p:embed/>
                </p:oleObj>
              </mc:Choice>
              <mc:Fallback>
                <p:oleObj name="Equation" r:id="rId15" imgW="1066680" imgH="41904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600200" y="5089878"/>
                        <a:ext cx="1066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3" name="Object 9"/>
          <p:cNvGraphicFramePr>
            <a:graphicFrameLocks noChangeAspect="1"/>
          </p:cNvGraphicFramePr>
          <p:nvPr/>
        </p:nvGraphicFramePr>
        <p:xfrm>
          <a:off x="2768600" y="5125155"/>
          <a:ext cx="584200" cy="381000"/>
        </p:xfrm>
        <a:graphic>
          <a:graphicData uri="http://schemas.openxmlformats.org/presentationml/2006/ole">
            <mc:AlternateContent xmlns:mc="http://schemas.openxmlformats.org/markup-compatibility/2006">
              <mc:Choice xmlns:v="urn:schemas-microsoft-com:vml" Requires="v">
                <p:oleObj spid="_x0000_s16409" name="Equation" r:id="rId17" imgW="583920" imgH="380880" progId="Equation.DSMT4">
                  <p:embed/>
                </p:oleObj>
              </mc:Choice>
              <mc:Fallback>
                <p:oleObj name="Equation" r:id="rId17" imgW="583920" imgH="3808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768600" y="5125155"/>
                        <a:ext cx="584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3581400" y="5085645"/>
            <a:ext cx="1346844" cy="523220"/>
          </a:xfrm>
          <a:prstGeom prst="rect">
            <a:avLst/>
          </a:prstGeom>
        </p:spPr>
        <p:txBody>
          <a:bodyPr wrap="none">
            <a:spAutoFit/>
          </a:bodyPr>
          <a:lstStyle/>
          <a:p>
            <a:r>
              <a:rPr lang="en-US" sz="2800" dirty="0" smtClean="0"/>
              <a:t>(or </a:t>
            </a:r>
            <a:r>
              <a:rPr lang="en-US" sz="2800" dirty="0" smtClean="0">
                <a:solidFill>
                  <a:srgbClr val="FF0000"/>
                </a:solidFill>
              </a:rPr>
              <a:t>243</a:t>
            </a:r>
            <a:r>
              <a:rPr lang="en-US" sz="2800" dirty="0" smtClean="0"/>
              <a: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39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39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39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a:buFont typeface="Courier New" pitchFamily="49" charset="0"/>
              <a:buChar char="o"/>
              <a:tabLst>
                <a:tab pos="463550" algn="l"/>
              </a:tabLst>
            </a:pPr>
            <a:r>
              <a:rPr lang="en-US" dirty="0" smtClean="0"/>
              <a:t>	Learn the </a:t>
            </a:r>
            <a:r>
              <a:rPr lang="en-US" b="1" dirty="0" smtClean="0"/>
              <a:t>Product Rule.</a:t>
            </a:r>
          </a:p>
          <a:p>
            <a:pPr>
              <a:buFont typeface="Courier New" pitchFamily="49" charset="0"/>
              <a:buChar char="o"/>
              <a:tabLst>
                <a:tab pos="463550" algn="l"/>
              </a:tabLst>
            </a:pPr>
            <a:r>
              <a:rPr lang="en-US" dirty="0" smtClean="0"/>
              <a:t>	Learn the </a:t>
            </a:r>
            <a:r>
              <a:rPr lang="en-US" b="1" dirty="0" smtClean="0"/>
              <a:t>Power Rule.</a:t>
            </a:r>
          </a:p>
          <a:p>
            <a:pPr>
              <a:buFont typeface="Courier New" pitchFamily="49" charset="0"/>
              <a:buChar char="o"/>
              <a:tabLst>
                <a:tab pos="463550" algn="l"/>
              </a:tabLst>
            </a:pPr>
            <a:r>
              <a:rPr lang="en-US" dirty="0" smtClean="0"/>
              <a:t>	Learn the </a:t>
            </a:r>
            <a:r>
              <a:rPr lang="en-US" b="1" dirty="0" smtClean="0"/>
              <a:t>Quotient Rule.</a:t>
            </a:r>
          </a:p>
          <a:p>
            <a:pPr>
              <a:buFont typeface="Courier New" pitchFamily="49" charset="0"/>
              <a:buChar char="o"/>
              <a:tabLst>
                <a:tab pos="463550" algn="l"/>
              </a:tabLst>
            </a:pPr>
            <a:r>
              <a:rPr lang="en-US" dirty="0" smtClean="0"/>
              <a:t>	Learn how to work with negative exponents and the 	exponent 0.</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(cont.)</a:t>
            </a:r>
            <a:endParaRPr lang="en-US" dirty="0"/>
          </a:p>
        </p:txBody>
      </p:sp>
      <p:graphicFrame>
        <p:nvGraphicFramePr>
          <p:cNvPr id="18434" name="Object 2"/>
          <p:cNvGraphicFramePr>
            <a:graphicFrameLocks noChangeAspect="1"/>
          </p:cNvGraphicFramePr>
          <p:nvPr/>
        </p:nvGraphicFramePr>
        <p:xfrm>
          <a:off x="530352" y="1422400"/>
          <a:ext cx="838200" cy="838200"/>
        </p:xfrm>
        <a:graphic>
          <a:graphicData uri="http://schemas.openxmlformats.org/presentationml/2006/ole">
            <mc:AlternateContent xmlns:mc="http://schemas.openxmlformats.org/markup-compatibility/2006">
              <mc:Choice xmlns:v="urn:schemas-microsoft-com:vml" Requires="v">
                <p:oleObj spid="_x0000_s18450" name="Equation" r:id="rId3" imgW="838080" imgH="838080" progId="Equation.DSMT4">
                  <p:embed/>
                </p:oleObj>
              </mc:Choice>
              <mc:Fallback>
                <p:oleObj name="Equation" r:id="rId3" imgW="8380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4224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5" name="Object 3"/>
          <p:cNvGraphicFramePr>
            <a:graphicFrameLocks noChangeAspect="1"/>
          </p:cNvGraphicFramePr>
          <p:nvPr/>
        </p:nvGraphicFramePr>
        <p:xfrm>
          <a:off x="1459089" y="1611489"/>
          <a:ext cx="838200" cy="368300"/>
        </p:xfrm>
        <a:graphic>
          <a:graphicData uri="http://schemas.openxmlformats.org/presentationml/2006/ole">
            <mc:AlternateContent xmlns:mc="http://schemas.openxmlformats.org/markup-compatibility/2006">
              <mc:Choice xmlns:v="urn:schemas-microsoft-com:vml" Requires="v">
                <p:oleObj spid="_x0000_s18451" name="Equation" r:id="rId5" imgW="838080" imgH="368280" progId="Equation.DSMT4">
                  <p:embed/>
                </p:oleObj>
              </mc:Choice>
              <mc:Fallback>
                <p:oleObj name="Equation" r:id="rId5" imgW="83808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59089" y="1611489"/>
                        <a:ext cx="838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2400300" y="1611489"/>
          <a:ext cx="723900" cy="368300"/>
        </p:xfrm>
        <a:graphic>
          <a:graphicData uri="http://schemas.openxmlformats.org/presentationml/2006/ole">
            <mc:AlternateContent xmlns:mc="http://schemas.openxmlformats.org/markup-compatibility/2006">
              <mc:Choice xmlns:v="urn:schemas-microsoft-com:vml" Requires="v">
                <p:oleObj spid="_x0000_s18452" name="Equation" r:id="rId7" imgW="723600" imgH="368280" progId="Equation.DSMT4">
                  <p:embed/>
                </p:oleObj>
              </mc:Choice>
              <mc:Fallback>
                <p:oleObj name="Equation" r:id="rId7" imgW="723600" imgH="3682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00300" y="1611489"/>
                        <a:ext cx="723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3230033" y="1416756"/>
          <a:ext cx="698500" cy="838200"/>
        </p:xfrm>
        <a:graphic>
          <a:graphicData uri="http://schemas.openxmlformats.org/presentationml/2006/ole">
            <mc:AlternateContent xmlns:mc="http://schemas.openxmlformats.org/markup-compatibility/2006">
              <mc:Choice xmlns:v="urn:schemas-microsoft-com:vml" Requires="v">
                <p:oleObj spid="_x0000_s18453" name="Equation" r:id="rId9" imgW="698400" imgH="838080" progId="Equation.DSMT4">
                  <p:embed/>
                </p:oleObj>
              </mc:Choice>
              <mc:Fallback>
                <p:oleObj name="Equation" r:id="rId9" imgW="6984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30033" y="1416756"/>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530352" y="2590800"/>
          <a:ext cx="990600" cy="939800"/>
        </p:xfrm>
        <a:graphic>
          <a:graphicData uri="http://schemas.openxmlformats.org/presentationml/2006/ole">
            <mc:AlternateContent xmlns:mc="http://schemas.openxmlformats.org/markup-compatibility/2006">
              <mc:Choice xmlns:v="urn:schemas-microsoft-com:vml" Requires="v">
                <p:oleObj spid="_x0000_s18454" name="Equation" r:id="rId11" imgW="990360" imgH="939600" progId="Equation.DSMT4">
                  <p:embed/>
                </p:oleObj>
              </mc:Choice>
              <mc:Fallback>
                <p:oleObj name="Equation" r:id="rId11" imgW="990360" imgH="9396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2590800"/>
                        <a:ext cx="9906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612900" y="2796822"/>
          <a:ext cx="1206500" cy="482600"/>
        </p:xfrm>
        <a:graphic>
          <a:graphicData uri="http://schemas.openxmlformats.org/presentationml/2006/ole">
            <mc:AlternateContent xmlns:mc="http://schemas.openxmlformats.org/markup-compatibility/2006">
              <mc:Choice xmlns:v="urn:schemas-microsoft-com:vml" Requires="v">
                <p:oleObj spid="_x0000_s18455" name="Equation" r:id="rId13" imgW="1206360" imgH="482400" progId="Equation.DSMT4">
                  <p:embed/>
                </p:oleObj>
              </mc:Choice>
              <mc:Fallback>
                <p:oleObj name="Equation" r:id="rId13" imgW="1206360" imgH="48240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12900" y="2796822"/>
                        <a:ext cx="1206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937933" y="2839155"/>
          <a:ext cx="609600" cy="444500"/>
        </p:xfrm>
        <a:graphic>
          <a:graphicData uri="http://schemas.openxmlformats.org/presentationml/2006/ole">
            <mc:AlternateContent xmlns:mc="http://schemas.openxmlformats.org/markup-compatibility/2006">
              <mc:Choice xmlns:v="urn:schemas-microsoft-com:vml" Requires="v">
                <p:oleObj spid="_x0000_s18456" name="Equation" r:id="rId15" imgW="609480" imgH="444240" progId="Equation.DSMT4">
                  <p:embed/>
                </p:oleObj>
              </mc:Choice>
              <mc:Fallback>
                <p:oleObj name="Equation" r:id="rId15" imgW="609480" imgH="44424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37933" y="2839155"/>
                        <a:ext cx="609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3657600" y="2929467"/>
          <a:ext cx="457200" cy="279400"/>
        </p:xfrm>
        <a:graphic>
          <a:graphicData uri="http://schemas.openxmlformats.org/presentationml/2006/ole">
            <mc:AlternateContent xmlns:mc="http://schemas.openxmlformats.org/markup-compatibility/2006">
              <mc:Choice xmlns:v="urn:schemas-microsoft-com:vml" Requires="v">
                <p:oleObj spid="_x0000_s18457" name="Equation" r:id="rId17" imgW="457200" imgH="279360" progId="Equation.DSMT4">
                  <p:embed/>
                </p:oleObj>
              </mc:Choice>
              <mc:Fallback>
                <p:oleObj name="Equation" r:id="rId17" imgW="457200" imgH="27936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657600" y="2929467"/>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Product Rule</a:t>
            </a:r>
            <a:endParaRPr lang="en-US" dirty="0"/>
          </a:p>
        </p:txBody>
      </p:sp>
      <p:sp>
        <p:nvSpPr>
          <p:cNvPr id="3" name="Content Placeholder 2"/>
          <p:cNvSpPr>
            <a:spLocks noGrp="1"/>
          </p:cNvSpPr>
          <p:nvPr>
            <p:ph idx="1"/>
          </p:nvPr>
        </p:nvSpPr>
        <p:spPr>
          <a:xfrm>
            <a:off x="457200" y="1280160"/>
            <a:ext cx="8229600" cy="4130040"/>
          </a:xfrm>
          <a:ln w="28575">
            <a:solidFill>
              <a:srgbClr val="FF0000"/>
            </a:solidFill>
          </a:ln>
        </p:spPr>
        <p:txBody>
          <a:bodyPr>
            <a:normAutofit/>
          </a:bodyPr>
          <a:lstStyle/>
          <a:p>
            <a:pPr algn="ctr"/>
            <a:r>
              <a:rPr lang="en-US" b="1" dirty="0" smtClean="0">
                <a:solidFill>
                  <a:srgbClr val="000000"/>
                </a:solidFill>
              </a:rPr>
              <a:t>Note</a:t>
            </a:r>
          </a:p>
          <a:p>
            <a:r>
              <a:rPr lang="en-US" dirty="0" smtClean="0">
                <a:solidFill>
                  <a:srgbClr val="000000"/>
                </a:solidFill>
              </a:rPr>
              <a:t>Although the examples shown in the beginning of this section show only positive integer exponents, the rules of exponents are all valid for </a:t>
            </a:r>
            <a:r>
              <a:rPr lang="en-US" b="1" dirty="0" smtClean="0">
                <a:solidFill>
                  <a:srgbClr val="C00000"/>
                </a:solidFill>
              </a:rPr>
              <a:t>negative integer exponents</a:t>
            </a:r>
            <a:r>
              <a:rPr lang="en-US" dirty="0" smtClean="0">
                <a:solidFill>
                  <a:srgbClr val="000000"/>
                </a:solidFill>
              </a:rPr>
              <a:t> as well. Thus the rules are stated here as they apply to integer exponents. At the end of the section, negative integer exponents are discussed and the rules are summarized in terms of positive and negative integer exponents.</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Product Rule</a:t>
            </a:r>
            <a:endParaRPr lang="en-US" dirty="0"/>
          </a:p>
        </p:txBody>
      </p:sp>
      <p:sp>
        <p:nvSpPr>
          <p:cNvPr id="3" name="Content Placeholder 2"/>
          <p:cNvSpPr>
            <a:spLocks noGrp="1"/>
          </p:cNvSpPr>
          <p:nvPr>
            <p:ph idx="1"/>
          </p:nvPr>
        </p:nvSpPr>
        <p:spPr>
          <a:xfrm>
            <a:off x="457200" y="1280160"/>
            <a:ext cx="8229600" cy="2453640"/>
          </a:xfrm>
          <a:solidFill>
            <a:schemeClr val="accent3"/>
          </a:solidFill>
          <a:ln w="28575">
            <a:solidFill>
              <a:srgbClr val="000000"/>
            </a:solidFill>
          </a:ln>
        </p:spPr>
        <p:txBody>
          <a:bodyPr>
            <a:normAutofit lnSpcReduction="10000"/>
          </a:bodyPr>
          <a:lstStyle/>
          <a:p>
            <a:pPr algn="ctr"/>
            <a:r>
              <a:rPr lang="en-US" b="1" dirty="0" smtClean="0">
                <a:solidFill>
                  <a:srgbClr val="000000"/>
                </a:solidFill>
              </a:rPr>
              <a:t>Product Rule</a:t>
            </a:r>
          </a:p>
          <a:p>
            <a:r>
              <a:rPr lang="en-US" dirty="0" smtClean="0">
                <a:solidFill>
                  <a:srgbClr val="000000"/>
                </a:solidFill>
              </a:rPr>
              <a:t>For any real number </a:t>
            </a:r>
            <a:r>
              <a:rPr lang="en-US" i="1" dirty="0" smtClean="0">
                <a:solidFill>
                  <a:srgbClr val="000000"/>
                </a:solidFill>
              </a:rPr>
              <a:t>a</a:t>
            </a:r>
            <a:r>
              <a:rPr lang="en-US" dirty="0" smtClean="0">
                <a:solidFill>
                  <a:srgbClr val="000000"/>
                </a:solidFill>
              </a:rPr>
              <a:t> and integers </a:t>
            </a:r>
            <a:r>
              <a:rPr lang="en-US" i="1" dirty="0" smtClean="0">
                <a:solidFill>
                  <a:srgbClr val="000000"/>
                </a:solidFill>
              </a:rPr>
              <a:t>m</a:t>
            </a:r>
            <a:r>
              <a:rPr lang="en-US" dirty="0" smtClean="0">
                <a:solidFill>
                  <a:srgbClr val="000000"/>
                </a:solidFill>
              </a:rPr>
              <a:t> and </a:t>
            </a:r>
            <a:r>
              <a:rPr lang="en-US" i="1" dirty="0" smtClean="0">
                <a:solidFill>
                  <a:srgbClr val="000000"/>
                </a:solidFill>
              </a:rPr>
              <a:t>n</a:t>
            </a:r>
            <a:r>
              <a:rPr lang="en-US" dirty="0" smtClean="0">
                <a:solidFill>
                  <a:srgbClr val="000000"/>
                </a:solidFill>
              </a:rPr>
              <a:t>, </a:t>
            </a:r>
          </a:p>
          <a:p>
            <a:endParaRPr lang="en-US" sz="3500" b="1" dirty="0" smtClean="0">
              <a:solidFill>
                <a:srgbClr val="000000"/>
              </a:solidFill>
            </a:endParaRPr>
          </a:p>
          <a:p>
            <a:r>
              <a:rPr lang="en-US" dirty="0" smtClean="0">
                <a:solidFill>
                  <a:srgbClr val="000000"/>
                </a:solidFill>
              </a:rPr>
              <a:t>(To multiply two powers with the same base, keep the base and add the exponents.)</a:t>
            </a:r>
            <a:endParaRPr lang="en-US" dirty="0">
              <a:solidFill>
                <a:srgbClr val="000000"/>
              </a:solidFill>
            </a:endParaRPr>
          </a:p>
        </p:txBody>
      </p:sp>
      <p:graphicFrame>
        <p:nvGraphicFramePr>
          <p:cNvPr id="1026" name="Object 2"/>
          <p:cNvGraphicFramePr>
            <a:graphicFrameLocks noChangeAspect="1"/>
          </p:cNvGraphicFramePr>
          <p:nvPr/>
        </p:nvGraphicFramePr>
        <p:xfrm>
          <a:off x="3568700" y="2308578"/>
          <a:ext cx="2006600" cy="381000"/>
        </p:xfrm>
        <a:graphic>
          <a:graphicData uri="http://schemas.openxmlformats.org/presentationml/2006/ole">
            <mc:AlternateContent xmlns:mc="http://schemas.openxmlformats.org/markup-compatibility/2006">
              <mc:Choice xmlns:v="urn:schemas-microsoft-com:vml" Requires="v">
                <p:oleObj spid="_x0000_s1028" name="Equation" r:id="rId3" imgW="2006280" imgH="380880" progId="Equation.DSMT4">
                  <p:embed/>
                </p:oleObj>
              </mc:Choice>
              <mc:Fallback>
                <p:oleObj name="Equation" r:id="rId3" imgW="20062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8700" y="2308578"/>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Product Rule</a:t>
            </a:r>
            <a:endParaRPr lang="en-US" dirty="0"/>
          </a:p>
        </p:txBody>
      </p:sp>
      <p:sp>
        <p:nvSpPr>
          <p:cNvPr id="3" name="Content Placeholder 2"/>
          <p:cNvSpPr>
            <a:spLocks noGrp="1"/>
          </p:cNvSpPr>
          <p:nvPr>
            <p:ph idx="1"/>
          </p:nvPr>
        </p:nvSpPr>
        <p:spPr>
          <a:xfrm>
            <a:off x="457200" y="1280160"/>
            <a:ext cx="8229600" cy="1463040"/>
          </a:xfrm>
          <a:ln w="28575">
            <a:solidFill>
              <a:srgbClr val="FF0000"/>
            </a:solidFill>
          </a:ln>
        </p:spPr>
        <p:txBody>
          <a:bodyPr>
            <a:normAutofit/>
          </a:bodyPr>
          <a:lstStyle/>
          <a:p>
            <a:pPr algn="ctr"/>
            <a:r>
              <a:rPr lang="en-US" b="1" dirty="0" smtClean="0">
                <a:solidFill>
                  <a:srgbClr val="000000"/>
                </a:solidFill>
              </a:rPr>
              <a:t>Note</a:t>
            </a:r>
          </a:p>
          <a:p>
            <a:r>
              <a:rPr lang="en-US" dirty="0" smtClean="0">
                <a:solidFill>
                  <a:srgbClr val="000000"/>
                </a:solidFill>
              </a:rPr>
              <a:t>All Rules of Exponents are stated with the understanding that </a:t>
            </a:r>
            <a:r>
              <a:rPr lang="en-US" b="1" dirty="0" smtClean="0">
                <a:solidFill>
                  <a:srgbClr val="C00000"/>
                </a:solidFill>
              </a:rPr>
              <a:t>0</a:t>
            </a:r>
            <a:r>
              <a:rPr lang="en-US" b="1" baseline="30000" dirty="0" smtClean="0">
                <a:solidFill>
                  <a:srgbClr val="C00000"/>
                </a:solidFill>
              </a:rPr>
              <a:t>0</a:t>
            </a:r>
            <a:r>
              <a:rPr lang="en-US" b="1" dirty="0" smtClean="0">
                <a:solidFill>
                  <a:srgbClr val="C00000"/>
                </a:solidFill>
              </a:rPr>
              <a:t> is undefined</a:t>
            </a:r>
            <a:r>
              <a:rPr lang="en-US" dirty="0" smtClean="0">
                <a:solidFill>
                  <a:srgbClr val="000000"/>
                </a:solidFill>
              </a:rPr>
              <a:t>.</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a:t>
            </a:r>
            <a:endParaRPr lang="en-US" dirty="0"/>
          </a:p>
        </p:txBody>
      </p:sp>
      <p:sp>
        <p:nvSpPr>
          <p:cNvPr id="3" name="Content Placeholder 2"/>
          <p:cNvSpPr>
            <a:spLocks noGrp="1"/>
          </p:cNvSpPr>
          <p:nvPr>
            <p:ph idx="1"/>
          </p:nvPr>
        </p:nvSpPr>
        <p:spPr/>
        <p:txBody>
          <a:bodyPr/>
          <a:lstStyle/>
          <a:p>
            <a:r>
              <a:rPr lang="en-US" dirty="0" smtClean="0"/>
              <a:t>Use the Product Rule to simplify each of the following expressions.</a:t>
            </a:r>
          </a:p>
          <a:p>
            <a:endParaRPr lang="en-US" dirty="0" smtClean="0"/>
          </a:p>
          <a:p>
            <a:endParaRPr lang="en-US" dirty="0" smtClean="0"/>
          </a:p>
          <a:p>
            <a:r>
              <a:rPr lang="en-US" b="1" dirty="0" smtClean="0"/>
              <a:t>Solutions</a:t>
            </a:r>
          </a:p>
          <a:p>
            <a:r>
              <a:rPr lang="en-US" dirty="0" smtClean="0"/>
              <a:t>In each case the Product Rule is used by adding the exponents.</a:t>
            </a:r>
          </a:p>
          <a:p>
            <a:endParaRPr lang="en-US" dirty="0"/>
          </a:p>
        </p:txBody>
      </p:sp>
      <p:graphicFrame>
        <p:nvGraphicFramePr>
          <p:cNvPr id="2050" name="Object 2"/>
          <p:cNvGraphicFramePr>
            <a:graphicFrameLocks noChangeAspect="1"/>
          </p:cNvGraphicFramePr>
          <p:nvPr/>
        </p:nvGraphicFramePr>
        <p:xfrm>
          <a:off x="530352" y="2438400"/>
          <a:ext cx="6007100" cy="533400"/>
        </p:xfrm>
        <a:graphic>
          <a:graphicData uri="http://schemas.openxmlformats.org/presentationml/2006/ole">
            <mc:AlternateContent xmlns:mc="http://schemas.openxmlformats.org/markup-compatibility/2006">
              <mc:Choice xmlns:v="urn:schemas-microsoft-com:vml" Requires="v">
                <p:oleObj spid="_x0000_s2059" name="Equation" r:id="rId3" imgW="6006960" imgH="533160" progId="Equation.DSMT4">
                  <p:embed/>
                </p:oleObj>
              </mc:Choice>
              <mc:Fallback>
                <p:oleObj name="Equation" r:id="rId3" imgW="6006960" imgH="533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438400"/>
                        <a:ext cx="6007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1" name="Object 3"/>
          <p:cNvGraphicFramePr>
            <a:graphicFrameLocks noChangeAspect="1"/>
          </p:cNvGraphicFramePr>
          <p:nvPr/>
        </p:nvGraphicFramePr>
        <p:xfrm>
          <a:off x="530352" y="4876800"/>
          <a:ext cx="2120900" cy="533400"/>
        </p:xfrm>
        <a:graphic>
          <a:graphicData uri="http://schemas.openxmlformats.org/presentationml/2006/ole">
            <mc:AlternateContent xmlns:mc="http://schemas.openxmlformats.org/markup-compatibility/2006">
              <mc:Choice xmlns:v="urn:schemas-microsoft-com:vml" Requires="v">
                <p:oleObj spid="_x0000_s2060" name="Equation" r:id="rId5" imgW="2120760" imgH="533160" progId="Equation.DSMT4">
                  <p:embed/>
                </p:oleObj>
              </mc:Choice>
              <mc:Fallback>
                <p:oleObj name="Equation" r:id="rId5" imgW="2120760" imgH="5331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4876800"/>
                        <a:ext cx="2120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808111" y="4876800"/>
          <a:ext cx="1270000" cy="533400"/>
        </p:xfrm>
        <a:graphic>
          <a:graphicData uri="http://schemas.openxmlformats.org/presentationml/2006/ole">
            <mc:AlternateContent xmlns:mc="http://schemas.openxmlformats.org/markup-compatibility/2006">
              <mc:Choice xmlns:v="urn:schemas-microsoft-com:vml" Requires="v">
                <p:oleObj spid="_x0000_s2061" name="Equation" r:id="rId7" imgW="1269720" imgH="533160" progId="Equation.DSMT4">
                  <p:embed/>
                </p:oleObj>
              </mc:Choice>
              <mc:Fallback>
                <p:oleObj name="Equation" r:id="rId7" imgW="126972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08111" y="4876800"/>
                        <a:ext cx="1270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extLst>
              <p:ext uri="{D42A27DB-BD31-4B8C-83A1-F6EECF244321}">
                <p14:modId xmlns:p14="http://schemas.microsoft.com/office/powerpoint/2010/main" val="1771869629"/>
              </p:ext>
            </p:extLst>
          </p:nvPr>
        </p:nvGraphicFramePr>
        <p:xfrm>
          <a:off x="4140200" y="4876800"/>
          <a:ext cx="3213100" cy="546100"/>
        </p:xfrm>
        <a:graphic>
          <a:graphicData uri="http://schemas.openxmlformats.org/presentationml/2006/ole">
            <mc:AlternateContent xmlns:mc="http://schemas.openxmlformats.org/markup-compatibility/2006">
              <mc:Choice xmlns:v="urn:schemas-microsoft-com:vml" Requires="v">
                <p:oleObj spid="_x0000_s2062" name="Equation" r:id="rId9" imgW="3213000" imgH="545760" progId="Equation.DSMT4">
                  <p:embed/>
                </p:oleObj>
              </mc:Choice>
              <mc:Fallback>
                <p:oleObj name="Equation" r:id="rId9" imgW="3213000" imgH="545760" progId="Equation.DSMT4">
                  <p:embed/>
                  <p:pic>
                    <p:nvPicPr>
                      <p:cNvPr id="0" name="Picture 6"/>
                      <p:cNvPicPr>
                        <a:picLocks noChangeAspect="1" noChangeArrowheads="1"/>
                      </p:cNvPicPr>
                      <p:nvPr/>
                    </p:nvPicPr>
                    <p:blipFill>
                      <a:blip r:embed="rId10"/>
                      <a:srcRect/>
                      <a:stretch>
                        <a:fillRect/>
                      </a:stretch>
                    </p:blipFill>
                    <p:spPr bwMode="auto">
                      <a:xfrm>
                        <a:off x="4140200" y="4876800"/>
                        <a:ext cx="3213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pPr>
              <a:lnSpc>
                <a:spcPct val="200000"/>
              </a:lnSpc>
              <a:tabLst>
                <a:tab pos="395288" algn="l"/>
              </a:tabLst>
            </a:pPr>
            <a:r>
              <a:rPr lang="en-US" dirty="0" smtClean="0"/>
              <a:t>	(Note that the coefficients are multiplied as usual.)</a:t>
            </a:r>
            <a:endParaRPr lang="en-US" dirty="0"/>
          </a:p>
        </p:txBody>
      </p:sp>
      <p:graphicFrame>
        <p:nvGraphicFramePr>
          <p:cNvPr id="3074" name="Object 2"/>
          <p:cNvGraphicFramePr>
            <a:graphicFrameLocks noChangeAspect="1"/>
          </p:cNvGraphicFramePr>
          <p:nvPr/>
        </p:nvGraphicFramePr>
        <p:xfrm>
          <a:off x="533400" y="1361017"/>
          <a:ext cx="1244600" cy="469900"/>
        </p:xfrm>
        <a:graphic>
          <a:graphicData uri="http://schemas.openxmlformats.org/presentationml/2006/ole">
            <mc:AlternateContent xmlns:mc="http://schemas.openxmlformats.org/markup-compatibility/2006">
              <mc:Choice xmlns:v="urn:schemas-microsoft-com:vml" Requires="v">
                <p:oleObj spid="_x0000_s3088" name="Equation" r:id="rId3" imgW="1244520" imgH="469800" progId="Equation.DSMT4">
                  <p:embed/>
                </p:oleObj>
              </mc:Choice>
              <mc:Fallback>
                <p:oleObj name="Equation" r:id="rId3" imgW="124452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61017"/>
                        <a:ext cx="124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5" name="Object 3"/>
          <p:cNvGraphicFramePr>
            <a:graphicFrameLocks noChangeAspect="1"/>
          </p:cNvGraphicFramePr>
          <p:nvPr/>
        </p:nvGraphicFramePr>
        <p:xfrm>
          <a:off x="1848555" y="1371600"/>
          <a:ext cx="838200" cy="368300"/>
        </p:xfrm>
        <a:graphic>
          <a:graphicData uri="http://schemas.openxmlformats.org/presentationml/2006/ole">
            <mc:AlternateContent xmlns:mc="http://schemas.openxmlformats.org/markup-compatibility/2006">
              <mc:Choice xmlns:v="urn:schemas-microsoft-com:vml" Requires="v">
                <p:oleObj spid="_x0000_s3089" name="Equation" r:id="rId5" imgW="838080" imgH="368280" progId="Equation.DSMT4">
                  <p:embed/>
                </p:oleObj>
              </mc:Choice>
              <mc:Fallback>
                <p:oleObj name="Equation" r:id="rId5" imgW="83808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8555" y="1371600"/>
                        <a:ext cx="838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2720622" y="1382889"/>
          <a:ext cx="609600" cy="368300"/>
        </p:xfrm>
        <a:graphic>
          <a:graphicData uri="http://schemas.openxmlformats.org/presentationml/2006/ole">
            <mc:AlternateContent xmlns:mc="http://schemas.openxmlformats.org/markup-compatibility/2006">
              <mc:Choice xmlns:v="urn:schemas-microsoft-com:vml" Requires="v">
                <p:oleObj spid="_x0000_s3090" name="Equation" r:id="rId7" imgW="609480" imgH="368280" progId="Equation.DSMT4">
                  <p:embed/>
                </p:oleObj>
              </mc:Choice>
              <mc:Fallback>
                <p:oleObj name="Equation" r:id="rId7" imgW="609480" imgH="3682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20622" y="1382889"/>
                        <a:ext cx="609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33400" y="2012950"/>
          <a:ext cx="1409700" cy="469900"/>
        </p:xfrm>
        <a:graphic>
          <a:graphicData uri="http://schemas.openxmlformats.org/presentationml/2006/ole">
            <mc:AlternateContent xmlns:mc="http://schemas.openxmlformats.org/markup-compatibility/2006">
              <mc:Choice xmlns:v="urn:schemas-microsoft-com:vml" Requires="v">
                <p:oleObj spid="_x0000_s3091" name="Equation" r:id="rId9" imgW="1409400" imgH="469800" progId="Equation.DSMT4">
                  <p:embed/>
                </p:oleObj>
              </mc:Choice>
              <mc:Fallback>
                <p:oleObj name="Equation" r:id="rId9" imgW="140940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2012950"/>
                        <a:ext cx="140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1989667" y="1978377"/>
          <a:ext cx="2082800" cy="571500"/>
        </p:xfrm>
        <a:graphic>
          <a:graphicData uri="http://schemas.openxmlformats.org/presentationml/2006/ole">
            <mc:AlternateContent xmlns:mc="http://schemas.openxmlformats.org/markup-compatibility/2006">
              <mc:Choice xmlns:v="urn:schemas-microsoft-com:vml" Requires="v">
                <p:oleObj spid="_x0000_s3092" name="Equation" r:id="rId11" imgW="2082600" imgH="571320" progId="Equation.DSMT4">
                  <p:embed/>
                </p:oleObj>
              </mc:Choice>
              <mc:Fallback>
                <p:oleObj name="Equation" r:id="rId11" imgW="2082600" imgH="57132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89667" y="1978377"/>
                        <a:ext cx="2082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4165600" y="2012244"/>
          <a:ext cx="1320800" cy="444500"/>
        </p:xfrm>
        <a:graphic>
          <a:graphicData uri="http://schemas.openxmlformats.org/presentationml/2006/ole">
            <mc:AlternateContent xmlns:mc="http://schemas.openxmlformats.org/markup-compatibility/2006">
              <mc:Choice xmlns:v="urn:schemas-microsoft-com:vml" Requires="v">
                <p:oleObj spid="_x0000_s3093" name="Equation" r:id="rId13" imgW="1320480" imgH="444240" progId="Equation.DSMT4">
                  <p:embed/>
                </p:oleObj>
              </mc:Choice>
              <mc:Fallback>
                <p:oleObj name="Equation" r:id="rId13" imgW="1320480" imgH="4442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65600" y="2012244"/>
                        <a:ext cx="1320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588000" y="2012244"/>
          <a:ext cx="1041400" cy="444500"/>
        </p:xfrm>
        <a:graphic>
          <a:graphicData uri="http://schemas.openxmlformats.org/presentationml/2006/ole">
            <mc:AlternateContent xmlns:mc="http://schemas.openxmlformats.org/markup-compatibility/2006">
              <mc:Choice xmlns:v="urn:schemas-microsoft-com:vml" Requires="v">
                <p:oleObj spid="_x0000_s3094" name="Equation" r:id="rId15" imgW="1041120" imgH="444240" progId="Equation.DSMT4">
                  <p:embed/>
                </p:oleObj>
              </mc:Choice>
              <mc:Fallback>
                <p:oleObj name="Equation" r:id="rId15" imgW="1041120" imgH="44424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588000" y="2012244"/>
                        <a:ext cx="1041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Power Rule</a:t>
            </a:r>
            <a:endParaRPr lang="en-US" dirty="0"/>
          </a:p>
        </p:txBody>
      </p:sp>
      <p:sp>
        <p:nvSpPr>
          <p:cNvPr id="3" name="Content Placeholder 2"/>
          <p:cNvSpPr>
            <a:spLocks noGrp="1"/>
          </p:cNvSpPr>
          <p:nvPr>
            <p:ph idx="1"/>
          </p:nvPr>
        </p:nvSpPr>
        <p:spPr>
          <a:xfrm>
            <a:off x="457200" y="1280160"/>
            <a:ext cx="8229600" cy="2453640"/>
          </a:xfrm>
          <a:solidFill>
            <a:schemeClr val="accent3"/>
          </a:solidFill>
          <a:ln w="28575">
            <a:solidFill>
              <a:srgbClr val="000000"/>
            </a:solidFill>
          </a:ln>
        </p:spPr>
        <p:txBody>
          <a:bodyPr>
            <a:normAutofit lnSpcReduction="10000"/>
          </a:bodyPr>
          <a:lstStyle/>
          <a:p>
            <a:pPr algn="ctr"/>
            <a:r>
              <a:rPr lang="en-US" b="1" dirty="0" smtClean="0">
                <a:solidFill>
                  <a:srgbClr val="000000"/>
                </a:solidFill>
              </a:rPr>
              <a:t>Power Rule</a:t>
            </a:r>
            <a:endParaRPr lang="en-US" dirty="0" smtClean="0">
              <a:solidFill>
                <a:srgbClr val="000000"/>
              </a:solidFill>
            </a:endParaRPr>
          </a:p>
          <a:p>
            <a:r>
              <a:rPr lang="en-US" dirty="0" smtClean="0">
                <a:solidFill>
                  <a:srgbClr val="000000"/>
                </a:solidFill>
              </a:rPr>
              <a:t>For any real number </a:t>
            </a:r>
            <a:r>
              <a:rPr lang="en-US" i="1" dirty="0" smtClean="0">
                <a:solidFill>
                  <a:srgbClr val="000000"/>
                </a:solidFill>
              </a:rPr>
              <a:t>a</a:t>
            </a:r>
            <a:r>
              <a:rPr lang="en-US" dirty="0" smtClean="0">
                <a:solidFill>
                  <a:srgbClr val="000000"/>
                </a:solidFill>
              </a:rPr>
              <a:t> and integers </a:t>
            </a:r>
            <a:r>
              <a:rPr lang="en-US" i="1" dirty="0" smtClean="0">
                <a:solidFill>
                  <a:srgbClr val="000000"/>
                </a:solidFill>
              </a:rPr>
              <a:t>m</a:t>
            </a:r>
            <a:r>
              <a:rPr lang="en-US" dirty="0" smtClean="0">
                <a:solidFill>
                  <a:srgbClr val="000000"/>
                </a:solidFill>
              </a:rPr>
              <a:t> and </a:t>
            </a:r>
            <a:r>
              <a:rPr lang="en-US" i="1" dirty="0" smtClean="0">
                <a:solidFill>
                  <a:srgbClr val="000000"/>
                </a:solidFill>
              </a:rPr>
              <a:t>n</a:t>
            </a:r>
            <a:r>
              <a:rPr lang="en-US" dirty="0" smtClean="0">
                <a:solidFill>
                  <a:srgbClr val="000000"/>
                </a:solidFill>
              </a:rPr>
              <a:t>,</a:t>
            </a:r>
          </a:p>
          <a:p>
            <a:endParaRPr lang="en-US" sz="3500" b="1" dirty="0" smtClean="0">
              <a:solidFill>
                <a:srgbClr val="000000"/>
              </a:solidFill>
            </a:endParaRPr>
          </a:p>
          <a:p>
            <a:r>
              <a:rPr lang="en-US" dirty="0" smtClean="0">
                <a:solidFill>
                  <a:srgbClr val="000000"/>
                </a:solidFill>
              </a:rPr>
              <a:t>(To find a power raised to a power, keep the base and multiply the exponents.)</a:t>
            </a:r>
            <a:endParaRPr lang="en-US" dirty="0">
              <a:solidFill>
                <a:srgbClr val="000000"/>
              </a:solidFill>
            </a:endParaRPr>
          </a:p>
        </p:txBody>
      </p:sp>
      <p:graphicFrame>
        <p:nvGraphicFramePr>
          <p:cNvPr id="4098" name="Object 2"/>
          <p:cNvGraphicFramePr>
            <a:graphicFrameLocks noChangeAspect="1"/>
          </p:cNvGraphicFramePr>
          <p:nvPr/>
        </p:nvGraphicFramePr>
        <p:xfrm>
          <a:off x="3689350" y="2241021"/>
          <a:ext cx="1765300" cy="635000"/>
        </p:xfrm>
        <a:graphic>
          <a:graphicData uri="http://schemas.openxmlformats.org/presentationml/2006/ole">
            <mc:AlternateContent xmlns:mc="http://schemas.openxmlformats.org/markup-compatibility/2006">
              <mc:Choice xmlns:v="urn:schemas-microsoft-com:vml" Requires="v">
                <p:oleObj spid="_x0000_s4100" name="Equation" r:id="rId3" imgW="1765080" imgH="634680" progId="Equation.DSMT4">
                  <p:embed/>
                </p:oleObj>
              </mc:Choice>
              <mc:Fallback>
                <p:oleObj name="Equation" r:id="rId3" imgW="1765080" imgH="6346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9350" y="2241021"/>
                        <a:ext cx="17653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a:t>
            </a:r>
            <a:endParaRPr lang="en-US" dirty="0"/>
          </a:p>
        </p:txBody>
      </p:sp>
      <p:sp>
        <p:nvSpPr>
          <p:cNvPr id="3" name="Content Placeholder 2"/>
          <p:cNvSpPr>
            <a:spLocks noGrp="1"/>
          </p:cNvSpPr>
          <p:nvPr>
            <p:ph idx="1"/>
          </p:nvPr>
        </p:nvSpPr>
        <p:spPr/>
        <p:txBody>
          <a:bodyPr/>
          <a:lstStyle/>
          <a:p>
            <a:r>
              <a:rPr lang="en-US" dirty="0" smtClean="0"/>
              <a:t>Use the Power Rule to simplify each of the following expressions.</a:t>
            </a:r>
          </a:p>
          <a:p>
            <a:endParaRPr lang="en-US" sz="3500" dirty="0" smtClean="0"/>
          </a:p>
          <a:p>
            <a:r>
              <a:rPr lang="en-US" b="1" dirty="0" smtClean="0"/>
              <a:t>Solutions</a:t>
            </a:r>
            <a:endParaRPr lang="en-US" b="1" dirty="0"/>
          </a:p>
        </p:txBody>
      </p:sp>
      <p:graphicFrame>
        <p:nvGraphicFramePr>
          <p:cNvPr id="5122" name="Object 2"/>
          <p:cNvGraphicFramePr>
            <a:graphicFrameLocks noChangeAspect="1"/>
          </p:cNvGraphicFramePr>
          <p:nvPr/>
        </p:nvGraphicFramePr>
        <p:xfrm>
          <a:off x="530352" y="2209800"/>
          <a:ext cx="5727700" cy="635000"/>
        </p:xfrm>
        <a:graphic>
          <a:graphicData uri="http://schemas.openxmlformats.org/presentationml/2006/ole">
            <mc:AlternateContent xmlns:mc="http://schemas.openxmlformats.org/markup-compatibility/2006">
              <mc:Choice xmlns:v="urn:schemas-microsoft-com:vml" Requires="v">
                <p:oleObj spid="_x0000_s5143" name="Equation" r:id="rId3" imgW="5727600" imgH="634680" progId="Equation.DSMT4">
                  <p:embed/>
                </p:oleObj>
              </mc:Choice>
              <mc:Fallback>
                <p:oleObj name="Equation" r:id="rId3" imgW="5727600" imgH="6346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209800"/>
                        <a:ext cx="57277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3" name="Object 3"/>
          <p:cNvGraphicFramePr>
            <a:graphicFrameLocks noChangeAspect="1"/>
          </p:cNvGraphicFramePr>
          <p:nvPr/>
        </p:nvGraphicFramePr>
        <p:xfrm>
          <a:off x="530352" y="3505200"/>
          <a:ext cx="1130300" cy="635000"/>
        </p:xfrm>
        <a:graphic>
          <a:graphicData uri="http://schemas.openxmlformats.org/presentationml/2006/ole">
            <mc:AlternateContent xmlns:mc="http://schemas.openxmlformats.org/markup-compatibility/2006">
              <mc:Choice xmlns:v="urn:schemas-microsoft-com:vml" Requires="v">
                <p:oleObj spid="_x0000_s5144" name="Equation" r:id="rId5" imgW="1130040" imgH="634680" progId="Equation.DSMT4">
                  <p:embed/>
                </p:oleObj>
              </mc:Choice>
              <mc:Fallback>
                <p:oleObj name="Equation" r:id="rId5" imgW="1130040" imgH="6346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505200"/>
                        <a:ext cx="11303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30352" y="4349750"/>
          <a:ext cx="1143000" cy="635000"/>
        </p:xfrm>
        <a:graphic>
          <a:graphicData uri="http://schemas.openxmlformats.org/presentationml/2006/ole">
            <mc:AlternateContent xmlns:mc="http://schemas.openxmlformats.org/markup-compatibility/2006">
              <mc:Choice xmlns:v="urn:schemas-microsoft-com:vml" Requires="v">
                <p:oleObj spid="_x0000_s5145" name="Equation" r:id="rId7" imgW="1143000" imgH="634680" progId="Equation.DSMT4">
                  <p:embed/>
                </p:oleObj>
              </mc:Choice>
              <mc:Fallback>
                <p:oleObj name="Equation" r:id="rId7" imgW="1143000" imgH="6346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4349750"/>
                        <a:ext cx="1143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530352" y="5156200"/>
          <a:ext cx="1117600" cy="635000"/>
        </p:xfrm>
        <a:graphic>
          <a:graphicData uri="http://schemas.openxmlformats.org/presentationml/2006/ole">
            <mc:AlternateContent xmlns:mc="http://schemas.openxmlformats.org/markup-compatibility/2006">
              <mc:Choice xmlns:v="urn:schemas-microsoft-com:vml" Requires="v">
                <p:oleObj spid="_x0000_s5146" name="Equation" r:id="rId9" imgW="1117440" imgH="634680" progId="Equation.DSMT4">
                  <p:embed/>
                </p:oleObj>
              </mc:Choice>
              <mc:Fallback>
                <p:oleObj name="Equation" r:id="rId9" imgW="1117440" imgH="6346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5156200"/>
                        <a:ext cx="11176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1792111" y="3589866"/>
          <a:ext cx="787400" cy="381000"/>
        </p:xfrm>
        <a:graphic>
          <a:graphicData uri="http://schemas.openxmlformats.org/presentationml/2006/ole">
            <mc:AlternateContent xmlns:mc="http://schemas.openxmlformats.org/markup-compatibility/2006">
              <mc:Choice xmlns:v="urn:schemas-microsoft-com:vml" Requires="v">
                <p:oleObj spid="_x0000_s5147" name="Equation" r:id="rId11" imgW="787320" imgH="380880" progId="Equation.DSMT4">
                  <p:embed/>
                </p:oleObj>
              </mc:Choice>
              <mc:Fallback>
                <p:oleObj name="Equation" r:id="rId11" imgW="787320" imgH="380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92111" y="3589866"/>
                        <a:ext cx="787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2723444" y="3666066"/>
          <a:ext cx="584200" cy="368300"/>
        </p:xfrm>
        <a:graphic>
          <a:graphicData uri="http://schemas.openxmlformats.org/presentationml/2006/ole">
            <mc:AlternateContent xmlns:mc="http://schemas.openxmlformats.org/markup-compatibility/2006">
              <mc:Choice xmlns:v="urn:schemas-microsoft-com:vml" Requires="v">
                <p:oleObj spid="_x0000_s5148" name="Equation" r:id="rId13" imgW="583920" imgH="368280" progId="Equation.DSMT4">
                  <p:embed/>
                </p:oleObj>
              </mc:Choice>
              <mc:Fallback>
                <p:oleObj name="Equation" r:id="rId13" imgW="583920" imgH="3682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23444" y="3666066"/>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1790700" y="4438650"/>
          <a:ext cx="800100" cy="393700"/>
        </p:xfrm>
        <a:graphic>
          <a:graphicData uri="http://schemas.openxmlformats.org/presentationml/2006/ole">
            <mc:AlternateContent xmlns:mc="http://schemas.openxmlformats.org/markup-compatibility/2006">
              <mc:Choice xmlns:v="urn:schemas-microsoft-com:vml" Requires="v">
                <p:oleObj spid="_x0000_s5149" name="Equation" r:id="rId15" imgW="799920" imgH="393480" progId="Equation.DSMT4">
                  <p:embed/>
                </p:oleObj>
              </mc:Choice>
              <mc:Fallback>
                <p:oleObj name="Equation" r:id="rId15" imgW="799920" imgH="3934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90700" y="4438650"/>
                        <a:ext cx="800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2692400" y="4450644"/>
          <a:ext cx="584200" cy="381000"/>
        </p:xfrm>
        <a:graphic>
          <a:graphicData uri="http://schemas.openxmlformats.org/presentationml/2006/ole">
            <mc:AlternateContent xmlns:mc="http://schemas.openxmlformats.org/markup-compatibility/2006">
              <mc:Choice xmlns:v="urn:schemas-microsoft-com:vml" Requires="v">
                <p:oleObj spid="_x0000_s5150" name="Equation" r:id="rId17" imgW="583920" imgH="380880" progId="Equation.DSMT4">
                  <p:embed/>
                </p:oleObj>
              </mc:Choice>
              <mc:Fallback>
                <p:oleObj name="Equation" r:id="rId17" imgW="583920" imgH="3808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92400" y="4450644"/>
                        <a:ext cx="584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1778000" y="5246511"/>
          <a:ext cx="812800" cy="381000"/>
        </p:xfrm>
        <a:graphic>
          <a:graphicData uri="http://schemas.openxmlformats.org/presentationml/2006/ole">
            <mc:AlternateContent xmlns:mc="http://schemas.openxmlformats.org/markup-compatibility/2006">
              <mc:Choice xmlns:v="urn:schemas-microsoft-com:vml" Requires="v">
                <p:oleObj spid="_x0000_s5151" name="Equation" r:id="rId19" imgW="812520" imgH="380880" progId="Equation.DSMT4">
                  <p:embed/>
                </p:oleObj>
              </mc:Choice>
              <mc:Fallback>
                <p:oleObj name="Equation" r:id="rId19" imgW="812520" imgH="3808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778000" y="5246511"/>
                        <a:ext cx="81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2688167" y="5259211"/>
          <a:ext cx="698500" cy="368300"/>
        </p:xfrm>
        <a:graphic>
          <a:graphicData uri="http://schemas.openxmlformats.org/presentationml/2006/ole">
            <mc:AlternateContent xmlns:mc="http://schemas.openxmlformats.org/markup-compatibility/2006">
              <mc:Choice xmlns:v="urn:schemas-microsoft-com:vml" Requires="v">
                <p:oleObj spid="_x0000_s5152" name="Equation" r:id="rId21" imgW="698400" imgH="368280" progId="Equation.DSMT4">
                  <p:embed/>
                </p:oleObj>
              </mc:Choice>
              <mc:Fallback>
                <p:oleObj name="Equation" r:id="rId21" imgW="698400" imgH="36828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688167" y="5259211"/>
                        <a:ext cx="698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 name="Rectangle 14"/>
          <p:cNvSpPr/>
          <p:nvPr/>
        </p:nvSpPr>
        <p:spPr>
          <a:xfrm>
            <a:off x="3562761" y="3635022"/>
            <a:ext cx="1428596" cy="523220"/>
          </a:xfrm>
          <a:prstGeom prst="rect">
            <a:avLst/>
          </a:prstGeom>
        </p:spPr>
        <p:txBody>
          <a:bodyPr wrap="none">
            <a:spAutoFit/>
          </a:bodyPr>
          <a:lstStyle/>
          <a:p>
            <a:r>
              <a:rPr lang="en-US" sz="2800" dirty="0" smtClean="0"/>
              <a:t>(or  </a:t>
            </a:r>
            <a:r>
              <a:rPr lang="en-US" sz="2800" dirty="0" smtClean="0">
                <a:solidFill>
                  <a:srgbClr val="FF0000"/>
                </a:solidFill>
              </a:rPr>
              <a:t>512</a:t>
            </a:r>
            <a:r>
              <a:rPr lang="en-US" sz="2800" dirty="0" smtClean="0"/>
              <a:t>)</a:t>
            </a:r>
            <a:endParaRPr lang="en-US" sz="2800" dirty="0"/>
          </a:p>
        </p:txBody>
      </p:sp>
      <p:sp>
        <p:nvSpPr>
          <p:cNvPr id="16" name="Rectangle 15"/>
          <p:cNvSpPr/>
          <p:nvPr/>
        </p:nvSpPr>
        <p:spPr>
          <a:xfrm>
            <a:off x="3562761" y="4422423"/>
            <a:ext cx="1611339" cy="523220"/>
          </a:xfrm>
          <a:prstGeom prst="rect">
            <a:avLst/>
          </a:prstGeom>
        </p:spPr>
        <p:txBody>
          <a:bodyPr wrap="none">
            <a:spAutoFit/>
          </a:bodyPr>
          <a:lstStyle/>
          <a:p>
            <a:r>
              <a:rPr lang="en-US" sz="2800" dirty="0" smtClean="0"/>
              <a:t>(or  </a:t>
            </a:r>
            <a:r>
              <a:rPr lang="en-US" sz="2800" dirty="0" smtClean="0">
                <a:solidFill>
                  <a:srgbClr val="FF0000"/>
                </a:solidFill>
              </a:rPr>
              <a:t>6561</a:t>
            </a:r>
            <a:r>
              <a:rPr lang="en-US" sz="2800" dirty="0" smtClean="0"/>
              <a: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2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2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3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1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496</TotalTime>
  <Words>440</Words>
  <Application>Microsoft Office PowerPoint</Application>
  <PresentationFormat>On-screen Show (4:3)</PresentationFormat>
  <Paragraphs>94</Paragraphs>
  <Slides>20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6" baseType="lpstr">
      <vt:lpstr>Calibri</vt:lpstr>
      <vt:lpstr>Courier New</vt:lpstr>
      <vt:lpstr>Arial</vt:lpstr>
      <vt:lpstr>Symbol</vt:lpstr>
      <vt:lpstr>Office Theme</vt:lpstr>
      <vt:lpstr>Equation</vt:lpstr>
      <vt:lpstr>Section 8.1</vt:lpstr>
      <vt:lpstr>Objectives</vt:lpstr>
      <vt:lpstr>The Product Rule</vt:lpstr>
      <vt:lpstr>The Product Rule</vt:lpstr>
      <vt:lpstr>The Product Rule</vt:lpstr>
      <vt:lpstr>Example 1</vt:lpstr>
      <vt:lpstr>Example 1 (cont.)</vt:lpstr>
      <vt:lpstr>The Power Rule</vt:lpstr>
      <vt:lpstr>Example 2</vt:lpstr>
      <vt:lpstr>The Quotient Rule</vt:lpstr>
      <vt:lpstr>Example 3</vt:lpstr>
      <vt:lpstr>Example 3 (cont.)</vt:lpstr>
      <vt:lpstr>The Quotient Rule</vt:lpstr>
      <vt:lpstr>The Exponent 0 and Negative Exponents</vt:lpstr>
      <vt:lpstr>Example 4</vt:lpstr>
      <vt:lpstr>Example 4 (cont.)</vt:lpstr>
      <vt:lpstr>The Exponent 0 and Negative Exponents</vt:lpstr>
      <vt:lpstr>The Exponent 0 and Negative Exponents</vt:lpstr>
      <vt:lpstr>Example 5</vt:lpstr>
      <vt:lpstr>Example 5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95</cp:revision>
  <dcterms:created xsi:type="dcterms:W3CDTF">2013-04-26T14:43:13Z</dcterms:created>
  <dcterms:modified xsi:type="dcterms:W3CDTF">2017-08-02T17:13:37Z</dcterms:modified>
</cp:coreProperties>
</file>