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80"/>
    <a:srgbClr val="0000FF"/>
    <a:srgbClr val="1F497D"/>
    <a:srgbClr val="006666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96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Addition and Subtraction with 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Example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the sum</a:t>
            </a:r>
          </a:p>
          <a:p>
            <a:endParaRPr lang="en-US" dirty="0" smtClean="0"/>
          </a:p>
          <a:p>
            <a:r>
              <a:rPr lang="en-US" dirty="0" smtClean="0"/>
              <a:t>in the vertical format and find the sum by combining like terms.</a:t>
            </a:r>
          </a:p>
          <a:p>
            <a:r>
              <a:rPr lang="en-US" b="1" dirty="0" smtClean="0"/>
              <a:t>Solution</a:t>
            </a:r>
          </a:p>
          <a:p>
            <a:endParaRPr lang="en-US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720850" y="1794933"/>
          <a:ext cx="5702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5702040" imgH="571320" progId="Equation.DSMT4">
                  <p:embed/>
                </p:oleObj>
              </mc:Choice>
              <mc:Fallback>
                <p:oleObj name="Equation" r:id="rId3" imgW="57020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1794933"/>
                        <a:ext cx="5702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146300" y="3962400"/>
          <a:ext cx="31877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3187440" imgH="1511280" progId="Equation.DSMT4">
                  <p:embed/>
                </p:oleObj>
              </mc:Choice>
              <mc:Fallback>
                <p:oleObj name="Equation" r:id="rId5" imgW="3187440" imgH="1511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962400"/>
                        <a:ext cx="3187700" cy="151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470855" y="4456995"/>
          <a:ext cx="2616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7" imgW="2616120" imgH="419040" progId="Equation.DSMT4">
                  <p:embed/>
                </p:oleObj>
              </mc:Choice>
              <mc:Fallback>
                <p:oleObj name="Equation" r:id="rId7" imgW="261612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855" y="4456995"/>
                        <a:ext cx="2616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420056" y="4953000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9" imgW="2654280" imgH="380880" progId="Equation.DSMT4">
                  <p:embed/>
                </p:oleObj>
              </mc:Choice>
              <mc:Fallback>
                <p:oleObj name="Equation" r:id="rId9" imgW="26542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0056" y="4953000"/>
                        <a:ext cx="265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Subtract the polynomials as indicated.</a:t>
            </a:r>
          </a:p>
          <a:p>
            <a:endParaRPr lang="en-US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295400" y="2057400"/>
          <a:ext cx="524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3" imgW="5244840" imgH="571320" progId="Equation.DSMT4">
                  <p:embed/>
                </p:oleObj>
              </mc:Choice>
              <mc:Fallback>
                <p:oleObj name="Equation" r:id="rId3" imgW="52448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057400"/>
                        <a:ext cx="5245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828800" y="2743200"/>
          <a:ext cx="483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5" imgW="4838400" imgH="380880" progId="Equation.DSMT4">
                  <p:embed/>
                </p:oleObj>
              </mc:Choice>
              <mc:Fallback>
                <p:oleObj name="Equation" r:id="rId5" imgW="48384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43200"/>
                        <a:ext cx="483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824038" y="3810000"/>
          <a:ext cx="293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7" imgW="2933640" imgH="380880" progId="Equation.DSMT4">
                  <p:embed/>
                </p:oleObj>
              </mc:Choice>
              <mc:Fallback>
                <p:oleObj name="Equation" r:id="rId7" imgW="29336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3810000"/>
                        <a:ext cx="2933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191000" y="3244334"/>
            <a:ext cx="43865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Signs in second polynomial are changed.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91000" y="4267200"/>
            <a:ext cx="4343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Polynomials are added by combining like terms.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difference:</a:t>
            </a:r>
          </a:p>
          <a:p>
            <a:endParaRPr lang="en-US" dirty="0" smtClean="0"/>
          </a:p>
          <a:p>
            <a:r>
              <a:rPr lang="en-US" dirty="0" smtClean="0"/>
              <a:t>Writing the polynomials in a vertical format we have:</a:t>
            </a:r>
          </a:p>
          <a:p>
            <a:endParaRPr lang="en-US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066800" y="1772355"/>
          <a:ext cx="731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7315200" imgH="571320" progId="Equation.DSMT4">
                  <p:embed/>
                </p:oleObj>
              </mc:Choice>
              <mc:Fallback>
                <p:oleObj name="Equation" r:id="rId3" imgW="731520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772355"/>
                        <a:ext cx="731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438400" y="3048000"/>
          <a:ext cx="3746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5" imgW="3746160" imgH="1079280" progId="Equation.DSMT4">
                  <p:embed/>
                </p:oleObj>
              </mc:Choice>
              <mc:Fallback>
                <p:oleObj name="Equation" r:id="rId5" imgW="3746160" imgH="1079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048000"/>
                        <a:ext cx="37465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sure to change the sign of every term in the polynomial being subtracted and then combine like terms.</a:t>
            </a:r>
            <a:endParaRPr lang="en-US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514600" y="2825750"/>
          <a:ext cx="41148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4114800" imgH="1206360" progId="Equation.DSMT4">
                  <p:embed/>
                </p:oleObj>
              </mc:Choice>
              <mc:Fallback>
                <p:oleObj name="Equation" r:id="rId3" imgW="4114800" imgH="1206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825750"/>
                        <a:ext cx="41148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050822" y="4178300"/>
          <a:ext cx="332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5" imgW="3327120" imgH="469800" progId="Equation.DSMT4">
                  <p:embed/>
                </p:oleObj>
              </mc:Choice>
              <mc:Fallback>
                <p:oleObj name="Equation" r:id="rId5" imgW="33271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0822" y="4178300"/>
                        <a:ext cx="332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858000" y="3505200"/>
            <a:ext cx="16412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signs changed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0" y="4191000"/>
            <a:ext cx="12415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difference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 smtClean="0"/>
              <a:t>	Know how to simplify and classify polynomials.</a:t>
            </a:r>
          </a:p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 smtClean="0"/>
              <a:t>	Learn how to add polynomials.</a:t>
            </a:r>
          </a:p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 smtClean="0"/>
              <a:t>	Learn how to subtract polynomials.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Polynomials and Combining Like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Monomial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monomial in </a:t>
            </a:r>
            <a:r>
              <a:rPr lang="en-US" b="1" i="1" dirty="0" smtClean="0">
                <a:solidFill>
                  <a:srgbClr val="C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is a term of the form</a:t>
            </a:r>
          </a:p>
          <a:p>
            <a:r>
              <a:rPr lang="en-US" i="1" dirty="0" smtClean="0">
                <a:solidFill>
                  <a:srgbClr val="000000"/>
                </a:solidFill>
              </a:rPr>
              <a:t>	</a:t>
            </a:r>
            <a:r>
              <a:rPr lang="en-US" i="1" dirty="0" err="1" smtClean="0">
                <a:solidFill>
                  <a:srgbClr val="0000FF"/>
                </a:solidFill>
              </a:rPr>
              <a:t>kx</a:t>
            </a:r>
            <a:r>
              <a:rPr lang="en-US" i="1" baseline="30000" dirty="0" err="1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where </a:t>
            </a:r>
            <a:r>
              <a:rPr lang="en-US" b="1" i="1" dirty="0" smtClean="0">
                <a:solidFill>
                  <a:srgbClr val="C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is a real number and </a:t>
            </a:r>
            <a:r>
              <a:rPr lang="en-US" b="1" i="1" dirty="0" smtClean="0">
                <a:solidFill>
                  <a:srgbClr val="C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a whole 	number.</a:t>
            </a:r>
          </a:p>
          <a:p>
            <a:r>
              <a:rPr lang="en-US" b="1" i="1" dirty="0" smtClean="0">
                <a:solidFill>
                  <a:srgbClr val="C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degree</a:t>
            </a:r>
            <a:r>
              <a:rPr lang="en-US" dirty="0" smtClean="0">
                <a:solidFill>
                  <a:srgbClr val="000000"/>
                </a:solidFill>
              </a:rPr>
              <a:t> of the monomial, and</a:t>
            </a:r>
          </a:p>
          <a:p>
            <a:r>
              <a:rPr lang="en-US" b="1" i="1" dirty="0" smtClean="0">
                <a:solidFill>
                  <a:srgbClr val="C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coefficient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(Note that a monomial can be “in” any variable. For example, 3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is a second degree monomial in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.)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Polynomials and Combining Like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Polynomial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polynomial</a:t>
            </a:r>
            <a:r>
              <a:rPr lang="en-US" dirty="0" smtClean="0">
                <a:solidFill>
                  <a:srgbClr val="000000"/>
                </a:solidFill>
              </a:rPr>
              <a:t> is a monomial or the indicated sum or difference of monomials.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degree of a polynomial </a:t>
            </a:r>
            <a:r>
              <a:rPr lang="en-US" dirty="0" smtClean="0">
                <a:solidFill>
                  <a:srgbClr val="000000"/>
                </a:solidFill>
              </a:rPr>
              <a:t>is the largest of the degrees of its terms.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Polynomials and Combining Like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Classification of Polynomials</a:t>
            </a:r>
          </a:p>
          <a:p>
            <a:pPr>
              <a:tabLst>
                <a:tab pos="6005513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	Example</a:t>
            </a:r>
          </a:p>
          <a:p>
            <a:pPr>
              <a:tabLst>
                <a:tab pos="1771650" algn="l"/>
                <a:tab pos="6005513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Monomial:</a:t>
            </a:r>
            <a:r>
              <a:rPr lang="en-US" dirty="0" smtClean="0">
                <a:solidFill>
                  <a:srgbClr val="000000"/>
                </a:solidFill>
              </a:rPr>
              <a:t>	polynomial with one term 	−2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5</a:t>
            </a:r>
          </a:p>
          <a:p>
            <a:pPr>
              <a:tabLst>
                <a:tab pos="1771650" algn="l"/>
                <a:tab pos="6005513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Binomial:</a:t>
            </a:r>
            <a:r>
              <a:rPr lang="en-US" dirty="0" smtClean="0">
                <a:solidFill>
                  <a:srgbClr val="000000"/>
                </a:solidFill>
              </a:rPr>
              <a:t>	polynomial with two terms 	8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− 32</a:t>
            </a:r>
          </a:p>
          <a:p>
            <a:pPr>
              <a:tabLst>
                <a:tab pos="1771650" algn="l"/>
                <a:tab pos="6005513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Trinomial:</a:t>
            </a:r>
            <a:r>
              <a:rPr lang="en-US" dirty="0" smtClean="0">
                <a:solidFill>
                  <a:srgbClr val="000000"/>
                </a:solidFill>
              </a:rPr>
              <a:t>	polynomial with three terms 	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+ 7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+ 6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each of the following algebraic expressions by combining like terms whenever possible. If the  expression is a polynomial in one variable, state the degree and type of the polynomial </a:t>
            </a:r>
            <a:r>
              <a:rPr lang="en-US" b="1" dirty="0" smtClean="0"/>
              <a:t>after it is simplified.</a:t>
            </a:r>
            <a:endParaRPr lang="en-US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0352" y="3200400"/>
          <a:ext cx="3987800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3987720" imgH="1625400" progId="Equation.DSMT4">
                  <p:embed/>
                </p:oleObj>
              </mc:Choice>
              <mc:Fallback>
                <p:oleObj name="Equation" r:id="rId3" imgW="3987720" imgH="1625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0400"/>
                        <a:ext cx="3987800" cy="162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Solutions</a:t>
            </a:r>
            <a:endParaRPr lang="en-US" b="1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33400" y="198120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1714320" imgH="469800" progId="Equation.DSMT4">
                  <p:embed/>
                </p:oleObj>
              </mc:Choice>
              <mc:Fallback>
                <p:oleObj name="Equation" r:id="rId3" imgW="1714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336800" y="1981200"/>
          <a:ext cx="93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939600" imgH="368280" progId="Equation.DSMT4">
                  <p:embed/>
                </p:oleObj>
              </mc:Choice>
              <mc:Fallback>
                <p:oleObj name="Equation" r:id="rId5" imgW="93960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1981200"/>
                        <a:ext cx="93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44689" y="2743200"/>
          <a:ext cx="248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2489040" imgH="469800" progId="Equation.DSMT4">
                  <p:embed/>
                </p:oleObj>
              </mc:Choice>
              <mc:Fallback>
                <p:oleObj name="Equation" r:id="rId7" imgW="24890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2743200"/>
                        <a:ext cx="248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149600" y="2762955"/>
          <a:ext cx="241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2412720" imgH="380880" progId="Equation.DSMT4">
                  <p:embed/>
                </p:oleObj>
              </mc:Choice>
              <mc:Fallback>
                <p:oleObj name="Equation" r:id="rId9" imgW="24127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762955"/>
                        <a:ext cx="2413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606345" y="2850444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1" imgW="1155600" imgH="291960" progId="Equation.DSMT4">
                  <p:embed/>
                </p:oleObj>
              </mc:Choice>
              <mc:Fallback>
                <p:oleObj name="Equation" r:id="rId11" imgW="1155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345" y="2850444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53155" y="3873500"/>
          <a:ext cx="398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3" imgW="3987720" imgH="469800" progId="Equation.DSMT4">
                  <p:embed/>
                </p:oleObj>
              </mc:Choice>
              <mc:Fallback>
                <p:oleObj name="Equation" r:id="rId13" imgW="39877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155" y="3873500"/>
                        <a:ext cx="398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584700" y="3886200"/>
          <a:ext cx="182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5" imgW="1828800" imgH="368280" progId="Equation.DSMT4">
                  <p:embed/>
                </p:oleObj>
              </mc:Choice>
              <mc:Fallback>
                <p:oleObj name="Equation" r:id="rId15" imgW="182880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3886200"/>
                        <a:ext cx="182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776658" y="2034822"/>
            <a:ext cx="28433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second-degree monomial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67400" y="3234267"/>
            <a:ext cx="23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first-degree binomial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86400" y="4419600"/>
            <a:ext cx="27391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second-degree trinomial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the following polynomials by combining like terms.</a:t>
            </a:r>
          </a:p>
          <a:p>
            <a:endParaRPr 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85800" y="2057400"/>
          <a:ext cx="6972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6972120" imgH="571320" progId="Equation.DSMT4">
                  <p:embed/>
                </p:oleObj>
              </mc:Choice>
              <mc:Fallback>
                <p:oleObj name="Equation" r:id="rId3" imgW="697212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057400"/>
                        <a:ext cx="6972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066800" y="2743200"/>
          <a:ext cx="7467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5" imgW="7467480" imgH="571320" progId="Equation.DSMT4">
                  <p:embed/>
                </p:oleObj>
              </mc:Choice>
              <mc:Fallback>
                <p:oleObj name="Equation" r:id="rId5" imgW="746748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743200"/>
                        <a:ext cx="7467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066800" y="3471333"/>
          <a:ext cx="292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7" imgW="2920680" imgH="380880" progId="Equation.DSMT4">
                  <p:embed/>
                </p:oleObj>
              </mc:Choice>
              <mc:Fallback>
                <p:oleObj name="Equation" r:id="rId7" imgW="29206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471333"/>
                        <a:ext cx="292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sum of the following polynomials by combining like terms.</a:t>
            </a:r>
          </a:p>
          <a:p>
            <a:endParaRPr lang="en-US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073400" y="2514600"/>
          <a:ext cx="246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2463480" imgH="380880" progId="Equation.DSMT4">
                  <p:embed/>
                </p:oleObj>
              </mc:Choice>
              <mc:Fallback>
                <p:oleObj name="Equation" r:id="rId3" imgW="24634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2514600"/>
                        <a:ext cx="246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374900" y="3103563"/>
          <a:ext cx="316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3162240" imgH="469800" progId="Equation.DSMT4">
                  <p:embed/>
                </p:oleObj>
              </mc:Choice>
              <mc:Fallback>
                <p:oleObj name="Equation" r:id="rId5" imgW="31622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3103563"/>
                        <a:ext cx="316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048000" y="3562350"/>
          <a:ext cx="248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7" imgW="2489040" imgH="380880" progId="Equation.DSMT4">
                  <p:embed/>
                </p:oleObj>
              </mc:Choice>
              <mc:Fallback>
                <p:oleObj name="Equation" r:id="rId7" imgW="2489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62350"/>
                        <a:ext cx="248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236</Words>
  <Application>Microsoft Office PowerPoint</Application>
  <PresentationFormat>On-screen Show (4:3)</PresentationFormat>
  <Paragraphs>51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Courier New</vt:lpstr>
      <vt:lpstr>Arial</vt:lpstr>
      <vt:lpstr>Office Theme</vt:lpstr>
      <vt:lpstr>Equation</vt:lpstr>
      <vt:lpstr>Section 8.2</vt:lpstr>
      <vt:lpstr>Objectives</vt:lpstr>
      <vt:lpstr>Review of Polynomials and Combining Like Terms</vt:lpstr>
      <vt:lpstr>Review of Polynomials and Combining Like Terms</vt:lpstr>
      <vt:lpstr>Review of Polynomials and Combining Like Terms</vt:lpstr>
      <vt:lpstr>Example 1</vt:lpstr>
      <vt:lpstr>Example 1 (cont.)</vt:lpstr>
      <vt:lpstr>Example 2</vt:lpstr>
      <vt:lpstr>Example 3</vt:lpstr>
      <vt:lpstr>Completion Example 4</vt:lpstr>
      <vt:lpstr>Example 5</vt:lpstr>
      <vt:lpstr>Example 6</vt:lpstr>
      <vt:lpstr>Example 6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66</cp:revision>
  <dcterms:created xsi:type="dcterms:W3CDTF">2013-04-26T14:43:13Z</dcterms:created>
  <dcterms:modified xsi:type="dcterms:W3CDTF">2017-08-02T17:14:53Z</dcterms:modified>
</cp:coreProperties>
</file>