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1F497D"/>
    <a:srgbClr val="006666"/>
    <a:srgbClr val="000000"/>
    <a:srgbClr val="00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5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with Polynomials I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each product.</a:t>
            </a:r>
          </a:p>
          <a:p>
            <a:endParaRPr lang="en-US" dirty="0" smtClean="0"/>
          </a:p>
          <a:p>
            <a:r>
              <a:rPr lang="en-US" b="1" dirty="0" smtClean="0"/>
              <a:t>Solutions</a:t>
            </a:r>
          </a:p>
          <a:p>
            <a:r>
              <a:rPr lang="en-US" dirty="0" smtClean="0"/>
              <a:t>Since, in each case, the two binomials are the sum and difference of the same two terms, the product will be the difference of the squares of the terms.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34598"/>
              </p:ext>
            </p:extLst>
          </p:nvPr>
        </p:nvGraphicFramePr>
        <p:xfrm>
          <a:off x="523875" y="1846263"/>
          <a:ext cx="822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8229600" imgH="469800" progId="Equation.DSMT4">
                  <p:embed/>
                </p:oleObj>
              </mc:Choice>
              <mc:Fallback>
                <p:oleObj name="Equation" r:id="rId3" imgW="8229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1846263"/>
                        <a:ext cx="822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4267200"/>
          <a:ext cx="2298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5" imgW="2298600" imgH="469800" progId="Equation.DSMT4">
                  <p:embed/>
                </p:oleObj>
              </mc:Choice>
              <mc:Fallback>
                <p:oleObj name="Equation" r:id="rId5" imgW="2298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2298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4829527"/>
          <a:ext cx="265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7" imgW="2654280" imgH="469800" progId="Equation.DSMT4">
                  <p:embed/>
                </p:oleObj>
              </mc:Choice>
              <mc:Fallback>
                <p:oleObj name="Equation" r:id="rId7" imgW="2654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29527"/>
                        <a:ext cx="265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5353755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9" imgW="2565360" imgH="469800" progId="Equation.DSMT4">
                  <p:embed/>
                </p:oleObj>
              </mc:Choice>
              <mc:Fallback>
                <p:oleObj name="Equation" r:id="rId9" imgW="2565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53755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84311" y="4244622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1" imgW="1295280" imgH="380880" progId="Equation.DSMT4">
                  <p:embed/>
                </p:oleObj>
              </mc:Choice>
              <mc:Fallback>
                <p:oleObj name="Equation" r:id="rId11" imgW="1295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311" y="4244622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52610" y="5357989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3" imgW="1282680" imgH="368280" progId="Equation.DSMT4">
                  <p:embed/>
                </p:oleObj>
              </mc:Choice>
              <mc:Fallback>
                <p:oleObj name="Equation" r:id="rId13" imgW="1282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610" y="5357989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85066" y="4797777"/>
          <a:ext cx="1460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5" imgW="1460160" imgH="444240" progId="Equation.DSMT4">
                  <p:embed/>
                </p:oleObj>
              </mc:Choice>
              <mc:Fallback>
                <p:oleObj name="Equation" r:id="rId15" imgW="14601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066" y="4797777"/>
                        <a:ext cx="1460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each product, then combine like terms.</a:t>
            </a:r>
          </a:p>
          <a:p>
            <a:r>
              <a:rPr lang="en-US" b="1" dirty="0" smtClean="0"/>
              <a:t>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80078" y="3276600"/>
            <a:ext cx="38829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distributive property twice.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90764" y="3801534"/>
            <a:ext cx="2260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Combine like terms.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219200" y="2647950"/>
          <a:ext cx="37084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3708360" imgH="1562040" progId="Equation.DSMT4">
                  <p:embed/>
                </p:oleObj>
              </mc:Choice>
              <mc:Fallback>
                <p:oleObj name="Equation" r:id="rId3" imgW="3708360" imgH="1562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47950"/>
                        <a:ext cx="37084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276600" y="3311878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1054080" imgH="291960" progId="Equation.DSMT4">
                  <p:embed/>
                </p:oleObj>
              </mc:Choice>
              <mc:Fallback>
                <p:oleObj name="Equation" r:id="rId5" imgW="1054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11878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489781" y="3754438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7" imgW="1841400" imgH="380880" progId="Equation.DSMT4">
                  <p:embed/>
                </p:oleObj>
              </mc:Choice>
              <mc:Fallback>
                <p:oleObj name="Equation" r:id="rId7" imgW="18414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781" y="3754438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Learn how to use the distributive property to 	multiply a monomial and a polynomial.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Be able to use the </a:t>
            </a:r>
            <a:r>
              <a:rPr lang="en-US" b="1" dirty="0" smtClean="0"/>
              <a:t>FOIL</a:t>
            </a:r>
            <a:r>
              <a:rPr lang="en-US" dirty="0" smtClean="0"/>
              <a:t> method to multiply two 	binomials.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Learn how to find the </a:t>
            </a:r>
            <a:r>
              <a:rPr lang="en-US" b="1" dirty="0" smtClean="0"/>
              <a:t>difference of two squares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a Monomial and a Polynomial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91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Product Rule for Exponents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any nonzero real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integers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556000" y="2405063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031840" imgH="380880" progId="Equation.DSMT4">
                  <p:embed/>
                </p:oleObj>
              </mc:Choice>
              <mc:Fallback>
                <p:oleObj name="Equation" r:id="rId3" imgW="20318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405063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each product.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Solutions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0352" y="1947333"/>
          <a:ext cx="5702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5702040" imgH="1231560" progId="Equation.DSMT4">
                  <p:embed/>
                </p:oleObj>
              </mc:Choice>
              <mc:Fallback>
                <p:oleObj name="Equation" r:id="rId3" imgW="5702040" imgH="1231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47333"/>
                        <a:ext cx="5702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3962400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2717640" imgH="571320" progId="Equation.DSMT4">
                  <p:embed/>
                </p:oleObj>
              </mc:Choice>
              <mc:Fallback>
                <p:oleObj name="Equation" r:id="rId5" imgW="27176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2400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416300" y="3962400"/>
          <a:ext cx="397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3974760" imgH="571320" progId="Equation.DSMT4">
                  <p:embed/>
                </p:oleObj>
              </mc:Choice>
              <mc:Fallback>
                <p:oleObj name="Equation" r:id="rId7" imgW="39747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962400"/>
                        <a:ext cx="397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429000" y="4710288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2438280" imgH="380880" progId="Equation.DSMT4">
                  <p:embed/>
                </p:oleObj>
              </mc:Choice>
              <mc:Fallback>
                <p:oleObj name="Equation" r:id="rId9" imgW="2438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710288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0352" y="1557867"/>
          <a:ext cx="247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476440" imgH="571320" progId="Equation.DSMT4">
                  <p:embed/>
                </p:oleObj>
              </mc:Choice>
              <mc:Fallback>
                <p:oleObj name="Equation" r:id="rId3" imgW="24764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557867"/>
                        <a:ext cx="247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62300" y="2212623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1981080" imgH="380880" progId="Equation.DSMT4">
                  <p:embed/>
                </p:oleObj>
              </mc:Choice>
              <mc:Fallback>
                <p:oleObj name="Equation" r:id="rId5" imgW="1981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2212623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162300" y="1560690"/>
          <a:ext cx="3238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3238200" imgH="571320" progId="Equation.DSMT4">
                  <p:embed/>
                </p:oleObj>
              </mc:Choice>
              <mc:Fallback>
                <p:oleObj name="Equation" r:id="rId7" imgW="32382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560690"/>
                        <a:ext cx="3238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352" y="3136900"/>
          <a:ext cx="2489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2489040" imgH="571320" progId="Equation.DSMT4">
                  <p:embed/>
                </p:oleObj>
              </mc:Choice>
              <mc:Fallback>
                <p:oleObj name="Equation" r:id="rId9" imgW="24890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36900"/>
                        <a:ext cx="2489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191933" y="3184172"/>
          <a:ext cx="317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3174840" imgH="444240" progId="Equation.DSMT4">
                  <p:embed/>
                </p:oleObj>
              </mc:Choice>
              <mc:Fallback>
                <p:oleObj name="Equation" r:id="rId11" imgW="31748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933" y="3184172"/>
                        <a:ext cx="317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191933" y="3780367"/>
          <a:ext cx="220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2209680" imgH="444240" progId="Equation.DSMT4">
                  <p:embed/>
                </p:oleObj>
              </mc:Choice>
              <mc:Fallback>
                <p:oleObj name="Equation" r:id="rId13" imgW="2209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933" y="3780367"/>
                        <a:ext cx="220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each product.</a:t>
            </a:r>
          </a:p>
          <a:p>
            <a:endParaRPr lang="en-US" b="1" dirty="0" smtClean="0"/>
          </a:p>
          <a:p>
            <a:r>
              <a:rPr lang="en-US" b="1" dirty="0" smtClean="0"/>
              <a:t>Solutions</a:t>
            </a:r>
          </a:p>
          <a:p>
            <a:endParaRPr lang="en-US" b="1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18161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2463480" imgH="469800" progId="Equation.DSMT4">
                  <p:embed/>
                </p:oleObj>
              </mc:Choice>
              <mc:Fallback>
                <p:oleObj name="Equation" r:id="rId3" imgW="2463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161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3400" y="29718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2463480" imgH="469800" progId="Equation.DSMT4">
                  <p:embed/>
                </p:oleObj>
              </mc:Choice>
              <mc:Fallback>
                <p:oleObj name="Equation" r:id="rId5" imgW="2463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079044" y="2971800"/>
          <a:ext cx="316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6" imgW="3162240" imgH="469800" progId="Equation.DSMT4">
                  <p:embed/>
                </p:oleObj>
              </mc:Choice>
              <mc:Fallback>
                <p:oleObj name="Equation" r:id="rId6" imgW="31622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44" y="2971800"/>
                        <a:ext cx="316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79044" y="3567288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8" imgW="2793960" imgH="380880" progId="Equation.DSMT4">
                  <p:embed/>
                </p:oleObj>
              </mc:Choice>
              <mc:Fallback>
                <p:oleObj name="Equation" r:id="rId8" imgW="27939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44" y="3567288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079044" y="41148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0" imgW="1955520" imgH="380880" progId="Equation.DSMT4">
                  <p:embed/>
                </p:oleObj>
              </mc:Choice>
              <mc:Fallback>
                <p:oleObj name="Equation" r:id="rId10" imgW="1955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44" y="4114800"/>
                        <a:ext cx="1955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013200" y="1820334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2" imgW="2616120" imgH="469800" progId="Equation.DSMT4">
                  <p:embed/>
                </p:oleObj>
              </mc:Choice>
              <mc:Fallback>
                <p:oleObj name="Equation" r:id="rId12" imgW="26161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1820334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09600" y="1449211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616120" imgH="469800" progId="Equation.DSMT4">
                  <p:embed/>
                </p:oleObj>
              </mc:Choice>
              <mc:Fallback>
                <p:oleObj name="Equation" r:id="rId3" imgW="26161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449211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310467" y="144780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3314520" imgH="469800" progId="Equation.DSMT4">
                  <p:embed/>
                </p:oleObj>
              </mc:Choice>
              <mc:Fallback>
                <p:oleObj name="Equation" r:id="rId5" imgW="33145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467" y="144780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310467" y="2078566"/>
          <a:ext cx="295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2958840" imgH="380880" progId="Equation.DSMT4">
                  <p:embed/>
                </p:oleObj>
              </mc:Choice>
              <mc:Fallback>
                <p:oleObj name="Equation" r:id="rId7" imgW="29588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467" y="2078566"/>
                        <a:ext cx="295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310467" y="2676877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2286000" imgH="380880" progId="Equation.DSMT4">
                  <p:embed/>
                </p:oleObj>
              </mc:Choice>
              <mc:Fallback>
                <p:oleObj name="Equation" r:id="rId9" imgW="228600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467" y="2676877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smtClean="0"/>
              <a:t>FOIL</a:t>
            </a:r>
            <a:r>
              <a:rPr lang="en-US" dirty="0" smtClean="0"/>
              <a:t> method to find each of the following products.</a:t>
            </a:r>
          </a:p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b="1" dirty="0" smtClean="0"/>
              <a:t>Solutions</a:t>
            </a:r>
            <a:endParaRPr lang="en-US" b="1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30352" y="2381955"/>
          <a:ext cx="806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8064360" imgH="469800" progId="Equation.DSMT4">
                  <p:embed/>
                </p:oleObj>
              </mc:Choice>
              <mc:Fallback>
                <p:oleObj name="Equation" r:id="rId3" imgW="8064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81955"/>
                        <a:ext cx="806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3579989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2311200" imgH="469800" progId="Equation.DSMT4">
                  <p:embed/>
                </p:oleObj>
              </mc:Choice>
              <mc:Fallback>
                <p:oleObj name="Equation" r:id="rId5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79989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048000" y="3578225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7" imgW="2654280" imgH="380880" progId="Equation.DSMT4">
                  <p:embed/>
                </p:oleObj>
              </mc:Choice>
              <mc:Fallback>
                <p:oleObj name="Equation" r:id="rId7" imgW="2654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78225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749925" y="3581400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9" imgW="1968480" imgH="380880" progId="Equation.DSMT4">
                  <p:embed/>
                </p:oleObj>
              </mc:Choice>
              <mc:Fallback>
                <p:oleObj name="Equation" r:id="rId9" imgW="1968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3581400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0352" y="4311650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1" imgW="2616120" imgH="469800" progId="Equation.DSMT4">
                  <p:embed/>
                </p:oleObj>
              </mc:Choice>
              <mc:Fallback>
                <p:oleObj name="Equation" r:id="rId11" imgW="26161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11650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162300" y="4309533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3" imgW="2781000" imgH="380880" progId="Equation.DSMT4">
                  <p:embed/>
                </p:oleObj>
              </mc:Choice>
              <mc:Fallback>
                <p:oleObj name="Equation" r:id="rId13" imgW="27810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309533"/>
                        <a:ext cx="278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997222" y="4312356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5" imgW="2133360" imgH="380880" progId="Equation.DSMT4">
                  <p:embed/>
                </p:oleObj>
              </mc:Choice>
              <mc:Fallback>
                <p:oleObj name="Equation" r:id="rId15" imgW="2133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222" y="4312356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0352" y="5016500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7" imgW="2260440" imgH="469800" progId="Equation.DSMT4">
                  <p:embed/>
                </p:oleObj>
              </mc:Choice>
              <mc:Fallback>
                <p:oleObj name="Equation" r:id="rId17" imgW="22604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16500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882900" y="5015088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9" imgW="2603160" imgH="380880" progId="Equation.DSMT4">
                  <p:embed/>
                </p:oleObj>
              </mc:Choice>
              <mc:Fallback>
                <p:oleObj name="Equation" r:id="rId19" imgW="26031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5015088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599289" y="5009445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21" imgW="2108160" imgH="380880" progId="Equation.DSMT4">
                  <p:embed/>
                </p:oleObj>
              </mc:Choice>
              <mc:Fallback>
                <p:oleObj name="Equation" r:id="rId21" imgW="21081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289" y="5009445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Foil Method to Multiply Two Binomials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Difference of Two Squares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product of the sum and difference of the same two terms will always be the difference of the squares of the terms: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908300" y="3172177"/>
          <a:ext cx="332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3327120" imgH="482400" progId="Equation.DSMT4">
                  <p:embed/>
                </p:oleObj>
              </mc:Choice>
              <mc:Fallback>
                <p:oleObj name="Equation" r:id="rId3" imgW="33271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172177"/>
                        <a:ext cx="332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168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Courier New</vt:lpstr>
      <vt:lpstr>Arial</vt:lpstr>
      <vt:lpstr>Office Theme</vt:lpstr>
      <vt:lpstr>Equation</vt:lpstr>
      <vt:lpstr>Section 8.3</vt:lpstr>
      <vt:lpstr>Objectives</vt:lpstr>
      <vt:lpstr>Multiplying a Monomial and a Polynomial</vt:lpstr>
      <vt:lpstr>Example 1</vt:lpstr>
      <vt:lpstr>Example 1 (cont.)</vt:lpstr>
      <vt:lpstr>Example 2</vt:lpstr>
      <vt:lpstr>Example 2 (cont.)</vt:lpstr>
      <vt:lpstr>Example 3</vt:lpstr>
      <vt:lpstr>Using the Foil Method to Multiply Two Binomials</vt:lpstr>
      <vt:lpstr>Example 4</vt:lpstr>
      <vt:lpstr>Completion Example 5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69</cp:revision>
  <dcterms:created xsi:type="dcterms:W3CDTF">2013-04-26T14:43:13Z</dcterms:created>
  <dcterms:modified xsi:type="dcterms:W3CDTF">2017-08-02T17:15:55Z</dcterms:modified>
</cp:coreProperties>
</file>