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1" r:id="rId4"/>
    <p:sldId id="274" r:id="rId5"/>
    <p:sldId id="263" r:id="rId6"/>
    <p:sldId id="265" r:id="rId7"/>
    <p:sldId id="267" r:id="rId8"/>
    <p:sldId id="276" r:id="rId9"/>
    <p:sldId id="277" r:id="rId10"/>
    <p:sldId id="269" r:id="rId11"/>
    <p:sldId id="271" r:id="rId12"/>
    <p:sldId id="273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5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5.wmf"/><Relationship Id="rId1" Type="http://schemas.openxmlformats.org/officeDocument/2006/relationships/image" Target="../media/image18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1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6BF86-0344-453F-AA4F-CB4211502C2E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C435E-CD64-484C-B668-37D8D3C4B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32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04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714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63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114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09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352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09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499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29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wmf"/><Relationship Id="rId5" Type="http://schemas.openxmlformats.org/officeDocument/2006/relationships/image" Target="../media/image3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with Polynomials II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Multiply</a:t>
            </a:r>
            <a:endParaRPr lang="en-US" sz="12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Arrange the polynomials in a vertical format. 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00904" y="1286796"/>
          <a:ext cx="294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4" imgW="2946240" imgH="571320" progId="Equation.DSMT4">
                  <p:embed/>
                </p:oleObj>
              </mc:Choice>
              <mc:Fallback>
                <p:oleObj name="Equation" r:id="rId4" imgW="294624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904" y="1286796"/>
                        <a:ext cx="2946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24400" y="427461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Note the spaces left so that like terms can be added vertically.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5268186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Product.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14400" y="2925096"/>
          <a:ext cx="3048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6" imgW="3047760" imgH="1079280" progId="Equation.DSMT4">
                  <p:embed/>
                </p:oleObj>
              </mc:Choice>
              <mc:Fallback>
                <p:oleObj name="Equation" r:id="rId6" imgW="3047760" imgH="1079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25096"/>
                        <a:ext cx="30480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823452" y="4084892"/>
          <a:ext cx="299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8" imgW="2997000" imgH="469800" progId="Equation.DSMT4">
                  <p:embed/>
                </p:oleObj>
              </mc:Choice>
              <mc:Fallback>
                <p:oleObj name="Equation" r:id="rId8" imgW="2997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452" y="4084892"/>
                        <a:ext cx="299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31196" y="4601496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10" imgW="3416040" imgH="533160" progId="Equation.DSMT4">
                  <p:embed/>
                </p:oleObj>
              </mc:Choice>
              <mc:Fallback>
                <p:oleObj name="Equation" r:id="rId10" imgW="34160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96" y="4601496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867696" y="5243052"/>
          <a:ext cx="347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2" imgW="3479760" imgH="469800" progId="Equation.DSMT4">
                  <p:embed/>
                </p:oleObj>
              </mc:Choice>
              <mc:Fallback>
                <p:oleObj name="Equation" r:id="rId12" imgW="34797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696" y="5243052"/>
                        <a:ext cx="347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product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38829" y="1281113"/>
          <a:ext cx="339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4" imgW="3390840" imgH="571320" progId="Equation.DSMT4">
                  <p:embed/>
                </p:oleObj>
              </mc:Choice>
              <mc:Fallback>
                <p:oleObj name="Equation" r:id="rId4" imgW="339084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829" y="1281113"/>
                        <a:ext cx="3390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30022" y="2435225"/>
          <a:ext cx="3505200" cy="347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6" imgW="3504960" imgH="3479760" progId="Equation.DSMT4">
                  <p:embed/>
                </p:oleObj>
              </mc:Choice>
              <mc:Fallback>
                <p:oleObj name="Equation" r:id="rId6" imgW="3504960" imgH="3479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022" y="2435225"/>
                        <a:ext cx="3505200" cy="347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492044" y="5410200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8" imgW="2997000" imgH="380880" progId="Equation.DSMT4">
                  <p:embed/>
                </p:oleObj>
              </mc:Choice>
              <mc:Fallback>
                <p:oleObj name="Equation" r:id="rId8" imgW="29970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044" y="5410200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359253" y="3638490"/>
            <a:ext cx="17222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by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59253" y="4248090"/>
            <a:ext cx="15924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by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59253" y="4800600"/>
            <a:ext cx="16116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by 2.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59253" y="5334000"/>
            <a:ext cx="2260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Combine like terms.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165556" y="4173792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10" imgW="1854000" imgH="380880" progId="Equation.DSMT4">
                  <p:embed/>
                </p:oleObj>
              </mc:Choice>
              <mc:Fallback>
                <p:oleObj name="Equation" r:id="rId10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556" y="4173792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800144" y="4815348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12" imgW="1688760" imgH="380880" progId="Equation.DSMT4">
                  <p:embed/>
                </p:oleObj>
              </mc:Choice>
              <mc:Fallback>
                <p:oleObj name="Equation" r:id="rId12" imgW="1688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144" y="4815348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Any Two Polynomials</a:t>
            </a:r>
            <a:endParaRPr lang="en-US" sz="32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342900" lvl="0" indent="-342900" algn="ctr" eaLnBrk="0" fontAlgn="base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Common Error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rgbClr val="10253F"/>
                </a:solidFill>
              </a:rPr>
              <a:t>Many beginning algebra students make the following common error: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10253F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Incorrect</a:t>
            </a:r>
            <a:r>
              <a:rPr lang="en-US" b="1" dirty="0" smtClean="0">
                <a:solidFill>
                  <a:srgbClr val="10253F"/>
                </a:solidFill>
              </a:rPr>
              <a:t>				</a:t>
            </a:r>
            <a:r>
              <a:rPr lang="en-US" b="1" dirty="0" smtClean="0">
                <a:solidFill>
                  <a:srgbClr val="00B050"/>
                </a:solidFill>
              </a:rPr>
              <a:t>Correct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800600" y="3760836"/>
          <a:ext cx="3390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3390840" imgH="952200" progId="Equation.DSMT4">
                  <p:embed/>
                </p:oleObj>
              </mc:Choice>
              <mc:Fallback>
                <p:oleObj name="Equation" r:id="rId3" imgW="339084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60836"/>
                        <a:ext cx="3390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81100" y="3657600"/>
          <a:ext cx="23876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5" imgW="2387520" imgH="1180800" progId="Equation.DSMT4">
                  <p:embed/>
                </p:oleObj>
              </mc:Choice>
              <mc:Fallback>
                <p:oleObj name="Equation" r:id="rId5" imgW="2387520" imgH="1180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3657600"/>
                        <a:ext cx="23876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143000" y="3581400"/>
            <a:ext cx="2514600" cy="1295400"/>
          </a:xfrm>
          <a:prstGeom prst="line">
            <a:avLst/>
          </a:prstGeom>
          <a:ln w="254000">
            <a:solidFill>
              <a:srgbClr val="FF0000">
                <a:alpha val="36078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219200" y="3581400"/>
            <a:ext cx="2286000" cy="1219200"/>
          </a:xfrm>
          <a:prstGeom prst="line">
            <a:avLst/>
          </a:prstGeom>
          <a:ln w="254000">
            <a:solidFill>
              <a:srgbClr val="FF0000">
                <a:alpha val="36078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72000" y="3672348"/>
            <a:ext cx="3886200" cy="1097280"/>
          </a:xfrm>
          <a:prstGeom prst="ellipse">
            <a:avLst/>
          </a:prstGeom>
          <a:noFill/>
          <a:ln w="254000">
            <a:solidFill>
              <a:srgbClr val="00B050">
                <a:alpha val="3607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4953000"/>
            <a:ext cx="331058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You </a:t>
            </a:r>
            <a:r>
              <a:rPr lang="en-US" sz="2800" b="1" dirty="0" smtClean="0">
                <a:solidFill>
                  <a:srgbClr val="000000"/>
                </a:solidFill>
              </a:rPr>
              <a:t>cannot</a:t>
            </a:r>
            <a:r>
              <a:rPr lang="en-US" sz="2800" dirty="0" smtClean="0">
                <a:solidFill>
                  <a:srgbClr val="000000"/>
                </a:solidFill>
              </a:rPr>
              <a:t> distribute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an exponent.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0" y="4915959"/>
            <a:ext cx="3840480" cy="8229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Remember, the square of a binomial is a trinomial.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0" y="3077496"/>
            <a:ext cx="4046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Use the following method.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square a binomial to find </a:t>
            </a:r>
            <a:r>
              <a:rPr lang="en-US" b="1" i="0" dirty="0" smtClean="0">
                <a:solidFill>
                  <a:schemeClr val="tx1"/>
                </a:solidFill>
              </a:rPr>
              <a:t>perfect square trinomials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use a vertical format to multiply two polynomials.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following products.</a:t>
            </a:r>
          </a:p>
          <a:p>
            <a:pPr marL="457200" indent="-45720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</a:p>
          <a:p>
            <a:pPr marL="457200" indent="-457200" eaLnBrk="1" hangingPunct="1">
              <a:spcBef>
                <a:spcPts val="24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</a:p>
          <a:p>
            <a:pPr marL="457200" indent="-457200" eaLnBrk="1" hangingPunct="1">
              <a:spcBef>
                <a:spcPts val="24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</a:p>
          <a:p>
            <a:pPr marL="457200" indent="-457200">
              <a:spcBef>
                <a:spcPts val="1200"/>
              </a:spcBef>
            </a:pPr>
            <a:r>
              <a:rPr lang="en-US" b="1" dirty="0" smtClean="0"/>
              <a:t>Solutions</a:t>
            </a:r>
          </a:p>
          <a:p>
            <a:pPr marL="457200" indent="-457200">
              <a:spcBef>
                <a:spcPts val="12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a.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35050" y="1809750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4" imgW="1054080" imgH="533160" progId="Equation.DSMT4">
                  <p:embed/>
                </p:oleObj>
              </mc:Choice>
              <mc:Fallback>
                <p:oleObj name="Equation" r:id="rId4" imgW="1054080" imgH="533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1809750"/>
                        <a:ext cx="1054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035050" y="2533650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6" imgW="1054080" imgH="533160" progId="Equation.DSMT4">
                  <p:embed/>
                </p:oleObj>
              </mc:Choice>
              <mc:Fallback>
                <p:oleObj name="Equation" r:id="rId6" imgW="1054080" imgH="5331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533650"/>
                        <a:ext cx="1054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003300" y="3249613"/>
          <a:ext cx="120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8" imgW="1206360" imgH="533160" progId="Equation.DSMT4">
                  <p:embed/>
                </p:oleObj>
              </mc:Choice>
              <mc:Fallback>
                <p:oleObj name="Equation" r:id="rId8" imgW="1206360" imgH="533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249613"/>
                        <a:ext cx="1206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167604" y="4434348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0" imgW="2298600" imgH="444240" progId="Equation.DSMT4">
                  <p:embed/>
                </p:oleObj>
              </mc:Choice>
              <mc:Fallback>
                <p:oleObj name="Equation" r:id="rId10" imgW="2298600" imgH="4442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604" y="4434348"/>
                        <a:ext cx="2298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167604" y="5029200"/>
          <a:ext cx="21478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2" imgW="2145960" imgH="444240" progId="Equation.DSMT4">
                  <p:embed/>
                </p:oleObj>
              </mc:Choice>
              <mc:Fallback>
                <p:oleObj name="Equation" r:id="rId12" imgW="2145960" imgH="4442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604" y="5029200"/>
                        <a:ext cx="2147888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3"/>
          <p:cNvGraphicFramePr>
            <a:graphicFrameLocks noChangeAspect="1"/>
          </p:cNvGraphicFramePr>
          <p:nvPr/>
        </p:nvGraphicFramePr>
        <p:xfrm>
          <a:off x="1035050" y="4432300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4" imgW="1054080" imgH="533160" progId="Equation.DSMT4">
                  <p:embed/>
                </p:oleObj>
              </mc:Choice>
              <mc:Fallback>
                <p:oleObj name="Equation" r:id="rId14" imgW="105408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4432300"/>
                        <a:ext cx="1054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spcBef>
                <a:spcPts val="24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</a:p>
          <a:p>
            <a:pPr marL="457200" indent="-457200" eaLnBrk="1" hangingPunct="1">
              <a:spcBef>
                <a:spcPts val="2400"/>
              </a:spcBef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</a:p>
          <a:p>
            <a:pPr marL="457200" indent="-457200">
              <a:spcBef>
                <a:spcPts val="1200"/>
              </a:spcBef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066800" y="1295400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9" name="Equation" r:id="rId4" imgW="1054080" imgH="533160" progId="Equation.DSMT4">
                  <p:embed/>
                </p:oleObj>
              </mc:Choice>
              <mc:Fallback>
                <p:oleObj name="Equation" r:id="rId4" imgW="1054080" imgH="5331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5400"/>
                        <a:ext cx="1054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047544" y="2757948"/>
          <a:ext cx="120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0" name="Equation" r:id="rId6" imgW="1206360" imgH="533160" progId="Equation.DSMT4">
                  <p:embed/>
                </p:oleObj>
              </mc:Choice>
              <mc:Fallback>
                <p:oleObj name="Equation" r:id="rId6" imgW="1206360" imgH="533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544" y="2757948"/>
                        <a:ext cx="1206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241344" y="1354804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8" imgW="2298600" imgH="444240" progId="Equation.DSMT4">
                  <p:embed/>
                </p:oleObj>
              </mc:Choice>
              <mc:Fallback>
                <p:oleObj name="Equation" r:id="rId8" imgW="2298600" imgH="4442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344" y="1354804"/>
                        <a:ext cx="2298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241344" y="1934496"/>
          <a:ext cx="21478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2" name="Equation" r:id="rId10" imgW="2145960" imgH="444240" progId="Equation.DSMT4">
                  <p:embed/>
                </p:oleObj>
              </mc:Choice>
              <mc:Fallback>
                <p:oleObj name="Equation" r:id="rId10" imgW="2145960" imgH="4442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344" y="1934496"/>
                        <a:ext cx="21478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362200" y="28194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3" name="Equation" r:id="rId12" imgW="2590560" imgH="380880" progId="Equation.DSMT4">
                  <p:embed/>
                </p:oleObj>
              </mc:Choice>
              <mc:Fallback>
                <p:oleObj name="Equation" r:id="rId12" imgW="2590560" imgH="3808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2590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362200" y="34290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Equation" r:id="rId14" imgW="1955520" imgH="380880" progId="Equation.DSMT4">
                  <p:embed/>
                </p:oleObj>
              </mc:Choice>
              <mc:Fallback>
                <p:oleObj name="Equation" r:id="rId14" imgW="1955520" imgH="3808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429000"/>
                        <a:ext cx="1955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Perfect Square Trinomials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Perfect Square Trinomials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square of a binomial gives a perfect square trinomial.</a:t>
            </a: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27350" y="2819400"/>
          <a:ext cx="3289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3288960" imgH="1180800" progId="Equation.DSMT4">
                  <p:embed/>
                </p:oleObj>
              </mc:Choice>
              <mc:Fallback>
                <p:oleObj name="Equation" r:id="rId3" imgW="3288960" imgH="1180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2819400"/>
                        <a:ext cx="32893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Multiplying Any Two Polynomials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Multiplying Polynomials Vertically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1. 	</a:t>
            </a:r>
            <a:r>
              <a:rPr lang="en-US" dirty="0" smtClean="0">
                <a:solidFill>
                  <a:srgbClr val="000000"/>
                </a:solidFill>
              </a:rPr>
              <a:t>Arrange the polynomials in a vertical format with one polynomial directly below the other.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2. 	</a:t>
            </a:r>
            <a:r>
              <a:rPr lang="en-US" dirty="0" smtClean="0">
                <a:solidFill>
                  <a:srgbClr val="000000"/>
                </a:solidFill>
              </a:rPr>
              <a:t>Multiply each term of the top polynomial by each term of the bottom polynomial. Be sure to align like terms.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3. 	</a:t>
            </a:r>
            <a:r>
              <a:rPr lang="en-US" dirty="0" smtClean="0">
                <a:solidFill>
                  <a:srgbClr val="000000"/>
                </a:solidFill>
              </a:rPr>
              <a:t>Combine like terms.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295400" y="3522408"/>
          <a:ext cx="19685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4" imgW="1968480" imgH="1600200" progId="Equation.DSMT4">
                  <p:embed/>
                </p:oleObj>
              </mc:Choice>
              <mc:Fallback>
                <p:oleObj name="Equation" r:id="rId4" imgW="1968480" imgH="1600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22408"/>
                        <a:ext cx="19685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product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 smtClean="0"/>
              <a:t>Arrange the polynomials in a vertical format, and multiply each term in the top polynomial by </a:t>
            </a:r>
            <a:r>
              <a:rPr lang="en-US" dirty="0" smtClean="0">
                <a:solidFill>
                  <a:srgbClr val="9900FF"/>
                </a:solidFill>
              </a:rPr>
              <a:t>2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i="1" dirty="0" smtClean="0"/>
              <a:t>.</a:t>
            </a:r>
            <a:endParaRPr lang="en-US" i="1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35300" y="1295400"/>
          <a:ext cx="3136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6" imgW="3136680" imgH="571320" progId="Equation.DSMT4">
                  <p:embed/>
                </p:oleObj>
              </mc:Choice>
              <mc:Fallback>
                <p:oleObj name="Equation" r:id="rId6" imgW="313668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295400"/>
                        <a:ext cx="3136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V="1">
            <a:off x="1555320" y="3962400"/>
            <a:ext cx="1416480" cy="62908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545144" y="3962400"/>
            <a:ext cx="740856" cy="62484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1264031" y="4307237"/>
            <a:ext cx="548640" cy="79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295400" y="52578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8" imgW="2425680" imgH="469800" progId="Equation.DSMT4">
                  <p:embed/>
                </p:oleObj>
              </mc:Choice>
              <mc:Fallback>
                <p:oleObj name="Equation" r:id="rId8" imgW="2425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295400" y="2489612"/>
          <a:ext cx="19685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Equation" r:id="rId4" imgW="1968480" imgH="1600200" progId="Equation.DSMT4">
                  <p:embed/>
                </p:oleObj>
              </mc:Choice>
              <mc:Fallback>
                <p:oleObj name="Equation" r:id="rId4" imgW="1968480" imgH="1600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89612"/>
                        <a:ext cx="19685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Next, multiply each term in the top polynomial by </a:t>
            </a:r>
            <a:r>
              <a:rPr lang="en-US" dirty="0" smtClean="0">
                <a:solidFill>
                  <a:srgbClr val="9900FF"/>
                </a:solidFill>
              </a:rPr>
              <a:t>+3</a:t>
            </a:r>
            <a:r>
              <a:rPr lang="en-US" dirty="0" smtClean="0"/>
              <a:t>, and align like terms.</a:t>
            </a: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546122" y="2937390"/>
            <a:ext cx="656304" cy="57764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273712" y="2969340"/>
            <a:ext cx="740856" cy="62484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1958245" y="3161903"/>
            <a:ext cx="685800" cy="15319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295400" y="4225004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6" imgW="2425680" imgH="469800" progId="Equation.DSMT4">
                  <p:embed/>
                </p:oleObj>
              </mc:Choice>
              <mc:Fallback>
                <p:oleObj name="Equation" r:id="rId6" imgW="2425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25004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247900" y="4739148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Equation" r:id="rId8" imgW="2171520" imgH="533160" progId="Equation.DSMT4">
                  <p:embed/>
                </p:oleObj>
              </mc:Choice>
              <mc:Fallback>
                <p:oleObj name="Equation" r:id="rId8" imgW="21715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4739148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295400" y="2049002"/>
          <a:ext cx="1968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Equation" r:id="rId4" imgW="1968480" imgH="1079280" progId="Equation.DSMT4">
                  <p:embed/>
                </p:oleObj>
              </mc:Choice>
              <mc:Fallback>
                <p:oleObj name="Equation" r:id="rId4" imgW="1968480" imgH="1079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049002"/>
                        <a:ext cx="1968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combine like terms vertically to find the product.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295400" y="3215148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Equation" r:id="rId6" imgW="2425680" imgH="469800" progId="Equation.DSMT4">
                  <p:embed/>
                </p:oleObj>
              </mc:Choice>
              <mc:Fallback>
                <p:oleObj name="Equation" r:id="rId6" imgW="24256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15148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231104" y="3729292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8" imgW="2171520" imgH="533160" progId="Equation.DSMT4">
                  <p:embed/>
                </p:oleObj>
              </mc:Choice>
              <mc:Fallback>
                <p:oleObj name="Equation" r:id="rId8" imgW="217152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1104" y="3729292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342104" y="4328652"/>
          <a:ext cx="306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10" imgW="3060360" imgH="469800" progId="Equation.DSMT4">
                  <p:embed/>
                </p:oleObj>
              </mc:Choice>
              <mc:Fallback>
                <p:oleObj name="Equation" r:id="rId10" imgW="3060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4328652"/>
                        <a:ext cx="306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645740" y="4313904"/>
            <a:ext cx="10045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product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242</Words>
  <Application>Microsoft Office PowerPoint</Application>
  <PresentationFormat>On-screen Show (4:3)</PresentationFormat>
  <Paragraphs>67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Arial</vt:lpstr>
      <vt:lpstr>Office Theme</vt:lpstr>
      <vt:lpstr>Equation</vt:lpstr>
      <vt:lpstr>Section 8.4</vt:lpstr>
      <vt:lpstr>Objectives</vt:lpstr>
      <vt:lpstr>Example 1</vt:lpstr>
      <vt:lpstr>Example 1 (cont.)</vt:lpstr>
      <vt:lpstr>Perfect Square Trinomials</vt:lpstr>
      <vt:lpstr>Multiplying Any Two Polynomials</vt:lpstr>
      <vt:lpstr>Example 2</vt:lpstr>
      <vt:lpstr>Example 2 (cont.)</vt:lpstr>
      <vt:lpstr>Example 2 (cont.)</vt:lpstr>
      <vt:lpstr>Example 3</vt:lpstr>
      <vt:lpstr>Completion Example 4</vt:lpstr>
      <vt:lpstr>Multiplying Any Two Polynomials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2017-08-02T17:17:00Z</dcterms:modified>
</cp:coreProperties>
</file>