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7" r:id="rId4"/>
    <p:sldId id="281" r:id="rId5"/>
    <p:sldId id="282" r:id="rId6"/>
    <p:sldId id="273" r:id="rId7"/>
    <p:sldId id="284" r:id="rId8"/>
    <p:sldId id="285" r:id="rId9"/>
    <p:sldId id="277" r:id="rId10"/>
    <p:sldId id="278" r:id="rId11"/>
    <p:sldId id="280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8080"/>
    <a:srgbClr val="000099"/>
    <a:srgbClr val="0000FF"/>
    <a:srgbClr val="000000"/>
    <a:srgbClr val="99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9.wmf"/><Relationship Id="rId2" Type="http://schemas.openxmlformats.org/officeDocument/2006/relationships/image" Target="../media/image2.wmf"/><Relationship Id="rId1" Type="http://schemas.openxmlformats.org/officeDocument/2006/relationships/image" Target="../media/image6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5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37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FDDBC-3D90-41FE-AD7E-BAC464F6633A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4BB1B-74F5-49CE-9FDA-B4A0C2C8E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08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195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99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5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703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512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587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47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790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1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4.wmf"/><Relationship Id="rId5" Type="http://schemas.openxmlformats.org/officeDocument/2006/relationships/image" Target="../media/image6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Factoring Polynomials I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Factor each of the following differences of two squares.</a:t>
            </a:r>
          </a:p>
          <a:p>
            <a:pPr eaLnBrk="1" hangingPunct="1">
              <a:spcBef>
                <a:spcPts val="1200"/>
              </a:spcBef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r>
              <a:rPr lang="en-US" b="1" dirty="0" smtClean="0"/>
              <a:t>Solutions</a:t>
            </a:r>
            <a:endParaRPr lang="en-US" i="0" dirty="0" smtClean="0">
              <a:solidFill>
                <a:srgbClr val="006666"/>
              </a:solidFill>
            </a:endParaRPr>
          </a:p>
          <a:p>
            <a:pPr eaLnBrk="1" hangingPunct="1">
              <a:buNone/>
            </a:pPr>
            <a:r>
              <a:rPr lang="en-US" i="0" dirty="0" smtClean="0">
                <a:solidFill>
                  <a:srgbClr val="006666"/>
                </a:solidFill>
              </a:rPr>
              <a:t>	</a:t>
            </a: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324100" y="3995420"/>
          <a:ext cx="247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4" imgW="2476440" imgH="469800" progId="Equation.DSMT4">
                  <p:embed/>
                </p:oleObj>
              </mc:Choice>
              <mc:Fallback>
                <p:oleObj name="Equation" r:id="rId4" imgW="2476440" imgH="469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3995420"/>
                        <a:ext cx="2476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133600" y="3157220"/>
          <a:ext cx="2159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6" imgW="2158920" imgH="469800" progId="Equation.DSMT4">
                  <p:embed/>
                </p:oleObj>
              </mc:Choice>
              <mc:Fallback>
                <p:oleObj name="Equation" r:id="rId6" imgW="2158920" imgH="469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157220"/>
                        <a:ext cx="21590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8640" y="1965960"/>
          <a:ext cx="623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8" imgW="6235560" imgH="444240" progId="Equation.DSMT4">
                  <p:embed/>
                </p:oleObj>
              </mc:Choice>
              <mc:Fallback>
                <p:oleObj name="Equation" r:id="rId8" imgW="6235560" imgH="444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65960"/>
                        <a:ext cx="6235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548640" y="3139440"/>
          <a:ext cx="148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10" imgW="1485720" imgH="380880" progId="Equation.DSMT4">
                  <p:embed/>
                </p:oleObj>
              </mc:Choice>
              <mc:Fallback>
                <p:oleObj name="Equation" r:id="rId10" imgW="14857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139440"/>
                        <a:ext cx="148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548640" y="400812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12" imgW="1663560" imgH="444240" progId="Equation.DSMT4">
                  <p:embed/>
                </p:oleObj>
              </mc:Choice>
              <mc:Fallback>
                <p:oleObj name="Equation" r:id="rId12" imgW="1663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00812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Factor each of the following differences of two squares.</a:t>
            </a: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	</a:t>
            </a: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548640" y="2084388"/>
          <a:ext cx="416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4" imgW="4165560" imgH="444240" progId="Equation.DSMT4">
                  <p:embed/>
                </p:oleObj>
              </mc:Choice>
              <mc:Fallback>
                <p:oleObj name="Equation" r:id="rId4" imgW="41655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084388"/>
                        <a:ext cx="4165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548640" y="3136900"/>
          <a:ext cx="416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6" imgW="4165560" imgH="444240" progId="Equation.DSMT4">
                  <p:embed/>
                </p:oleObj>
              </mc:Choice>
              <mc:Fallback>
                <p:oleObj name="Equation" r:id="rId6" imgW="4165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136900"/>
                        <a:ext cx="4165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7"/>
          <p:cNvGraphicFramePr>
            <a:graphicFrameLocks noChangeAspect="1"/>
          </p:cNvGraphicFramePr>
          <p:nvPr/>
        </p:nvGraphicFramePr>
        <p:xfrm>
          <a:off x="2531808" y="3060288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8" imgW="2222280" imgH="469800" progId="Equation.DSMT4">
                  <p:embed/>
                </p:oleObj>
              </mc:Choice>
              <mc:Fallback>
                <p:oleObj name="Equation" r:id="rId8" imgW="2222280" imgH="469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1808" y="3060288"/>
                        <a:ext cx="2222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8"/>
          <p:cNvGraphicFramePr>
            <a:graphicFrameLocks noChangeAspect="1"/>
          </p:cNvGraphicFramePr>
          <p:nvPr/>
        </p:nvGraphicFramePr>
        <p:xfrm>
          <a:off x="2568672" y="1997996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10" imgW="1892160" imgH="469800" progId="Equation.DSMT4">
                  <p:embed/>
                </p:oleObj>
              </mc:Choice>
              <mc:Fallback>
                <p:oleObj name="Equation" r:id="rId10" imgW="1892160" imgH="469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672" y="1997996"/>
                        <a:ext cx="1892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Learn how to factor out the </a:t>
            </a:r>
            <a:r>
              <a:rPr lang="en-US" b="1" i="0" dirty="0" smtClean="0">
                <a:solidFill>
                  <a:schemeClr val="tx1"/>
                </a:solidFill>
              </a:rPr>
              <a:t>GCF</a:t>
            </a:r>
            <a:r>
              <a:rPr lang="en-US" i="0" dirty="0" smtClean="0">
                <a:solidFill>
                  <a:schemeClr val="tx1"/>
                </a:solidFill>
              </a:rPr>
              <a:t> (greatest common factor) in a polynomial.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Learn how to factor second degree trinomials with leading coefficient 1.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how to factor the </a:t>
            </a:r>
            <a:r>
              <a:rPr lang="en-US" b="1" i="0" dirty="0" smtClean="0">
                <a:solidFill>
                  <a:schemeClr val="tx1"/>
                </a:solidFill>
              </a:rPr>
              <a:t>difference of squares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Factor each polynomial by finding and factoring out the GCF.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c.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d.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34844" y="2362200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4" imgW="1041120" imgH="380880" progId="Equation.DSMT4">
                  <p:embed/>
                </p:oleObj>
              </mc:Choice>
              <mc:Fallback>
                <p:oleObj name="Equation" r:id="rId4" imgW="1041120" imgH="380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844" y="2362200"/>
                        <a:ext cx="1041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034844" y="2912808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6" imgW="1473120" imgH="380880" progId="Equation.DSMT4">
                  <p:embed/>
                </p:oleObj>
              </mc:Choice>
              <mc:Fallback>
                <p:oleObj name="Equation" r:id="rId6" imgW="1473120" imgH="3808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844" y="2912808"/>
                        <a:ext cx="1473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034844" y="3505200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8" imgW="1650960" imgH="380880" progId="Equation.DSMT4">
                  <p:embed/>
                </p:oleObj>
              </mc:Choice>
              <mc:Fallback>
                <p:oleObj name="Equation" r:id="rId8" imgW="1650960" imgH="3808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844" y="3505200"/>
                        <a:ext cx="1651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034844" y="4085304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10" imgW="2705040" imgH="380880" progId="Equation.DSMT4">
                  <p:embed/>
                </p:oleObj>
              </mc:Choice>
              <mc:Fallback>
                <p:oleObj name="Equation" r:id="rId10" imgW="2705040" imgH="380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844" y="4085304"/>
                        <a:ext cx="2705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Solutions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a.</a:t>
            </a:r>
          </a:p>
          <a:p>
            <a:pPr>
              <a:spcBef>
                <a:spcPts val="1200"/>
              </a:spcBef>
            </a:pPr>
            <a:endParaRPr lang="en-US" b="1" dirty="0" smtClean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b.</a:t>
            </a:r>
          </a:p>
          <a:p>
            <a:pPr>
              <a:spcBef>
                <a:spcPts val="1200"/>
              </a:spcBef>
            </a:pPr>
            <a:endParaRPr lang="en-US" b="1" dirty="0" smtClean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c.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605548" y="3733800"/>
          <a:ext cx="1739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4" name="Equation" r:id="rId4" imgW="1739880" imgH="482400" progId="Equation.DSMT4">
                  <p:embed/>
                </p:oleObj>
              </mc:Choice>
              <mc:Fallback>
                <p:oleObj name="Equation" r:id="rId4" imgW="1739880" imgH="482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548" y="3733800"/>
                        <a:ext cx="1739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343400" y="4382766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There is no common monomial factor other than 1.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66800" y="1934496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5" name="Equation" r:id="rId6" imgW="1041120" imgH="380880" progId="Equation.DSMT4">
                  <p:embed/>
                </p:oleObj>
              </mc:Choice>
              <mc:Fallback>
                <p:oleObj name="Equation" r:id="rId6" imgW="1041120" imgH="380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34496"/>
                        <a:ext cx="1041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034844" y="3156156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Equation" r:id="rId8" imgW="1473120" imgH="380880" progId="Equation.DSMT4">
                  <p:embed/>
                </p:oleObj>
              </mc:Choice>
              <mc:Fallback>
                <p:oleObj name="Equation" r:id="rId8" imgW="1473120" imgH="3808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844" y="3156156"/>
                        <a:ext cx="1473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066800" y="4382766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Equation" r:id="rId10" imgW="1650960" imgH="380880" progId="Equation.DSMT4">
                  <p:embed/>
                </p:oleObj>
              </mc:Choice>
              <mc:Fallback>
                <p:oleObj name="Equation" r:id="rId10" imgW="1650960" imgH="3808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382766"/>
                        <a:ext cx="1651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343400" y="22098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 that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+ 9 is the </a:t>
            </a:r>
            <a:r>
              <a:rPr lang="en-US" sz="2000" b="1" dirty="0" smtClean="0">
                <a:solidFill>
                  <a:srgbClr val="008080"/>
                </a:solidFill>
              </a:rPr>
              <a:t>sum </a:t>
            </a:r>
            <a:r>
              <a:rPr lang="en-US" sz="2000" dirty="0" smtClean="0">
                <a:solidFill>
                  <a:srgbClr val="008080"/>
                </a:solidFill>
              </a:rPr>
              <a:t>of two squares.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The sum of two squares is not factorable.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2239296" y="1919748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Equation" r:id="rId12" imgW="1815840" imgH="380880" progId="Equation.DSMT4">
                  <p:embed/>
                </p:oleObj>
              </mc:Choice>
              <mc:Fallback>
                <p:oleObj name="Equation" r:id="rId12" imgW="181584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296" y="1919748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2239296" y="2385552"/>
          <a:ext cx="1574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Equation" r:id="rId14" imgW="1574640" imgH="571320" progId="Equation.DSMT4">
                  <p:embed/>
                </p:oleObj>
              </mc:Choice>
              <mc:Fallback>
                <p:oleObj name="Equation" r:id="rId14" imgW="157464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296" y="2385552"/>
                        <a:ext cx="1574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2605548" y="3153696"/>
          <a:ext cx="2730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16" imgW="2730240" imgH="482400" progId="Equation.DSMT4">
                  <p:embed/>
                </p:oleObj>
              </mc:Choice>
              <mc:Fallback>
                <p:oleObj name="Equation" r:id="rId16" imgW="273024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548" y="3153696"/>
                        <a:ext cx="2730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1200"/>
              </a:spcBef>
            </a:pPr>
            <a:r>
              <a:rPr lang="en-US" b="1" dirty="0" smtClean="0">
                <a:solidFill>
                  <a:schemeClr val="tx1"/>
                </a:solidFill>
              </a:rPr>
              <a:t>d.	</a:t>
            </a:r>
            <a:r>
              <a:rPr lang="en-US" dirty="0" smtClean="0">
                <a:solidFill>
                  <a:schemeClr val="tx1"/>
                </a:solidFill>
              </a:rPr>
              <a:t>Since the leading term is negative, </a:t>
            </a:r>
            <a:r>
              <a:rPr lang="en-US" dirty="0" smtClean="0">
                <a:solidFill>
                  <a:srgbClr val="9900FF"/>
                </a:solidFill>
              </a:rPr>
              <a:t>–4</a:t>
            </a:r>
            <a:r>
              <a:rPr lang="en-US" i="1" dirty="0" smtClean="0">
                <a:solidFill>
                  <a:srgbClr val="9900FF"/>
                </a:solidFill>
              </a:rPr>
              <a:t>a</a:t>
            </a:r>
            <a:r>
              <a:rPr lang="en-US" baseline="30000" dirty="0" smtClean="0">
                <a:solidFill>
                  <a:srgbClr val="9900FF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 is factored out.</a:t>
            </a:r>
          </a:p>
          <a:p>
            <a:pPr>
              <a:spcBef>
                <a:spcPts val="1200"/>
              </a:spcBef>
            </a:pPr>
            <a:endParaRPr lang="en-US" b="1" dirty="0" smtClean="0">
              <a:solidFill>
                <a:schemeClr val="tx1"/>
              </a:solidFill>
            </a:endParaRPr>
          </a:p>
          <a:p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571572" y="2438400"/>
          <a:ext cx="525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Equation" r:id="rId4" imgW="5257800" imgH="571320" progId="Equation.DSMT4">
                  <p:embed/>
                </p:oleObj>
              </mc:Choice>
              <mc:Fallback>
                <p:oleObj name="Equation" r:id="rId4" imgW="5257800" imgH="57132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72" y="2438400"/>
                        <a:ext cx="5257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754632" y="2473428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Equation" r:id="rId6" imgW="2705040" imgH="380880" progId="Equation.DSMT4">
                  <p:embed/>
                </p:oleObj>
              </mc:Choice>
              <mc:Fallback>
                <p:oleObj name="Equation" r:id="rId6" imgW="2705040" imgH="380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632" y="2473428"/>
                        <a:ext cx="2705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3571572" y="3124200"/>
          <a:ext cx="290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Equation" r:id="rId8" imgW="2908080" imgH="571320" progId="Equation.DSMT4">
                  <p:embed/>
                </p:oleObj>
              </mc:Choice>
              <mc:Fallback>
                <p:oleObj name="Equation" r:id="rId8" imgW="290808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72" y="3124200"/>
                        <a:ext cx="2908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Factor each second degree trinomial by using the FOIL method in reverse.</a:t>
            </a:r>
          </a:p>
          <a:p>
            <a:pPr eaLnBrk="1" hangingPunct="1">
              <a:buNone/>
              <a:tabLst>
                <a:tab pos="36576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b.</a:t>
            </a:r>
          </a:p>
          <a:p>
            <a:r>
              <a:rPr lang="en-US" b="1" dirty="0" smtClean="0"/>
              <a:t>Solutions</a:t>
            </a:r>
          </a:p>
          <a:p>
            <a:pPr marL="457200" indent="-457200"/>
            <a:r>
              <a:rPr lang="en-US" b="1" dirty="0" smtClean="0"/>
              <a:t>a. 	</a:t>
            </a:r>
            <a:r>
              <a:rPr lang="en-US" dirty="0" smtClean="0">
                <a:solidFill>
                  <a:srgbClr val="0000FF"/>
                </a:solidFill>
              </a:rPr>
              <a:t>−10 </a:t>
            </a:r>
            <a:r>
              <a:rPr lang="en-US" dirty="0" smtClean="0"/>
              <a:t>has four pairs of integer factors whose product is </a:t>
            </a:r>
            <a:r>
              <a:rPr lang="en-US" dirty="0" smtClean="0">
                <a:solidFill>
                  <a:srgbClr val="0000FF"/>
                </a:solidFill>
              </a:rPr>
              <a:t>−10</a:t>
            </a:r>
            <a:r>
              <a:rPr lang="en-US" dirty="0" smtClean="0"/>
              <a:t>:</a:t>
            </a:r>
          </a:p>
          <a:p>
            <a:pPr marL="457200" indent="-457200" algn="ctr"/>
            <a:r>
              <a:rPr lang="en-US" dirty="0" smtClean="0">
                <a:solidFill>
                  <a:srgbClr val="000099"/>
                </a:solidFill>
              </a:rPr>
              <a:t>(−10) (+1), (+10)(−1), (−2) (+5),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99"/>
                </a:solidFill>
              </a:rPr>
              <a:t>(+2) (−5)</a:t>
            </a:r>
          </a:p>
          <a:p>
            <a:pPr marL="457200" indent="-457200">
              <a:spcBef>
                <a:spcPts val="1200"/>
              </a:spcBef>
            </a:pPr>
            <a:r>
              <a:rPr lang="en-US" dirty="0" smtClean="0"/>
              <a:t>	Of these four pairs, only </a:t>
            </a:r>
            <a:r>
              <a:rPr lang="en-US" dirty="0" smtClean="0">
                <a:solidFill>
                  <a:srgbClr val="000099"/>
                </a:solidFill>
              </a:rPr>
              <a:t>(+2) + (−5) = −3</a:t>
            </a:r>
            <a:r>
              <a:rPr lang="en-US" dirty="0" smtClean="0"/>
              <a:t>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995823" y="2266744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4" imgW="1676160" imgH="444240" progId="Equation.DSMT4">
                  <p:embed/>
                </p:oleObj>
              </mc:Choice>
              <mc:Fallback>
                <p:oleObj name="Equation" r:id="rId4" imgW="1676160" imgH="4442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823" y="2266744"/>
                        <a:ext cx="1676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726448" y="2256504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6" imgW="1688760" imgH="444240" progId="Equation.DSMT4">
                  <p:embed/>
                </p:oleObj>
              </mc:Choice>
              <mc:Fallback>
                <p:oleObj name="Equation" r:id="rId6" imgW="1688760" imgH="4442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6448" y="2256504"/>
                        <a:ext cx="1689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(Finding the correct pair of integer factors is sometimes called the </a:t>
            </a:r>
            <a:r>
              <a:rPr lang="en-US" b="1" dirty="0" smtClean="0"/>
              <a:t>trial-and-error stage</a:t>
            </a:r>
            <a:r>
              <a:rPr lang="en-US" dirty="0" smtClean="0"/>
              <a:t>. That is, you try different pairs of factors until you find the correct pair.) In this case we have,</a:t>
            </a: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6628" name="Object 15"/>
          <p:cNvGraphicFramePr>
            <a:graphicFrameLocks noChangeAspect="1"/>
          </p:cNvGraphicFramePr>
          <p:nvPr/>
        </p:nvGraphicFramePr>
        <p:xfrm>
          <a:off x="3949700" y="326390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0" name="Equation" r:id="rId4" imgW="2145960" imgH="469800" progId="Equation.DSMT4">
                  <p:embed/>
                </p:oleObj>
              </mc:Choice>
              <mc:Fallback>
                <p:oleObj name="Equation" r:id="rId4" imgW="214596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3263900"/>
                        <a:ext cx="2146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20"/>
          <p:cNvGraphicFramePr>
            <a:graphicFrameLocks noChangeAspect="1"/>
          </p:cNvGraphicFramePr>
          <p:nvPr/>
        </p:nvGraphicFramePr>
        <p:xfrm>
          <a:off x="2198687" y="3243262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Equation" r:id="rId6" imgW="1676160" imgH="444240" progId="Equation.DSMT4">
                  <p:embed/>
                </p:oleObj>
              </mc:Choice>
              <mc:Fallback>
                <p:oleObj name="Equation" r:id="rId6" imgW="1676160" imgH="4442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687" y="3243262"/>
                        <a:ext cx="1676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 smtClean="0"/>
              <a:t>b. 	</a:t>
            </a:r>
            <a:r>
              <a:rPr lang="en-US" dirty="0" smtClean="0">
                <a:solidFill>
                  <a:srgbClr val="0000FF"/>
                </a:solidFill>
              </a:rPr>
              <a:t>−20</a:t>
            </a:r>
            <a:r>
              <a:rPr lang="en-US" dirty="0" smtClean="0"/>
              <a:t> has six pairs of integer factors whose product is </a:t>
            </a:r>
            <a:r>
              <a:rPr lang="en-US" dirty="0" smtClean="0">
                <a:solidFill>
                  <a:srgbClr val="0000FF"/>
                </a:solidFill>
              </a:rPr>
              <a:t>−20</a:t>
            </a:r>
            <a:r>
              <a:rPr lang="en-US" dirty="0" smtClean="0"/>
              <a:t>:</a:t>
            </a:r>
          </a:p>
          <a:p>
            <a:pPr marL="457200" indent="-457200" algn="ctr"/>
            <a:r>
              <a:rPr lang="en-US" dirty="0" smtClean="0">
                <a:solidFill>
                  <a:srgbClr val="000099"/>
                </a:solidFill>
              </a:rPr>
              <a:t>(−20) (+1), (+20) (−1), (−2) (+10), (+2) (−10), (−4) (+5)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0099"/>
                </a:solidFill>
              </a:rPr>
              <a:t>(+4) (−5)</a:t>
            </a:r>
          </a:p>
          <a:p>
            <a:pPr marL="457200" indent="-457200"/>
            <a:r>
              <a:rPr lang="en-US" dirty="0" smtClean="0"/>
              <a:t>	Of these six pairs, only </a:t>
            </a:r>
            <a:r>
              <a:rPr lang="en-US" dirty="0" smtClean="0">
                <a:solidFill>
                  <a:srgbClr val="000099"/>
                </a:solidFill>
              </a:rPr>
              <a:t>(−2) + (+10) = +8</a:t>
            </a:r>
            <a:r>
              <a:rPr lang="en-US" dirty="0" smtClean="0"/>
              <a:t>. Therefore,</a:t>
            </a:r>
            <a:endParaRPr lang="en-US" dirty="0"/>
          </a:p>
        </p:txBody>
      </p:sp>
      <p:graphicFrame>
        <p:nvGraphicFramePr>
          <p:cNvPr id="27650" name="Object 14"/>
          <p:cNvGraphicFramePr>
            <a:graphicFrameLocks noChangeAspect="1"/>
          </p:cNvGraphicFramePr>
          <p:nvPr/>
        </p:nvGraphicFramePr>
        <p:xfrm>
          <a:off x="4261771" y="3935413"/>
          <a:ext cx="241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2" name="Equation" r:id="rId3" imgW="2412720" imgH="469800" progId="Equation.DSMT4">
                  <p:embed/>
                </p:oleObj>
              </mc:Choice>
              <mc:Fallback>
                <p:oleObj name="Equation" r:id="rId3" imgW="2412720" imgH="469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1771" y="3935413"/>
                        <a:ext cx="24130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21"/>
          <p:cNvGraphicFramePr>
            <a:graphicFrameLocks noChangeAspect="1"/>
          </p:cNvGraphicFramePr>
          <p:nvPr/>
        </p:nvGraphicFramePr>
        <p:xfrm>
          <a:off x="2501900" y="3917950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Equation" r:id="rId5" imgW="1688760" imgH="444240" progId="Equation.DSMT4">
                  <p:embed/>
                </p:oleObj>
              </mc:Choice>
              <mc:Fallback>
                <p:oleObj name="Equation" r:id="rId5" imgW="1688760" imgH="4442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3917950"/>
                        <a:ext cx="1689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Factoring the Difference of Two Squares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Factoring the Difference of Two Squares</a:t>
            </a:r>
          </a:p>
          <a:p>
            <a:pPr marL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difference of two squared factors is the product of the sum and difference of the two terms being squared.</a:t>
            </a: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927350" y="3094704"/>
          <a:ext cx="328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3" imgW="3288960" imgH="482400" progId="Equation.DSMT4">
                  <p:embed/>
                </p:oleObj>
              </mc:Choice>
              <mc:Fallback>
                <p:oleObj name="Equation" r:id="rId3" imgW="32889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3094704"/>
                        <a:ext cx="3289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247</Words>
  <Application>Microsoft Office PowerPoint</Application>
  <PresentationFormat>On-screen Show (4:3)</PresentationFormat>
  <Paragraphs>56</Paragraphs>
  <Slides>11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Courier New</vt:lpstr>
      <vt:lpstr>Arial</vt:lpstr>
      <vt:lpstr>Office Theme</vt:lpstr>
      <vt:lpstr>Equation</vt:lpstr>
      <vt:lpstr>Section 8.5</vt:lpstr>
      <vt:lpstr>Objectives</vt:lpstr>
      <vt:lpstr>Example 1</vt:lpstr>
      <vt:lpstr>Example 1 (cont.)</vt:lpstr>
      <vt:lpstr>Example 1 (cont.)</vt:lpstr>
      <vt:lpstr>Example 2</vt:lpstr>
      <vt:lpstr>Example 2 (cont.)</vt:lpstr>
      <vt:lpstr>Example 2 (cont.)</vt:lpstr>
      <vt:lpstr>Factoring the Difference of Two Squares</vt:lpstr>
      <vt:lpstr>Example 3</vt:lpstr>
      <vt:lpstr>Completion Example 4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49</cp:revision>
  <dcterms:created xsi:type="dcterms:W3CDTF">2013-04-26T14:43:13Z</dcterms:created>
  <dcterms:modified xsi:type="dcterms:W3CDTF">2017-08-02T17:18:06Z</dcterms:modified>
</cp:coreProperties>
</file>