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0" r:id="rId4"/>
    <p:sldId id="261" r:id="rId5"/>
    <p:sldId id="263" r:id="rId6"/>
    <p:sldId id="264" r:id="rId7"/>
    <p:sldId id="267" r:id="rId8"/>
    <p:sldId id="268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84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2CDC5-F476-417D-9AD3-8A1E6F9BBC0D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397A1-0214-440F-8AB3-1BF969A76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72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97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14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360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54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10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9.wmf"/><Relationship Id="rId5" Type="http://schemas.openxmlformats.org/officeDocument/2006/relationships/image" Target="../media/image12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Factoring Polynomials II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factor </a:t>
            </a:r>
            <a:r>
              <a:rPr lang="en-US" b="1" i="0" dirty="0" smtClean="0">
                <a:solidFill>
                  <a:schemeClr val="tx1"/>
                </a:solidFill>
              </a:rPr>
              <a:t>perfect square trinomials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apply several factoring techniques to one expression.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Factoring Perfect Square Trinomials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Factoring Perfect Square Trinomials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following formulas relate to factoring perfect square trinomials: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84500" y="2819400"/>
          <a:ext cx="3289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3288960" imgH="1180800" progId="Equation.DSMT4">
                  <p:embed/>
                </p:oleObj>
              </mc:Choice>
              <mc:Fallback>
                <p:oleObj name="Equation" r:id="rId3" imgW="3288960" imgH="1180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2819400"/>
                        <a:ext cx="32893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of the perfect square trinomials.</a:t>
            </a:r>
          </a:p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b="1" dirty="0" smtClean="0"/>
              <a:t>Solutions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87550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4" imgW="2361960" imgH="380880" progId="Equation.DSMT4">
                  <p:embed/>
                </p:oleObj>
              </mc:Choice>
              <mc:Fallback>
                <p:oleObj name="Equation" r:id="rId4" imgW="236196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75504"/>
                        <a:ext cx="2362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0352" y="2461958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6" imgW="2184120" imgH="444240" progId="Equation.DSMT4">
                  <p:embed/>
                </p:oleObj>
              </mc:Choice>
              <mc:Fallback>
                <p:oleObj name="Equation" r:id="rId6" imgW="218412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61958"/>
                        <a:ext cx="2184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3111912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8" imgW="2361960" imgH="380880" progId="Equation.DSMT4">
                  <p:embed/>
                </p:oleObj>
              </mc:Choice>
              <mc:Fallback>
                <p:oleObj name="Equation" r:id="rId8" imgW="236196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11912"/>
                        <a:ext cx="2362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990644" y="4114800"/>
          <a:ext cx="1320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0" imgW="1320480" imgH="533160" progId="Equation.DSMT4">
                  <p:embed/>
                </p:oleObj>
              </mc:Choice>
              <mc:Fallback>
                <p:oleObj name="Equation" r:id="rId10" imgW="1320480" imgH="533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644" y="4114800"/>
                        <a:ext cx="1320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08748" y="4724400"/>
          <a:ext cx="147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2" imgW="1473120" imgH="533160" progId="Equation.DSMT4">
                  <p:embed/>
                </p:oleObj>
              </mc:Choice>
              <mc:Fallback>
                <p:oleObj name="Equation" r:id="rId12" imgW="147312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748" y="4724400"/>
                        <a:ext cx="1473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980404" y="5410200"/>
          <a:ext cx="1485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4" imgW="1485720" imgH="533160" progId="Equation.DSMT4">
                  <p:embed/>
                </p:oleObj>
              </mc:Choice>
              <mc:Fallback>
                <p:oleObj name="Equation" r:id="rId14" imgW="1485720" imgH="533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0404" y="5410200"/>
                        <a:ext cx="1485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30352" y="4159711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6" imgW="2361960" imgH="380880" progId="Equation.DSMT4">
                  <p:embed/>
                </p:oleObj>
              </mc:Choice>
              <mc:Fallback>
                <p:oleObj name="Equation" r:id="rId16" imgW="2361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59711"/>
                        <a:ext cx="2362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30352" y="4797886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7" imgW="2184120" imgH="444240" progId="Equation.DSMT4">
                  <p:embed/>
                </p:oleObj>
              </mc:Choice>
              <mc:Fallback>
                <p:oleObj name="Equation" r:id="rId17" imgW="21841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97886"/>
                        <a:ext cx="2184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0352" y="5486400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8" imgW="2361960" imgH="380880" progId="Equation.DSMT4">
                  <p:embed/>
                </p:oleObj>
              </mc:Choice>
              <mc:Fallback>
                <p:oleObj name="Equation" r:id="rId18" imgW="23619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86400"/>
                        <a:ext cx="2362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Factoring Perfect Square Trinomials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Not all polynomials are factorable. For example, no matter what combinations are tried,                     does not have two binomial factors with integer coefficients. (There are no factors of </a:t>
            </a:r>
            <a:r>
              <a:rPr lang="en-US" dirty="0" smtClean="0">
                <a:solidFill>
                  <a:srgbClr val="000000"/>
                </a:solidFill>
              </a:rPr>
              <a:t>–</a:t>
            </a:r>
            <a:r>
              <a:rPr lang="en-US" i="0" dirty="0" smtClean="0">
                <a:solidFill>
                  <a:srgbClr val="000000"/>
                </a:solidFill>
              </a:rPr>
              <a:t>7 that will add to +2.) We say that the polynomial is </a:t>
            </a:r>
            <a:r>
              <a:rPr lang="en-US" b="1" i="0" dirty="0" smtClean="0">
                <a:solidFill>
                  <a:srgbClr val="000000"/>
                </a:solidFill>
              </a:rPr>
              <a:t>not factorable </a:t>
            </a:r>
            <a:r>
              <a:rPr lang="en-US" i="0" dirty="0" smtClean="0">
                <a:solidFill>
                  <a:srgbClr val="000000"/>
                </a:solidFill>
              </a:rPr>
              <a:t>(or </a:t>
            </a:r>
            <a:r>
              <a:rPr lang="en-US" b="1" i="0" dirty="0" smtClean="0">
                <a:solidFill>
                  <a:srgbClr val="000000"/>
                </a:solidFill>
              </a:rPr>
              <a:t>irreducible</a:t>
            </a:r>
            <a:r>
              <a:rPr lang="en-US" i="0" dirty="0" smtClean="0">
                <a:solidFill>
                  <a:srgbClr val="000000"/>
                </a:solidFill>
              </a:rPr>
              <a:t> or </a:t>
            </a:r>
            <a:r>
              <a:rPr lang="en-US" b="1" i="0" dirty="0" smtClean="0">
                <a:solidFill>
                  <a:srgbClr val="000000"/>
                </a:solidFill>
              </a:rPr>
              <a:t>prime</a:t>
            </a:r>
            <a:r>
              <a:rPr lang="en-US" i="0" dirty="0" smtClean="0">
                <a:solidFill>
                  <a:srgbClr val="000000"/>
                </a:solidFill>
              </a:rPr>
              <a:t>). </a:t>
            </a:r>
            <a:r>
              <a:rPr lang="en-US" b="1" i="0" dirty="0" smtClean="0">
                <a:solidFill>
                  <a:srgbClr val="000000"/>
                </a:solidFill>
              </a:rPr>
              <a:t>An irreducible polynomial is one that cannot be factored with integer coefficients. 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848144" y="2269204"/>
          <a:ext cx="151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1511280" imgH="368280" progId="Equation.DSMT4">
                  <p:embed/>
                </p:oleObj>
              </mc:Choice>
              <mc:Fallback>
                <p:oleObj name="Equation" r:id="rId3" imgW="1511280" imgH="368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144" y="2269204"/>
                        <a:ext cx="1511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Factoring Perfect Square Trinomials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Special Note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In particular the</a:t>
            </a:r>
            <a:r>
              <a:rPr lang="en-US" b="1" i="0" dirty="0" smtClean="0">
                <a:solidFill>
                  <a:srgbClr val="000000"/>
                </a:solidFill>
              </a:rPr>
              <a:t> sum of two squares is not factorable</a:t>
            </a:r>
            <a:r>
              <a:rPr lang="en-US" i="0" dirty="0" smtClean="0">
                <a:solidFill>
                  <a:srgbClr val="000000"/>
                </a:solidFill>
              </a:rPr>
              <a:t>. That is, an expression of the form              cannot be written as the product of two binomials with integer coefficients.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18392" y="2256504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965160" imgH="380880" progId="Equation.DSMT4">
                  <p:embed/>
                </p:oleObj>
              </mc:Choice>
              <mc:Fallback>
                <p:oleObj name="Equation" r:id="rId3" imgW="96516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392" y="2256504"/>
                        <a:ext cx="965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Completely factor each of the following polynomials.</a:t>
            </a:r>
          </a:p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en-US" b="1" dirty="0" smtClean="0"/>
              <a:t>Solutions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8640" y="1951704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4" imgW="2349360" imgH="380880" progId="Equation.DSMT4">
                  <p:embed/>
                </p:oleObj>
              </mc:Choice>
              <mc:Fallback>
                <p:oleObj name="Equation" r:id="rId4" imgW="2349360" imgH="380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51704"/>
                        <a:ext cx="2349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48640" y="2620502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6" imgW="2705040" imgH="444240" progId="Equation.DSMT4">
                  <p:embed/>
                </p:oleObj>
              </mc:Choice>
              <mc:Fallback>
                <p:oleObj name="Equation" r:id="rId6" imgW="2705040" imgH="4442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620502"/>
                        <a:ext cx="2705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8640" y="3352800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8" imgW="1841400" imgH="380880" progId="Equation.DSMT4">
                  <p:embed/>
                </p:oleObj>
              </mc:Choice>
              <mc:Fallback>
                <p:oleObj name="Equation" r:id="rId8" imgW="1841400" imgH="380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352800"/>
                        <a:ext cx="1841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936160" y="4449096"/>
          <a:ext cx="2222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0" imgW="2222280" imgH="571320" progId="Equation.DSMT4">
                  <p:embed/>
                </p:oleObj>
              </mc:Choice>
              <mc:Fallback>
                <p:oleObj name="Equation" r:id="rId10" imgW="2222280" imgH="5713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160" y="4449096"/>
                        <a:ext cx="2222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257800" y="5016425"/>
            <a:ext cx="3822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Recognize                     as a trinomial that can be factored using the FOIL method in reverse and factor. 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432693" y="5042333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2" imgW="1117440" imgH="279360" progId="Equation.DSMT4">
                  <p:embed/>
                </p:oleObj>
              </mc:Choice>
              <mc:Fallback>
                <p:oleObj name="Equation" r:id="rId12" imgW="1117440" imgH="2793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693" y="5042333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2936160" y="51562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4" imgW="2361960" imgH="469800" progId="Equation.DSMT4">
                  <p:embed/>
                </p:oleObj>
              </mc:Choice>
              <mc:Fallback>
                <p:oleObj name="Equation" r:id="rId14" imgW="2361960" imgH="469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160" y="5156200"/>
                        <a:ext cx="2362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257800" y="4534791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First factor out 2, the GCF.</a:t>
            </a:r>
          </a:p>
        </p:txBody>
      </p:sp>
      <p:graphicFrame>
        <p:nvGraphicFramePr>
          <p:cNvPr id="7181" name="Object 15"/>
          <p:cNvGraphicFramePr>
            <a:graphicFrameLocks noChangeAspect="1"/>
          </p:cNvGraphicFramePr>
          <p:nvPr/>
        </p:nvGraphicFramePr>
        <p:xfrm>
          <a:off x="548560" y="4495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6" imgW="2349360" imgH="380880" progId="Equation.DSMT4">
                  <p:embed/>
                </p:oleObj>
              </mc:Choice>
              <mc:Fallback>
                <p:oleObj name="Equation" r:id="rId16" imgW="234936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560" y="4495800"/>
                        <a:ext cx="2349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48640" y="1570704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4" imgW="2705040" imgH="444240" progId="Equation.DSMT4">
                  <p:embed/>
                </p:oleObj>
              </mc:Choice>
              <mc:Fallback>
                <p:oleObj name="Equation" r:id="rId4" imgW="2705040" imgH="4442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570704"/>
                        <a:ext cx="2705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8640" y="3271680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6" imgW="1841400" imgH="380880" progId="Equation.DSMT4">
                  <p:embed/>
                </p:oleObj>
              </mc:Choice>
              <mc:Fallback>
                <p:oleObj name="Equation" r:id="rId6" imgW="1841400" imgH="380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271680"/>
                        <a:ext cx="1841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27400" y="1524000"/>
          <a:ext cx="2463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8" imgW="2463480" imgH="571320" progId="Equation.DSMT4">
                  <p:embed/>
                </p:oleObj>
              </mc:Choice>
              <mc:Fallback>
                <p:oleObj name="Equation" r:id="rId8" imgW="2463480" imgH="5713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1524000"/>
                        <a:ext cx="2463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478548" y="3247104"/>
          <a:ext cx="172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10" imgW="1726920" imgH="571320" progId="Equation.DSMT4">
                  <p:embed/>
                </p:oleObj>
              </mc:Choice>
              <mc:Fallback>
                <p:oleObj name="Equation" r:id="rId10" imgW="1726920" imgH="5713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548" y="3247104"/>
                        <a:ext cx="1727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867400" y="2138033"/>
            <a:ext cx="32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Recognize                     as a perfect square trinomial and factor.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000875" y="2178050"/>
          <a:ext cx="113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12" imgW="1130040" imgH="330120" progId="Equation.DSMT4">
                  <p:embed/>
                </p:oleObj>
              </mc:Choice>
              <mc:Fallback>
                <p:oleObj name="Equation" r:id="rId12" imgW="1130040" imgH="3301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2178050"/>
                        <a:ext cx="1130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327400" y="2180304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14" imgW="1714320" imgH="533160" progId="Equation.DSMT4">
                  <p:embed/>
                </p:oleObj>
              </mc:Choice>
              <mc:Fallback>
                <p:oleObj name="Equation" r:id="rId14" imgW="1714320" imgH="5331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180304"/>
                        <a:ext cx="1714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867400" y="1613619"/>
            <a:ext cx="3017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First factor out –3, the GCF.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0" y="3200400"/>
            <a:ext cx="335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First factor out 15, the GCF, and recognize that              is the sum of two squares and cannot be factored further.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6645275" y="3551238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16" imgW="647640" imgH="279360" progId="Equation.DSMT4">
                  <p:embed/>
                </p:oleObj>
              </mc:Choice>
              <mc:Fallback>
                <p:oleObj name="Equation" r:id="rId16" imgW="647640" imgH="2793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3551238"/>
                        <a:ext cx="647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4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251</Words>
  <Application>Microsoft Office PowerPoint</Application>
  <PresentationFormat>On-screen Show (4:3)</PresentationFormat>
  <Paragraphs>40</Paragraphs>
  <Slides>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Courier New</vt:lpstr>
      <vt:lpstr>Arial</vt:lpstr>
      <vt:lpstr>Office Theme</vt:lpstr>
      <vt:lpstr>Equation</vt:lpstr>
      <vt:lpstr>Section 8.6</vt:lpstr>
      <vt:lpstr>Objectives</vt:lpstr>
      <vt:lpstr>Factoring Perfect Square Trinomials</vt:lpstr>
      <vt:lpstr>Example 1</vt:lpstr>
      <vt:lpstr>Factoring Perfect Square Trinomials</vt:lpstr>
      <vt:lpstr>Factoring Perfect Square Trinomials</vt:lpstr>
      <vt:lpstr>Example 2</vt:lpstr>
      <vt:lpstr>Example 2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2017-08-02T17:19:11Z</dcterms:modified>
</cp:coreProperties>
</file>