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83" r:id="rId4"/>
    <p:sldId id="268" r:id="rId5"/>
    <p:sldId id="281" r:id="rId6"/>
    <p:sldId id="271" r:id="rId7"/>
    <p:sldId id="272" r:id="rId8"/>
    <p:sldId id="274" r:id="rId9"/>
    <p:sldId id="276" r:id="rId10"/>
    <p:sldId id="282" r:id="rId11"/>
    <p:sldId id="280" r:id="rId1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207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747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7AC37-AD95-474A-9124-9B4486F83FB0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0BA7A-B720-49EA-8251-925A37BB64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76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131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169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4343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474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0445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19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png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Ordered Pairs of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3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b="1" dirty="0"/>
              <a:t>Solution</a:t>
            </a:r>
          </a:p>
          <a:p>
            <a:pPr eaLnBrk="1" hangingPunct="1">
              <a:buNone/>
            </a:pPr>
            <a:endParaRPr lang="en-US" b="1" dirty="0"/>
          </a:p>
          <a:p>
            <a:pPr eaLnBrk="1" hangingPunct="1">
              <a:buNone/>
            </a:pPr>
            <a:endParaRPr lang="en-US" b="1" dirty="0"/>
          </a:p>
          <a:p>
            <a:pPr eaLnBrk="1" hangingPunct="1">
              <a:buNone/>
            </a:pPr>
            <a:endParaRPr lang="en-US" b="1" dirty="0"/>
          </a:p>
          <a:p>
            <a:pPr eaLnBrk="1" hangingPunct="1">
              <a:buNone/>
            </a:pPr>
            <a:endParaRPr lang="en-US" dirty="0"/>
          </a:p>
          <a:p>
            <a:pPr eaLnBrk="1" hangingPunct="1">
              <a:buNone/>
            </a:pP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30352" y="1968500"/>
          <a:ext cx="47752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Equation" r:id="rId4" imgW="4775040" imgH="1155600" progId="Equation.DSMT4">
                  <p:embed/>
                </p:oleObj>
              </mc:Choice>
              <mc:Fallback>
                <p:oleObj name="Equation" r:id="rId4" imgW="4775040" imgH="1155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68500"/>
                        <a:ext cx="47752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486400" y="1280160"/>
            <a:ext cx="26025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or, in table form,</a:t>
            </a:r>
            <a:endParaRPr lang="en-US" sz="2800" b="1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715000" y="2026920"/>
          <a:ext cx="2377440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82" charset="2"/>
                        </a:rPr>
                        <a:t>-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82" charset="2"/>
                        </a:rPr>
                        <a:t>-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82" charset="2"/>
                        </a:rPr>
                        <a:t>-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82" charset="2"/>
                        </a:rPr>
                        <a:t>-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rgbClr val="000000"/>
                          </a:solidFill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rgbClr val="000000"/>
                          </a:solidFill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rgbClr val="000000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82" charset="2"/>
                        </a:rPr>
                        <a:t>-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rgbClr val="00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4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/>
              <a:t>Graph the following set of ordered pairs.</a:t>
            </a:r>
          </a:p>
          <a:p>
            <a:pPr eaLnBrk="1" hangingPunct="1">
              <a:buNone/>
            </a:pPr>
            <a:endParaRPr lang="en-US" dirty="0"/>
          </a:p>
          <a:p>
            <a:pPr eaLnBrk="1" hangingPunct="1">
              <a:buNone/>
            </a:pPr>
            <a:endParaRPr lang="en-US" dirty="0"/>
          </a:p>
          <a:p>
            <a:pPr eaLnBrk="1" hangingPunct="1">
              <a:buNone/>
            </a:pPr>
            <a:r>
              <a:rPr lang="en-US" b="1" dirty="0"/>
              <a:t>Solution</a:t>
            </a:r>
          </a:p>
          <a:p>
            <a:pPr eaLnBrk="1" hangingPunct="1">
              <a:buNone/>
            </a:pPr>
            <a:endParaRPr lang="en-US" dirty="0"/>
          </a:p>
          <a:p>
            <a:pPr eaLnBrk="1" hangingPunct="1"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2172272"/>
              </p:ext>
            </p:extLst>
          </p:nvPr>
        </p:nvGraphicFramePr>
        <p:xfrm>
          <a:off x="1238250" y="1879600"/>
          <a:ext cx="6235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4" imgW="6235560" imgH="977760" progId="Equation.DSMT4">
                  <p:embed/>
                </p:oleObj>
              </mc:Choice>
              <mc:Fallback>
                <p:oleObj name="Equation" r:id="rId4" imgW="6235560" imgH="9777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1879600"/>
                        <a:ext cx="62357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08960" y="2895600"/>
            <a:ext cx="2926080" cy="296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Become familiar with the following terms related to graphing: </a:t>
            </a:r>
            <a:r>
              <a:rPr lang="en-US" b="1" i="0" dirty="0">
                <a:solidFill>
                  <a:schemeClr val="tx1"/>
                </a:solidFill>
              </a:rPr>
              <a:t>ordered pairs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b="1" i="0" dirty="0">
                <a:solidFill>
                  <a:schemeClr val="tx1"/>
                </a:solidFill>
              </a:rPr>
              <a:t>first coordinate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b="1" i="0" dirty="0">
                <a:solidFill>
                  <a:schemeClr val="tx1"/>
                </a:solidFill>
              </a:rPr>
              <a:t>second coordinate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b="1" i="1" dirty="0">
                <a:solidFill>
                  <a:schemeClr val="tx1"/>
                </a:solidFill>
              </a:rPr>
              <a:t>x</a:t>
            </a:r>
            <a:r>
              <a:rPr lang="en-US" b="1" i="0" dirty="0">
                <a:solidFill>
                  <a:schemeClr val="tx1"/>
                </a:solidFill>
              </a:rPr>
              <a:t>-axis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b="1" i="1" dirty="0">
                <a:solidFill>
                  <a:schemeClr val="tx1"/>
                </a:solidFill>
              </a:rPr>
              <a:t>y</a:t>
            </a:r>
            <a:r>
              <a:rPr lang="en-US" b="1" i="0" dirty="0">
                <a:solidFill>
                  <a:schemeClr val="tx1"/>
                </a:solidFill>
              </a:rPr>
              <a:t>-axis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b="1" i="0" dirty="0">
                <a:solidFill>
                  <a:schemeClr val="tx1"/>
                </a:solidFill>
              </a:rPr>
              <a:t>quadrant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Be able to list the set of ordered pairs corresponding to points on a graph.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Know how to graph the points corresponding to a set of ordered pairs of real numbers.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Graphing Ordered Pairs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3100" y="1209675"/>
            <a:ext cx="5257800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Graphing Ordered Pairs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There is a one-to-one correspondence between the points in a plane and ordered pairs of real numbers</a:t>
            </a:r>
            <a:r>
              <a:rPr lang="en-US" dirty="0">
                <a:solidFill>
                  <a:srgbClr val="000000"/>
                </a:solidFill>
              </a:rPr>
              <a:t>. That is, each point in a plane corresponds to one ordered pair of real numbers, and each ordered pair of real numbers corresponds to one point in a plane. (See Figure 9.2.)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Graphing Ordered Pairs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1" y="1379914"/>
            <a:ext cx="4114800" cy="4098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4191000" y="5494742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Figure 9.2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Graphing Ordered Pairs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algn="ctr">
              <a:buNone/>
            </a:pPr>
            <a:r>
              <a:rPr lang="en-US" b="1" i="0" dirty="0">
                <a:solidFill>
                  <a:srgbClr val="000000"/>
                </a:solidFill>
              </a:rPr>
              <a:t>Note</a:t>
            </a:r>
          </a:p>
          <a:p>
            <a:pPr marL="0">
              <a:buNone/>
            </a:pPr>
            <a:r>
              <a:rPr lang="en-US" i="0" dirty="0">
                <a:solidFill>
                  <a:srgbClr val="000000"/>
                </a:solidFill>
              </a:rPr>
              <a:t>Unless a scale is labeled on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-axis or on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-axis, the grid lines are assumed to be one unit apart in both the horizontal and vertical directions.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/>
              <a:t>Graph the following set of ordered pairs.</a:t>
            </a:r>
          </a:p>
          <a:p>
            <a:pPr eaLnBrk="1" hangingPunct="1">
              <a:buNone/>
            </a:pPr>
            <a:endParaRPr lang="en-US" dirty="0"/>
          </a:p>
          <a:p>
            <a:pPr eaLnBrk="1" hangingPunct="1">
              <a:lnSpc>
                <a:spcPct val="150000"/>
              </a:lnSpc>
              <a:spcBef>
                <a:spcPts val="1800"/>
              </a:spcBef>
              <a:buNone/>
            </a:pPr>
            <a:r>
              <a:rPr lang="en-US" b="1" dirty="0"/>
              <a:t>Solution</a:t>
            </a:r>
          </a:p>
          <a:p>
            <a:pPr eaLnBrk="1" hangingPunct="1">
              <a:buNone/>
            </a:pPr>
            <a:endParaRPr lang="en-US" dirty="0"/>
          </a:p>
          <a:p>
            <a:pPr eaLnBrk="1" hangingPunct="1">
              <a:buNone/>
            </a:pP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2628900"/>
            <a:ext cx="3200400" cy="3162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944425"/>
              </p:ext>
            </p:extLst>
          </p:nvPr>
        </p:nvGraphicFramePr>
        <p:xfrm>
          <a:off x="2590800" y="1905000"/>
          <a:ext cx="3962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5" imgW="3962160" imgH="571320" progId="Equation.DSMT4">
                  <p:embed/>
                </p:oleObj>
              </mc:Choice>
              <mc:Fallback>
                <p:oleObj name="Equation" r:id="rId5" imgW="396216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905000"/>
                        <a:ext cx="3962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/>
              <a:t>Graph the following set of ordered pairs.</a:t>
            </a:r>
          </a:p>
          <a:p>
            <a:pPr eaLnBrk="1" hangingPunct="1">
              <a:buNone/>
            </a:pPr>
            <a:r>
              <a:rPr lang="en-US" dirty="0"/>
              <a:t>						</a:t>
            </a:r>
          </a:p>
          <a:p>
            <a:pPr eaLnBrk="1" hangingPunct="1">
              <a:buNone/>
            </a:pPr>
            <a:endParaRPr lang="en-US" dirty="0"/>
          </a:p>
          <a:p>
            <a:pPr eaLnBrk="1" hangingPunct="1">
              <a:buNone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432300" y="20574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90600" y="1981200"/>
          <a:ext cx="173736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82" charset="2"/>
                        </a:rPr>
                        <a:t>-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82" charset="2"/>
                        </a:rPr>
                        <a:t>-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82" charset="2"/>
                        </a:rPr>
                        <a:t>-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82" charset="2"/>
                        </a:rPr>
                        <a:t>-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82" charset="2"/>
                        </a:rPr>
                        <a:t>-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82" charset="2"/>
                        </a:rPr>
                        <a:t>-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2667000"/>
            <a:ext cx="3200400" cy="3234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3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graph of a set of points is given. List the set of ordered pairs that correspond to the points in the graph.</a:t>
            </a:r>
            <a:r>
              <a:rPr lang="en-US" i="0" dirty="0">
                <a:solidFill>
                  <a:srgbClr val="006666"/>
                </a:solidFill>
              </a:rPr>
              <a:t>						</a:t>
            </a:r>
          </a:p>
          <a:p>
            <a:pPr eaLnBrk="1" hangingPunct="1">
              <a:buNone/>
            </a:pPr>
            <a:r>
              <a:rPr lang="en-US" i="0" dirty="0">
                <a:solidFill>
                  <a:srgbClr val="006666"/>
                </a:solidFill>
              </a:rPr>
              <a:t>					       </a:t>
            </a:r>
          </a:p>
          <a:p>
            <a:pPr eaLnBrk="1" hangingPunct="1">
              <a:buNone/>
            </a:pPr>
            <a:endParaRPr lang="en-US" i="0" dirty="0">
              <a:solidFill>
                <a:srgbClr val="006666"/>
              </a:solidFill>
            </a:endParaRPr>
          </a:p>
          <a:p>
            <a:pPr eaLnBrk="1" hangingPunct="1">
              <a:buNone/>
            </a:pPr>
            <a:r>
              <a:rPr lang="en-US" i="0" dirty="0">
                <a:solidFill>
                  <a:srgbClr val="006666"/>
                </a:solidFill>
              </a:rPr>
              <a:t>					</a:t>
            </a:r>
          </a:p>
          <a:p>
            <a:pPr eaLnBrk="1" hangingPunct="1">
              <a:buNone/>
            </a:pPr>
            <a:endParaRPr lang="en-US" i="0" dirty="0">
              <a:solidFill>
                <a:srgbClr val="006666"/>
              </a:solidFill>
            </a:endParaRPr>
          </a:p>
          <a:p>
            <a:pPr eaLnBrk="1" hangingPunct="1">
              <a:buNone/>
            </a:pPr>
            <a:endParaRPr lang="en-US" i="0" dirty="0">
              <a:solidFill>
                <a:srgbClr val="006666"/>
              </a:solidFill>
            </a:endParaRPr>
          </a:p>
          <a:p>
            <a:pPr eaLnBrk="1" hangingPunct="1">
              <a:buNone/>
            </a:pPr>
            <a:endParaRPr lang="en-US" sz="800" i="0" dirty="0">
              <a:solidFill>
                <a:srgbClr val="006666"/>
              </a:solidFill>
            </a:endParaRPr>
          </a:p>
          <a:p>
            <a:pPr eaLnBrk="1" hangingPunct="1">
              <a:buNone/>
            </a:pPr>
            <a:endParaRPr lang="en-US" i="0" dirty="0">
              <a:solidFill>
                <a:srgbClr val="006666"/>
              </a:solidFill>
            </a:endParaRPr>
          </a:p>
          <a:p>
            <a:pPr eaLnBrk="1" hangingPunct="1">
              <a:buNone/>
            </a:pPr>
            <a:endParaRPr lang="en-US" i="0" dirty="0">
              <a:solidFill>
                <a:srgbClr val="006666"/>
              </a:solidFill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2546797"/>
            <a:ext cx="3200400" cy="3168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293</Words>
  <Application>Microsoft Office PowerPoint</Application>
  <PresentationFormat>On-screen Show (4:3)</PresentationFormat>
  <Paragraphs>82</Paragraphs>
  <Slides>11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Calibri</vt:lpstr>
      <vt:lpstr>Arial</vt:lpstr>
      <vt:lpstr>Symbol</vt:lpstr>
      <vt:lpstr>Courier New</vt:lpstr>
      <vt:lpstr>Office Theme</vt:lpstr>
      <vt:lpstr>Equation</vt:lpstr>
      <vt:lpstr>MathType 6.0 Equation</vt:lpstr>
      <vt:lpstr>Section 9.1</vt:lpstr>
      <vt:lpstr>Objectives</vt:lpstr>
      <vt:lpstr>Graphing Ordered Pairs</vt:lpstr>
      <vt:lpstr>Graphing Ordered Pairs</vt:lpstr>
      <vt:lpstr>Graphing Ordered Pairs</vt:lpstr>
      <vt:lpstr>Graphing Ordered Pairs</vt:lpstr>
      <vt:lpstr>Example 1</vt:lpstr>
      <vt:lpstr>Example 2</vt:lpstr>
      <vt:lpstr>Example 3</vt:lpstr>
      <vt:lpstr>Example 3 (cont.)</vt:lpstr>
      <vt:lpstr>Example 4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nagesh</cp:lastModifiedBy>
  <cp:revision>32</cp:revision>
  <dcterms:created xsi:type="dcterms:W3CDTF">2013-04-26T14:43:13Z</dcterms:created>
  <dcterms:modified xsi:type="dcterms:W3CDTF">2018-09-04T10:06:42Z</dcterms:modified>
</cp:coreProperties>
</file>