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58" r:id="rId3"/>
    <p:sldId id="264" r:id="rId4"/>
    <p:sldId id="266" r:id="rId5"/>
    <p:sldId id="270" r:id="rId6"/>
    <p:sldId id="271" r:id="rId7"/>
    <p:sldId id="273" r:id="rId8"/>
    <p:sldId id="274" r:id="rId9"/>
    <p:sldId id="281" r:id="rId10"/>
    <p:sldId id="277" r:id="rId11"/>
    <p:sldId id="278" r:id="rId12"/>
    <p:sldId id="282" r:id="rId13"/>
    <p:sldId id="280" r:id="rId14"/>
  </p:sldIdLst>
  <p:sldSz cx="9144000" cy="6858000" type="screen4x3"/>
  <p:notesSz cx="6858000" cy="9144000"/>
  <p:embeddedFontLst>
    <p:embeddedFont>
      <p:font typeface="Calibri" panose="020F0502020204030204" pitchFamily="34" charset="0"/>
      <p:regular r:id="rId17"/>
      <p:bold r:id="rId18"/>
      <p:italic r:id="rId19"/>
      <p:boldItalic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00"/>
    <a:srgbClr val="00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728"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7076245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E9F363-67C8-4AB1-B5BE-EA80FEB8F36B}"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2606CE-0AEF-4696-A24C-2550029FA53E}" type="slidenum">
              <a:rPr lang="en-US" smtClean="0"/>
              <a:pPr/>
              <a:t>‹#›</a:t>
            </a:fld>
            <a:endParaRPr lang="en-US"/>
          </a:p>
        </p:txBody>
      </p:sp>
    </p:spTree>
    <p:extLst>
      <p:ext uri="{BB962C8B-B14F-4D97-AF65-F5344CB8AC3E}">
        <p14:creationId xmlns:p14="http://schemas.microsoft.com/office/powerpoint/2010/main" val="719769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2985379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13</a:t>
            </a:fld>
            <a:endParaRPr lang="en-US" dirty="0"/>
          </a:p>
        </p:txBody>
      </p:sp>
    </p:spTree>
    <p:extLst>
      <p:ext uri="{BB962C8B-B14F-4D97-AF65-F5344CB8AC3E}">
        <p14:creationId xmlns:p14="http://schemas.microsoft.com/office/powerpoint/2010/main" val="846764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4</a:t>
            </a:fld>
            <a:endParaRPr lang="en-US" dirty="0"/>
          </a:p>
        </p:txBody>
      </p:sp>
    </p:spTree>
    <p:extLst>
      <p:ext uri="{BB962C8B-B14F-4D97-AF65-F5344CB8AC3E}">
        <p14:creationId xmlns:p14="http://schemas.microsoft.com/office/powerpoint/2010/main" val="99085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5</a:t>
            </a:fld>
            <a:endParaRPr lang="en-US" dirty="0"/>
          </a:p>
        </p:txBody>
      </p:sp>
    </p:spTree>
    <p:extLst>
      <p:ext uri="{BB962C8B-B14F-4D97-AF65-F5344CB8AC3E}">
        <p14:creationId xmlns:p14="http://schemas.microsoft.com/office/powerpoint/2010/main" val="9084117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6</a:t>
            </a:fld>
            <a:endParaRPr lang="en-US" dirty="0"/>
          </a:p>
        </p:txBody>
      </p:sp>
    </p:spTree>
    <p:extLst>
      <p:ext uri="{BB962C8B-B14F-4D97-AF65-F5344CB8AC3E}">
        <p14:creationId xmlns:p14="http://schemas.microsoft.com/office/powerpoint/2010/main" val="2729047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7</a:t>
            </a:fld>
            <a:endParaRPr lang="en-US" dirty="0"/>
          </a:p>
        </p:txBody>
      </p:sp>
    </p:spTree>
    <p:extLst>
      <p:ext uri="{BB962C8B-B14F-4D97-AF65-F5344CB8AC3E}">
        <p14:creationId xmlns:p14="http://schemas.microsoft.com/office/powerpoint/2010/main" val="573173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8</a:t>
            </a:fld>
            <a:endParaRPr lang="en-US" dirty="0"/>
          </a:p>
        </p:txBody>
      </p:sp>
    </p:spTree>
    <p:extLst>
      <p:ext uri="{BB962C8B-B14F-4D97-AF65-F5344CB8AC3E}">
        <p14:creationId xmlns:p14="http://schemas.microsoft.com/office/powerpoint/2010/main" val="3627462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9</a:t>
            </a:fld>
            <a:endParaRPr lang="en-US" dirty="0"/>
          </a:p>
        </p:txBody>
      </p:sp>
    </p:spTree>
    <p:extLst>
      <p:ext uri="{BB962C8B-B14F-4D97-AF65-F5344CB8AC3E}">
        <p14:creationId xmlns:p14="http://schemas.microsoft.com/office/powerpoint/2010/main" val="20849975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11</a:t>
            </a:fld>
            <a:endParaRPr lang="en-US" dirty="0"/>
          </a:p>
        </p:txBody>
      </p:sp>
    </p:spTree>
    <p:extLst>
      <p:ext uri="{BB962C8B-B14F-4D97-AF65-F5344CB8AC3E}">
        <p14:creationId xmlns:p14="http://schemas.microsoft.com/office/powerpoint/2010/main" val="30642600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12</a:t>
            </a:fld>
            <a:endParaRPr lang="en-US" dirty="0"/>
          </a:p>
        </p:txBody>
      </p:sp>
    </p:spTree>
    <p:extLst>
      <p:ext uri="{BB962C8B-B14F-4D97-AF65-F5344CB8AC3E}">
        <p14:creationId xmlns:p14="http://schemas.microsoft.com/office/powerpoint/2010/main" val="42088740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image" Target="../media/image20.wmf"/><Relationship Id="rId3" Type="http://schemas.openxmlformats.org/officeDocument/2006/relationships/notesSlide" Target="../notesSlides/notesSlide8.xml"/><Relationship Id="rId7" Type="http://schemas.openxmlformats.org/officeDocument/2006/relationships/image" Target="../media/image17.wmf"/><Relationship Id="rId12"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4.bin"/><Relationship Id="rId11" Type="http://schemas.openxmlformats.org/officeDocument/2006/relationships/image" Target="../media/image19.wmf"/><Relationship Id="rId5" Type="http://schemas.openxmlformats.org/officeDocument/2006/relationships/image" Target="../media/image16.wmf"/><Relationship Id="rId15" Type="http://schemas.openxmlformats.org/officeDocument/2006/relationships/image" Target="../media/image21.wmf"/><Relationship Id="rId10" Type="http://schemas.openxmlformats.org/officeDocument/2006/relationships/oleObject" Target="../embeddings/oleObject16.bin"/><Relationship Id="rId4" Type="http://schemas.openxmlformats.org/officeDocument/2006/relationships/oleObject" Target="../embeddings/oleObject13.bin"/><Relationship Id="rId9" Type="http://schemas.openxmlformats.org/officeDocument/2006/relationships/image" Target="../media/image18.wmf"/><Relationship Id="rId14" Type="http://schemas.openxmlformats.org/officeDocument/2006/relationships/oleObject" Target="../embeddings/oleObject18.bin"/></Relationships>
</file>

<file path=ppt/slides/_rels/slide1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9.png"/><Relationship Id="rId13" Type="http://schemas.openxmlformats.org/officeDocument/2006/relationships/oleObject" Target="../embeddings/oleObject23.bin"/><Relationship Id="rId3" Type="http://schemas.openxmlformats.org/officeDocument/2006/relationships/notesSlide" Target="../notesSlides/notesSlide10.xml"/><Relationship Id="rId7" Type="http://schemas.openxmlformats.org/officeDocument/2006/relationships/image" Target="../media/image24.wmf"/><Relationship Id="rId12" Type="http://schemas.openxmlformats.org/officeDocument/2006/relationships/image" Target="../media/image26.wmf"/><Relationship Id="rId2" Type="http://schemas.openxmlformats.org/officeDocument/2006/relationships/slideLayout" Target="../slideLayouts/slideLayout2.xml"/><Relationship Id="rId16" Type="http://schemas.openxmlformats.org/officeDocument/2006/relationships/image" Target="../media/image28.wmf"/><Relationship Id="rId1" Type="http://schemas.openxmlformats.org/officeDocument/2006/relationships/vmlDrawing" Target="../drawings/vmlDrawing7.vml"/><Relationship Id="rId6" Type="http://schemas.openxmlformats.org/officeDocument/2006/relationships/oleObject" Target="../embeddings/oleObject20.bin"/><Relationship Id="rId11" Type="http://schemas.openxmlformats.org/officeDocument/2006/relationships/oleObject" Target="../embeddings/oleObject22.bin"/><Relationship Id="rId5" Type="http://schemas.openxmlformats.org/officeDocument/2006/relationships/image" Target="../media/image23.wmf"/><Relationship Id="rId15" Type="http://schemas.openxmlformats.org/officeDocument/2006/relationships/oleObject" Target="../embeddings/oleObject24.bin"/><Relationship Id="rId10" Type="http://schemas.openxmlformats.org/officeDocument/2006/relationships/image" Target="../media/image25.wmf"/><Relationship Id="rId4" Type="http://schemas.openxmlformats.org/officeDocument/2006/relationships/oleObject" Target="../embeddings/oleObject19.bin"/><Relationship Id="rId9" Type="http://schemas.openxmlformats.org/officeDocument/2006/relationships/oleObject" Target="../embeddings/oleObject21.bin"/><Relationship Id="rId14" Type="http://schemas.openxmlformats.org/officeDocument/2006/relationships/image" Target="../media/image27.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notesSlide" Target="../notesSlides/notesSlide4.xml"/><Relationship Id="rId7"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image" Target="../media/image5.wmf"/><Relationship Id="rId10" Type="http://schemas.openxmlformats.org/officeDocument/2006/relationships/image" Target="../media/image8.png"/><Relationship Id="rId4" Type="http://schemas.openxmlformats.org/officeDocument/2006/relationships/oleObject" Target="../embeddings/oleObject4.bin"/><Relationship Id="rId9" Type="http://schemas.openxmlformats.org/officeDocument/2006/relationships/image" Target="../media/image7.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5.xml"/><Relationship Id="rId7"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8.bin"/><Relationship Id="rId5" Type="http://schemas.openxmlformats.org/officeDocument/2006/relationships/image" Target="../media/image9.wmf"/><Relationship Id="rId4" Type="http://schemas.openxmlformats.org/officeDocument/2006/relationships/oleObject" Target="../embeddings/oleObject7.bin"/><Relationship Id="rId9" Type="http://schemas.openxmlformats.org/officeDocument/2006/relationships/image" Target="../media/image11.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notesSlide" Target="../notesSlides/notesSlide6.xml"/><Relationship Id="rId7"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1.bin"/><Relationship Id="rId5" Type="http://schemas.openxmlformats.org/officeDocument/2006/relationships/image" Target="../media/image12.wmf"/><Relationship Id="rId4" Type="http://schemas.openxmlformats.org/officeDocument/2006/relationships/oleObject" Target="../embeddings/oleObject10.bin"/><Relationship Id="rId9" Type="http://schemas.openxmlformats.org/officeDocument/2006/relationships/image" Target="../media/image14.wmf"/></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9.2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Graphing Linear Equations I: </a:t>
            </a:r>
          </a:p>
          <a:p>
            <a:pPr algn="ctr">
              <a:buNone/>
              <a:defRPr/>
            </a:pPr>
            <a:r>
              <a:rPr lang="en-US" b="1" i="1" dirty="0" smtClean="0">
                <a:solidFill>
                  <a:srgbClr val="1F497D"/>
                </a:solidFill>
              </a:rPr>
              <a:t>Ax + By = C</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Graphing Linear Equations</a:t>
            </a:r>
            <a:endParaRPr lang="en-US" dirty="0"/>
          </a:p>
        </p:txBody>
      </p:sp>
      <p:sp>
        <p:nvSpPr>
          <p:cNvPr id="4" name="Content Placeholder 2"/>
          <p:cNvSpPr>
            <a:spLocks noGrp="1"/>
          </p:cNvSpPr>
          <p:nvPr>
            <p:ph idx="1"/>
          </p:nvPr>
        </p:nvSpPr>
        <p:spPr>
          <a:xfrm>
            <a:off x="457200" y="1280160"/>
            <a:ext cx="8229600" cy="4142673"/>
          </a:xfrm>
          <a:solidFill>
            <a:srgbClr val="FFFFCC"/>
          </a:solidFill>
          <a:ln w="28575">
            <a:solidFill>
              <a:srgbClr val="000000"/>
            </a:solidFill>
          </a:ln>
        </p:spPr>
        <p:txBody>
          <a:bodyPr>
            <a:spAutoFit/>
          </a:bodyPr>
          <a:lstStyle/>
          <a:p>
            <a:pPr marL="0" algn="ctr">
              <a:buNone/>
            </a:pPr>
            <a:r>
              <a:rPr lang="en-US" b="1" i="1" dirty="0" smtClean="0">
                <a:solidFill>
                  <a:srgbClr val="000000"/>
                </a:solidFill>
              </a:rPr>
              <a:t>x</a:t>
            </a:r>
            <a:r>
              <a:rPr lang="en-US" b="1" dirty="0" smtClean="0">
                <a:solidFill>
                  <a:srgbClr val="000000"/>
                </a:solidFill>
              </a:rPr>
              <a:t>- </a:t>
            </a:r>
            <a:r>
              <a:rPr lang="en-US" b="1" i="0" dirty="0" smtClean="0">
                <a:solidFill>
                  <a:srgbClr val="000000"/>
                </a:solidFill>
              </a:rPr>
              <a:t>and</a:t>
            </a:r>
            <a:r>
              <a:rPr lang="en-US" b="1" dirty="0" smtClean="0">
                <a:solidFill>
                  <a:srgbClr val="000000"/>
                </a:solidFill>
              </a:rPr>
              <a:t> </a:t>
            </a:r>
            <a:r>
              <a:rPr lang="en-US" b="1" i="1" dirty="0" smtClean="0">
                <a:solidFill>
                  <a:srgbClr val="000000"/>
                </a:solidFill>
              </a:rPr>
              <a:t>y</a:t>
            </a:r>
            <a:r>
              <a:rPr lang="en-US" b="1" dirty="0" smtClean="0">
                <a:solidFill>
                  <a:srgbClr val="000000"/>
                </a:solidFill>
              </a:rPr>
              <a:t>- </a:t>
            </a:r>
            <a:r>
              <a:rPr lang="en-US" b="1" i="0" dirty="0" smtClean="0">
                <a:solidFill>
                  <a:srgbClr val="000000"/>
                </a:solidFill>
              </a:rPr>
              <a:t>Intercept</a:t>
            </a:r>
          </a:p>
          <a:p>
            <a:r>
              <a:rPr lang="en-US" i="0" dirty="0" smtClean="0">
                <a:solidFill>
                  <a:srgbClr val="000000"/>
                </a:solidFill>
              </a:rPr>
              <a:t>The </a:t>
            </a:r>
            <a:r>
              <a:rPr lang="en-US" b="1" i="1" dirty="0" smtClean="0">
                <a:solidFill>
                  <a:srgbClr val="C00000"/>
                </a:solidFill>
              </a:rPr>
              <a:t>y</a:t>
            </a:r>
            <a:r>
              <a:rPr lang="en-US" b="1" i="0" dirty="0" smtClean="0">
                <a:solidFill>
                  <a:srgbClr val="C00000"/>
                </a:solidFill>
              </a:rPr>
              <a:t>-intercept</a:t>
            </a:r>
            <a:r>
              <a:rPr lang="en-US" i="0" dirty="0" smtClean="0">
                <a:solidFill>
                  <a:srgbClr val="000000"/>
                </a:solidFill>
              </a:rPr>
              <a:t> of a line is the point where the line crosses the </a:t>
            </a:r>
            <a:r>
              <a:rPr lang="en-US" i="1" dirty="0" smtClean="0">
                <a:solidFill>
                  <a:srgbClr val="000000"/>
                </a:solidFill>
              </a:rPr>
              <a:t>y</a:t>
            </a:r>
            <a:r>
              <a:rPr lang="en-US" i="0" dirty="0" smtClean="0">
                <a:solidFill>
                  <a:srgbClr val="000000"/>
                </a:solidFill>
              </a:rPr>
              <a:t>-axis. This point can be located by letting </a:t>
            </a:r>
            <a:r>
              <a:rPr lang="en-US" i="1" dirty="0" smtClean="0">
                <a:solidFill>
                  <a:srgbClr val="000000"/>
                </a:solidFill>
              </a:rPr>
              <a:t>x</a:t>
            </a:r>
            <a:r>
              <a:rPr lang="en-US" dirty="0" smtClean="0">
                <a:solidFill>
                  <a:srgbClr val="000000"/>
                </a:solidFill>
              </a:rPr>
              <a:t> </a:t>
            </a:r>
            <a:r>
              <a:rPr lang="en-US" i="0" dirty="0" smtClean="0">
                <a:solidFill>
                  <a:srgbClr val="000000"/>
                </a:solidFill>
              </a:rPr>
              <a:t>= 0. Similarly, the </a:t>
            </a:r>
            <a:r>
              <a:rPr lang="en-US" b="1" i="1" dirty="0" smtClean="0">
                <a:solidFill>
                  <a:srgbClr val="C00000"/>
                </a:solidFill>
              </a:rPr>
              <a:t>x</a:t>
            </a:r>
            <a:r>
              <a:rPr lang="en-US" b="1" i="0" dirty="0" smtClean="0">
                <a:solidFill>
                  <a:srgbClr val="C00000"/>
                </a:solidFill>
              </a:rPr>
              <a:t>-intercept</a:t>
            </a:r>
            <a:r>
              <a:rPr lang="en-US" i="0" dirty="0" smtClean="0">
                <a:solidFill>
                  <a:srgbClr val="000000"/>
                </a:solidFill>
              </a:rPr>
              <a:t> is the point where the line crosses the </a:t>
            </a:r>
            <a:r>
              <a:rPr lang="en-US" i="1" dirty="0" smtClean="0">
                <a:solidFill>
                  <a:srgbClr val="000000"/>
                </a:solidFill>
              </a:rPr>
              <a:t>x</a:t>
            </a:r>
            <a:r>
              <a:rPr lang="en-US" i="0" dirty="0" smtClean="0">
                <a:solidFill>
                  <a:srgbClr val="000000"/>
                </a:solidFill>
              </a:rPr>
              <a:t>-axis and is found by letting </a:t>
            </a:r>
            <a:r>
              <a:rPr lang="en-US" i="1" dirty="0" smtClean="0">
                <a:solidFill>
                  <a:srgbClr val="000000"/>
                </a:solidFill>
              </a:rPr>
              <a:t>y</a:t>
            </a:r>
            <a:r>
              <a:rPr lang="en-US" i="0" dirty="0" smtClean="0">
                <a:solidFill>
                  <a:srgbClr val="000000"/>
                </a:solidFill>
              </a:rPr>
              <a:t> = 0. When the line is not vertical or horizontal, the </a:t>
            </a:r>
            <a:r>
              <a:rPr lang="en-US" i="1" dirty="0" smtClean="0">
                <a:solidFill>
                  <a:srgbClr val="000000"/>
                </a:solidFill>
              </a:rPr>
              <a:t>y</a:t>
            </a:r>
            <a:r>
              <a:rPr lang="en-US" dirty="0" smtClean="0">
                <a:solidFill>
                  <a:srgbClr val="000000"/>
                </a:solidFill>
              </a:rPr>
              <a:t>‑</a:t>
            </a:r>
            <a:r>
              <a:rPr lang="en-US" i="0" dirty="0" smtClean="0">
                <a:solidFill>
                  <a:srgbClr val="000000"/>
                </a:solidFill>
              </a:rPr>
              <a:t>intercept and the </a:t>
            </a:r>
            <a:r>
              <a:rPr lang="en-US" i="1" dirty="0" smtClean="0">
                <a:solidFill>
                  <a:srgbClr val="000000"/>
                </a:solidFill>
              </a:rPr>
              <a:t>x</a:t>
            </a:r>
            <a:r>
              <a:rPr lang="en-US" i="0" dirty="0" smtClean="0">
                <a:solidFill>
                  <a:srgbClr val="000000"/>
                </a:solidFill>
              </a:rPr>
              <a:t>-intercept are generally easy to locate and are frequently used for drawing the graph of a linear equation. </a:t>
            </a:r>
            <a:endParaRPr lang="en-US" i="0" dirty="0">
              <a:solidFill>
                <a:srgbClr val="0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4</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eaLnBrk="1" hangingPunct="1">
              <a:spcBef>
                <a:spcPts val="600"/>
              </a:spcBef>
              <a:buNone/>
            </a:pPr>
            <a:r>
              <a:rPr lang="en-US" dirty="0" smtClean="0"/>
              <a:t>Draw the graph of the linear equation </a:t>
            </a:r>
            <a:r>
              <a:rPr lang="en-US" i="1" dirty="0" smtClean="0">
                <a:solidFill>
                  <a:srgbClr val="0000FF"/>
                </a:solidFill>
              </a:rPr>
              <a:t>x</a:t>
            </a:r>
            <a:r>
              <a:rPr lang="en-US" dirty="0" smtClean="0">
                <a:solidFill>
                  <a:srgbClr val="0000FF"/>
                </a:solidFill>
              </a:rPr>
              <a:t> – 2</a:t>
            </a:r>
            <a:r>
              <a:rPr lang="en-US" i="1" dirty="0" smtClean="0">
                <a:solidFill>
                  <a:srgbClr val="0000FF"/>
                </a:solidFill>
              </a:rPr>
              <a:t>y</a:t>
            </a:r>
            <a:r>
              <a:rPr lang="en-US" dirty="0" smtClean="0">
                <a:solidFill>
                  <a:srgbClr val="0000FF"/>
                </a:solidFill>
              </a:rPr>
              <a:t> = 8 </a:t>
            </a:r>
            <a:r>
              <a:rPr lang="en-US" dirty="0" smtClean="0"/>
              <a:t>by locating the </a:t>
            </a:r>
            <a:r>
              <a:rPr lang="en-US" i="1" dirty="0" smtClean="0"/>
              <a:t>y</a:t>
            </a:r>
            <a:r>
              <a:rPr lang="en-US" dirty="0" smtClean="0"/>
              <a:t>-intercept and the </a:t>
            </a:r>
            <a:r>
              <a:rPr lang="en-US" i="1" dirty="0" smtClean="0"/>
              <a:t>x</a:t>
            </a:r>
            <a:r>
              <a:rPr lang="en-US" dirty="0" smtClean="0"/>
              <a:t>-intercept.</a:t>
            </a:r>
          </a:p>
          <a:p>
            <a:pPr marL="0" eaLnBrk="1" hangingPunct="1">
              <a:spcBef>
                <a:spcPts val="600"/>
              </a:spcBef>
              <a:buNone/>
            </a:pPr>
            <a:r>
              <a:rPr lang="en-US" b="1" dirty="0" smtClean="0"/>
              <a:t>Solution</a:t>
            </a:r>
          </a:p>
          <a:p>
            <a:pPr eaLnBrk="1" hangingPunct="1">
              <a:spcBef>
                <a:spcPts val="600"/>
              </a:spcBef>
              <a:buNone/>
            </a:pPr>
            <a:r>
              <a:rPr lang="en-US" b="1" dirty="0" smtClean="0"/>
              <a:t>Find the </a:t>
            </a:r>
            <a:r>
              <a:rPr lang="en-US" b="1" i="1" dirty="0" smtClean="0"/>
              <a:t>y</a:t>
            </a:r>
            <a:r>
              <a:rPr lang="en-US" b="1" dirty="0" smtClean="0"/>
              <a:t>-intercept	</a:t>
            </a:r>
          </a:p>
        </p:txBody>
      </p:sp>
      <p:graphicFrame>
        <p:nvGraphicFramePr>
          <p:cNvPr id="5" name="Object 4"/>
          <p:cNvGraphicFramePr>
            <a:graphicFrameLocks noChangeAspect="1"/>
          </p:cNvGraphicFramePr>
          <p:nvPr/>
        </p:nvGraphicFramePr>
        <p:xfrm>
          <a:off x="1384300" y="3429000"/>
          <a:ext cx="736600" cy="292100"/>
        </p:xfrm>
        <a:graphic>
          <a:graphicData uri="http://schemas.openxmlformats.org/presentationml/2006/ole">
            <mc:AlternateContent xmlns:mc="http://schemas.openxmlformats.org/markup-compatibility/2006">
              <mc:Choice xmlns:v="urn:schemas-microsoft-com:vml" Requires="v">
                <p:oleObj spid="_x0000_s13326" name="Equation" r:id="rId4" imgW="736560" imgH="291960" progId="Equation.DSMT4">
                  <p:embed/>
                </p:oleObj>
              </mc:Choice>
              <mc:Fallback>
                <p:oleObj name="Equation" r:id="rId4" imgW="736560" imgH="29196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4300" y="3429000"/>
                        <a:ext cx="736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3"/>
          <p:cNvGraphicFramePr>
            <a:graphicFrameLocks noChangeAspect="1"/>
          </p:cNvGraphicFramePr>
          <p:nvPr/>
        </p:nvGraphicFramePr>
        <p:xfrm>
          <a:off x="5918200" y="3429000"/>
          <a:ext cx="723900" cy="355600"/>
        </p:xfrm>
        <a:graphic>
          <a:graphicData uri="http://schemas.openxmlformats.org/presentationml/2006/ole">
            <mc:AlternateContent xmlns:mc="http://schemas.openxmlformats.org/markup-compatibility/2006">
              <mc:Choice xmlns:v="urn:schemas-microsoft-com:vml" Requires="v">
                <p:oleObj spid="_x0000_s13327" name="Equation" r:id="rId6" imgW="723600" imgH="355320" progId="Equation.DSMT4">
                  <p:embed/>
                </p:oleObj>
              </mc:Choice>
              <mc:Fallback>
                <p:oleObj name="Equation" r:id="rId6" imgW="723600" imgH="35532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18200" y="3429000"/>
                        <a:ext cx="723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5"/>
          <p:cNvSpPr/>
          <p:nvPr/>
        </p:nvSpPr>
        <p:spPr>
          <a:xfrm>
            <a:off x="4724400" y="2692400"/>
            <a:ext cx="3110403" cy="523220"/>
          </a:xfrm>
          <a:prstGeom prst="rect">
            <a:avLst/>
          </a:prstGeom>
        </p:spPr>
        <p:txBody>
          <a:bodyPr wrap="none">
            <a:spAutoFit/>
          </a:bodyPr>
          <a:lstStyle/>
          <a:p>
            <a:r>
              <a:rPr lang="en-US" sz="2800" b="1" dirty="0" smtClean="0"/>
              <a:t>Find the </a:t>
            </a:r>
            <a:r>
              <a:rPr lang="en-US" sz="2800" b="1" i="1" dirty="0" smtClean="0"/>
              <a:t>x</a:t>
            </a:r>
            <a:r>
              <a:rPr lang="en-US" sz="2800" b="1" dirty="0" smtClean="0"/>
              <a:t>-intercept</a:t>
            </a:r>
            <a:endParaRPr lang="en-US" sz="2800" dirty="0"/>
          </a:p>
        </p:txBody>
      </p:sp>
      <p:graphicFrame>
        <p:nvGraphicFramePr>
          <p:cNvPr id="13316" name="Object 4"/>
          <p:cNvGraphicFramePr>
            <a:graphicFrameLocks noChangeAspect="1"/>
          </p:cNvGraphicFramePr>
          <p:nvPr/>
        </p:nvGraphicFramePr>
        <p:xfrm>
          <a:off x="717550" y="3962400"/>
          <a:ext cx="1384300" cy="355600"/>
        </p:xfrm>
        <a:graphic>
          <a:graphicData uri="http://schemas.openxmlformats.org/presentationml/2006/ole">
            <mc:AlternateContent xmlns:mc="http://schemas.openxmlformats.org/markup-compatibility/2006">
              <mc:Choice xmlns:v="urn:schemas-microsoft-com:vml" Requires="v">
                <p:oleObj spid="_x0000_s13328" name="Equation" r:id="rId8" imgW="1384200" imgH="355320" progId="Equation.DSMT4">
                  <p:embed/>
                </p:oleObj>
              </mc:Choice>
              <mc:Fallback>
                <p:oleObj name="Equation" r:id="rId8" imgW="1384200" imgH="35532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7550" y="3962400"/>
                        <a:ext cx="1384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384300" y="4445000"/>
          <a:ext cx="939800" cy="355600"/>
        </p:xfrm>
        <a:graphic>
          <a:graphicData uri="http://schemas.openxmlformats.org/presentationml/2006/ole">
            <mc:AlternateContent xmlns:mc="http://schemas.openxmlformats.org/markup-compatibility/2006">
              <mc:Choice xmlns:v="urn:schemas-microsoft-com:vml" Requires="v">
                <p:oleObj spid="_x0000_s13329" name="Equation" r:id="rId10" imgW="939600" imgH="355320" progId="Equation.DSMT4">
                  <p:embed/>
                </p:oleObj>
              </mc:Choice>
              <mc:Fallback>
                <p:oleObj name="Equation" r:id="rId10" imgW="939600" imgH="35532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84300" y="4445000"/>
                        <a:ext cx="939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5092700" y="3962400"/>
          <a:ext cx="1549400" cy="292100"/>
        </p:xfrm>
        <a:graphic>
          <a:graphicData uri="http://schemas.openxmlformats.org/presentationml/2006/ole">
            <mc:AlternateContent xmlns:mc="http://schemas.openxmlformats.org/markup-compatibility/2006">
              <mc:Choice xmlns:v="urn:schemas-microsoft-com:vml" Requires="v">
                <p:oleObj spid="_x0000_s13330" name="Equation" r:id="rId12" imgW="1549080" imgH="291960" progId="Equation.DSMT4">
                  <p:embed/>
                </p:oleObj>
              </mc:Choice>
              <mc:Fallback>
                <p:oleObj name="Equation" r:id="rId12" imgW="1549080" imgH="291960"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92700" y="3962400"/>
                        <a:ext cx="154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5918200" y="4445000"/>
          <a:ext cx="723900" cy="292100"/>
        </p:xfrm>
        <a:graphic>
          <a:graphicData uri="http://schemas.openxmlformats.org/presentationml/2006/ole">
            <mc:AlternateContent xmlns:mc="http://schemas.openxmlformats.org/markup-compatibility/2006">
              <mc:Choice xmlns:v="urn:schemas-microsoft-com:vml" Requires="v">
                <p:oleObj spid="_x0000_s13331" name="Equation" r:id="rId14" imgW="723600" imgH="291960" progId="Equation.DSMT4">
                  <p:embed/>
                </p:oleObj>
              </mc:Choice>
              <mc:Fallback>
                <p:oleObj name="Equation" r:id="rId14" imgW="723600" imgH="291960" progId="Equation.DSMT4">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18200" y="44450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3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3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4 (cont.)</a:t>
            </a:r>
            <a:endParaRPr lang="en-US" dirty="0">
              <a:solidFill>
                <a:schemeClr val="accent1">
                  <a:lumMod val="50000"/>
                </a:schemeClr>
              </a:solidFill>
            </a:endParaRPr>
          </a:p>
        </p:txBody>
      </p:sp>
      <p:graphicFrame>
        <p:nvGraphicFramePr>
          <p:cNvPr id="4" name="Table 3"/>
          <p:cNvGraphicFramePr>
            <a:graphicFrameLocks noGrp="1"/>
          </p:cNvGraphicFramePr>
          <p:nvPr/>
        </p:nvGraphicFramePr>
        <p:xfrm>
          <a:off x="5410200" y="2263914"/>
          <a:ext cx="1524000" cy="1828800"/>
        </p:xfrm>
        <a:graphic>
          <a:graphicData uri="http://schemas.openxmlformats.org/drawingml/2006/table">
            <a:tbl>
              <a:tblPr firstRow="1" bandRow="1">
                <a:tableStyleId>{5C22544A-7EE6-4342-B048-85BDC9FD1C3A}</a:tableStyleId>
              </a:tblPr>
              <a:tblGrid>
                <a:gridCol w="762000"/>
                <a:gridCol w="762000"/>
              </a:tblGrid>
              <a:tr h="609600">
                <a:tc>
                  <a:txBody>
                    <a:bodyPr/>
                    <a:lstStyle/>
                    <a:p>
                      <a:pPr algn="ctr"/>
                      <a:r>
                        <a:rPr lang="en-US" sz="2000" i="1" dirty="0" smtClean="0"/>
                        <a:t>x</a:t>
                      </a:r>
                      <a:endParaRPr lang="en-US" sz="2000" i="1" dirty="0"/>
                    </a:p>
                  </a:txBody>
                  <a:tcPr anchor="ctr"/>
                </a:tc>
                <a:tc>
                  <a:txBody>
                    <a:bodyPr/>
                    <a:lstStyle/>
                    <a:p>
                      <a:pPr algn="ctr"/>
                      <a:r>
                        <a:rPr lang="en-US" sz="2000" i="1" dirty="0" smtClean="0"/>
                        <a:t>y</a:t>
                      </a:r>
                      <a:endParaRPr lang="en-US" sz="2000" i="1" dirty="0"/>
                    </a:p>
                  </a:txBody>
                  <a:tcPr anchor="ctr"/>
                </a:tc>
              </a:tr>
              <a:tr h="609600">
                <a:tc>
                  <a:txBody>
                    <a:bodyPr/>
                    <a:lstStyle/>
                    <a:p>
                      <a:pPr algn="ctr"/>
                      <a:r>
                        <a:rPr lang="en-US" sz="2000" dirty="0" smtClean="0">
                          <a:solidFill>
                            <a:srgbClr val="FF0000"/>
                          </a:solidFill>
                        </a:rPr>
                        <a:t>0</a:t>
                      </a:r>
                      <a:endParaRPr lang="en-US" sz="2000" dirty="0">
                        <a:solidFill>
                          <a:srgbClr val="FF0000"/>
                        </a:solidFill>
                      </a:endParaRPr>
                    </a:p>
                  </a:txBody>
                  <a:tcPr anchor="ctr"/>
                </a:tc>
                <a:tc>
                  <a:txBody>
                    <a:bodyPr/>
                    <a:lstStyle/>
                    <a:p>
                      <a:pPr algn="ctr"/>
                      <a:r>
                        <a:rPr lang="en-US" sz="2000" dirty="0" smtClean="0">
                          <a:solidFill>
                            <a:srgbClr val="000000"/>
                          </a:solidFill>
                        </a:rPr>
                        <a:t>–4</a:t>
                      </a:r>
                      <a:endParaRPr lang="en-US" sz="2000" dirty="0">
                        <a:solidFill>
                          <a:srgbClr val="000000"/>
                        </a:solidFill>
                      </a:endParaRPr>
                    </a:p>
                  </a:txBody>
                  <a:tcPr anchor="ctr"/>
                </a:tc>
              </a:tr>
              <a:tr h="609600">
                <a:tc>
                  <a:txBody>
                    <a:bodyPr/>
                    <a:lstStyle/>
                    <a:p>
                      <a:pPr algn="ctr"/>
                      <a:r>
                        <a:rPr lang="en-US" sz="2000" dirty="0" smtClean="0">
                          <a:solidFill>
                            <a:srgbClr val="000000"/>
                          </a:solidFill>
                        </a:rPr>
                        <a:t>8</a:t>
                      </a:r>
                      <a:endParaRPr lang="en-US" sz="2000" dirty="0">
                        <a:solidFill>
                          <a:srgbClr val="000000"/>
                        </a:solidFill>
                      </a:endParaRPr>
                    </a:p>
                  </a:txBody>
                  <a:tcPr anchor="ctr"/>
                </a:tc>
                <a:tc>
                  <a:txBody>
                    <a:bodyPr/>
                    <a:lstStyle/>
                    <a:p>
                      <a:pPr algn="ctr"/>
                      <a:r>
                        <a:rPr lang="en-US" sz="2000" dirty="0" smtClean="0">
                          <a:solidFill>
                            <a:srgbClr val="FF0000"/>
                          </a:solidFill>
                        </a:rPr>
                        <a:t>0</a:t>
                      </a:r>
                      <a:endParaRPr lang="en-US" sz="2000" dirty="0">
                        <a:solidFill>
                          <a:srgbClr val="FF0000"/>
                        </a:solidFill>
                      </a:endParaRPr>
                    </a:p>
                  </a:txBody>
                  <a:tcPr anchor="ctr"/>
                </a:tc>
              </a:tr>
            </a:tbl>
          </a:graphicData>
        </a:graphic>
      </p:graphicFrame>
      <p:pic>
        <p:nvPicPr>
          <p:cNvPr id="27652" name="Picture 4"/>
          <p:cNvPicPr>
            <a:picLocks noChangeAspect="1" noChangeArrowheads="1"/>
          </p:cNvPicPr>
          <p:nvPr/>
        </p:nvPicPr>
        <p:blipFill>
          <a:blip r:embed="rId3"/>
          <a:srcRect/>
          <a:stretch>
            <a:fillRect/>
          </a:stretch>
        </p:blipFill>
        <p:spPr bwMode="auto">
          <a:xfrm>
            <a:off x="609600" y="1583473"/>
            <a:ext cx="3657600" cy="3598127"/>
          </a:xfrm>
          <a:prstGeom prst="rect">
            <a:avLst/>
          </a:prstGeom>
          <a:noFill/>
          <a:ln w="9525">
            <a:noFill/>
            <a:miter lim="800000"/>
            <a:headEnd/>
            <a:tailEnd/>
          </a:ln>
          <a:effectLst/>
        </p:spPr>
      </p:pic>
      <p:cxnSp>
        <p:nvCxnSpPr>
          <p:cNvPr id="13" name="Straight Arrow Connector 12"/>
          <p:cNvCxnSpPr/>
          <p:nvPr/>
        </p:nvCxnSpPr>
        <p:spPr>
          <a:xfrm>
            <a:off x="4953000" y="2644914"/>
            <a:ext cx="381000" cy="3048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4953000" y="4073604"/>
            <a:ext cx="381000" cy="3048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6934200" y="2683014"/>
            <a:ext cx="381000" cy="3048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flipH="1">
            <a:off x="6934200" y="4035504"/>
            <a:ext cx="381000" cy="3048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419600" y="2241828"/>
            <a:ext cx="886781" cy="400110"/>
          </a:xfrm>
          <a:prstGeom prst="rect">
            <a:avLst/>
          </a:prstGeom>
        </p:spPr>
        <p:txBody>
          <a:bodyPr wrap="none">
            <a:spAutoFit/>
          </a:bodyPr>
          <a:lstStyle/>
          <a:p>
            <a:r>
              <a:rPr lang="en-US" sz="2000" dirty="0" smtClean="0">
                <a:solidFill>
                  <a:srgbClr val="008080"/>
                </a:solidFill>
              </a:rPr>
              <a:t>Choice</a:t>
            </a:r>
            <a:endParaRPr lang="en-US" sz="2000" dirty="0">
              <a:solidFill>
                <a:srgbClr val="008080"/>
              </a:solidFill>
            </a:endParaRPr>
          </a:p>
        </p:txBody>
      </p:sp>
      <p:sp>
        <p:nvSpPr>
          <p:cNvPr id="18" name="Rectangle 17"/>
          <p:cNvSpPr/>
          <p:nvPr/>
        </p:nvSpPr>
        <p:spPr>
          <a:xfrm>
            <a:off x="7239000" y="2241828"/>
            <a:ext cx="1371600" cy="707886"/>
          </a:xfrm>
          <a:prstGeom prst="rect">
            <a:avLst/>
          </a:prstGeom>
        </p:spPr>
        <p:txBody>
          <a:bodyPr wrap="square">
            <a:spAutoFit/>
          </a:bodyPr>
          <a:lstStyle/>
          <a:p>
            <a:r>
              <a:rPr lang="en-US" sz="2000" dirty="0" smtClean="0">
                <a:solidFill>
                  <a:srgbClr val="008080"/>
                </a:solidFill>
              </a:rPr>
              <a:t>Calculated</a:t>
            </a:r>
          </a:p>
          <a:p>
            <a:r>
              <a:rPr lang="en-US" sz="2000" dirty="0" smtClean="0">
                <a:solidFill>
                  <a:srgbClr val="008080"/>
                </a:solidFill>
              </a:rPr>
              <a:t>value</a:t>
            </a:r>
            <a:endParaRPr lang="en-US" sz="2000" dirty="0">
              <a:solidFill>
                <a:srgbClr val="008080"/>
              </a:solidFill>
            </a:endParaRPr>
          </a:p>
        </p:txBody>
      </p:sp>
      <p:sp>
        <p:nvSpPr>
          <p:cNvPr id="19" name="Rectangle 18"/>
          <p:cNvSpPr/>
          <p:nvPr/>
        </p:nvSpPr>
        <p:spPr>
          <a:xfrm>
            <a:off x="4419600" y="4397514"/>
            <a:ext cx="1371600" cy="707886"/>
          </a:xfrm>
          <a:prstGeom prst="rect">
            <a:avLst/>
          </a:prstGeom>
        </p:spPr>
        <p:txBody>
          <a:bodyPr wrap="square">
            <a:spAutoFit/>
          </a:bodyPr>
          <a:lstStyle/>
          <a:p>
            <a:r>
              <a:rPr lang="en-US" sz="2000" dirty="0" smtClean="0">
                <a:solidFill>
                  <a:srgbClr val="008080"/>
                </a:solidFill>
              </a:rPr>
              <a:t>Calculated</a:t>
            </a:r>
          </a:p>
          <a:p>
            <a:r>
              <a:rPr lang="en-US" sz="2000" dirty="0" smtClean="0">
                <a:solidFill>
                  <a:srgbClr val="008080"/>
                </a:solidFill>
              </a:rPr>
              <a:t>value</a:t>
            </a:r>
            <a:endParaRPr lang="en-US" sz="2000" dirty="0">
              <a:solidFill>
                <a:srgbClr val="008080"/>
              </a:solidFill>
            </a:endParaRPr>
          </a:p>
        </p:txBody>
      </p:sp>
      <p:sp>
        <p:nvSpPr>
          <p:cNvPr id="20" name="Rectangle 19"/>
          <p:cNvSpPr/>
          <p:nvPr/>
        </p:nvSpPr>
        <p:spPr>
          <a:xfrm>
            <a:off x="7239000" y="4397514"/>
            <a:ext cx="886781" cy="400110"/>
          </a:xfrm>
          <a:prstGeom prst="rect">
            <a:avLst/>
          </a:prstGeom>
        </p:spPr>
        <p:txBody>
          <a:bodyPr wrap="none">
            <a:spAutoFit/>
          </a:bodyPr>
          <a:lstStyle/>
          <a:p>
            <a:r>
              <a:rPr lang="en-US" sz="2000" dirty="0" smtClean="0">
                <a:solidFill>
                  <a:srgbClr val="008080"/>
                </a:solidFill>
              </a:rPr>
              <a:t>Choice</a:t>
            </a:r>
            <a:endParaRPr lang="en-US" sz="2000" dirty="0">
              <a:solidFill>
                <a:srgbClr val="00808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5</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eaLnBrk="1" hangingPunct="1">
              <a:buNone/>
            </a:pPr>
            <a:r>
              <a:rPr lang="en-US" dirty="0" smtClean="0"/>
              <a:t>Locate the </a:t>
            </a:r>
            <a:r>
              <a:rPr lang="en-US" i="1" dirty="0" smtClean="0"/>
              <a:t>y</a:t>
            </a:r>
            <a:r>
              <a:rPr lang="en-US" dirty="0" smtClean="0"/>
              <a:t>-intercept and the </a:t>
            </a:r>
            <a:r>
              <a:rPr lang="en-US" i="1" dirty="0" smtClean="0"/>
              <a:t>x</a:t>
            </a:r>
            <a:r>
              <a:rPr lang="en-US" dirty="0" smtClean="0"/>
              <a:t>-intercept, and draw the graph of the linear equation </a:t>
            </a:r>
            <a:r>
              <a:rPr lang="en-US" dirty="0" smtClean="0">
                <a:solidFill>
                  <a:srgbClr val="0000FF"/>
                </a:solidFill>
              </a:rPr>
              <a:t>3</a:t>
            </a:r>
            <a:r>
              <a:rPr lang="en-US" i="1" dirty="0" smtClean="0">
                <a:solidFill>
                  <a:srgbClr val="0000FF"/>
                </a:solidFill>
              </a:rPr>
              <a:t>x</a:t>
            </a:r>
            <a:r>
              <a:rPr lang="en-US" dirty="0" smtClean="0">
                <a:solidFill>
                  <a:srgbClr val="0000FF"/>
                </a:solidFill>
              </a:rPr>
              <a:t> – </a:t>
            </a:r>
            <a:r>
              <a:rPr lang="en-US" i="1" dirty="0" smtClean="0">
                <a:solidFill>
                  <a:srgbClr val="0000FF"/>
                </a:solidFill>
              </a:rPr>
              <a:t>y</a:t>
            </a:r>
            <a:r>
              <a:rPr lang="en-US" dirty="0" smtClean="0">
                <a:solidFill>
                  <a:srgbClr val="0000FF"/>
                </a:solidFill>
              </a:rPr>
              <a:t> = 3</a:t>
            </a:r>
            <a:r>
              <a:rPr lang="en-US" dirty="0" smtClean="0"/>
              <a:t>.</a:t>
            </a:r>
          </a:p>
          <a:p>
            <a:pPr marL="0" eaLnBrk="1" hangingPunct="1">
              <a:spcBef>
                <a:spcPts val="0"/>
              </a:spcBef>
              <a:buNone/>
            </a:pPr>
            <a:r>
              <a:rPr lang="en-US" b="1" dirty="0" smtClean="0"/>
              <a:t>Solution</a:t>
            </a:r>
          </a:p>
          <a:p>
            <a:pPr eaLnBrk="1" hangingPunct="1">
              <a:spcBef>
                <a:spcPts val="0"/>
              </a:spcBef>
              <a:buNone/>
            </a:pPr>
            <a:r>
              <a:rPr lang="en-US" b="1" dirty="0" smtClean="0"/>
              <a:t>Find the </a:t>
            </a:r>
            <a:r>
              <a:rPr lang="en-US" b="1" i="1" dirty="0" smtClean="0"/>
              <a:t>y</a:t>
            </a:r>
            <a:r>
              <a:rPr lang="en-US" b="1" dirty="0" smtClean="0"/>
              <a:t>-intercept</a:t>
            </a:r>
          </a:p>
          <a:p>
            <a:pPr eaLnBrk="1" hangingPunct="1">
              <a:spcBef>
                <a:spcPts val="0"/>
              </a:spcBef>
              <a:buNone/>
            </a:pPr>
            <a:endParaRPr lang="en-US" b="1" dirty="0" smtClean="0"/>
          </a:p>
          <a:p>
            <a:pPr eaLnBrk="1" hangingPunct="1">
              <a:spcBef>
                <a:spcPts val="0"/>
              </a:spcBef>
              <a:buNone/>
            </a:pPr>
            <a:endParaRPr lang="en-US" b="1" dirty="0" smtClean="0"/>
          </a:p>
          <a:p>
            <a:pPr eaLnBrk="1" hangingPunct="1">
              <a:spcBef>
                <a:spcPts val="0"/>
              </a:spcBef>
              <a:buNone/>
            </a:pPr>
            <a:endParaRPr lang="en-US" b="1" dirty="0" smtClean="0"/>
          </a:p>
          <a:p>
            <a:pPr>
              <a:spcBef>
                <a:spcPts val="0"/>
              </a:spcBef>
            </a:pPr>
            <a:r>
              <a:rPr lang="en-US" b="1" dirty="0" smtClean="0"/>
              <a:t>Find the </a:t>
            </a:r>
            <a:r>
              <a:rPr lang="en-US" b="1" i="1" dirty="0" smtClean="0"/>
              <a:t>x</a:t>
            </a:r>
            <a:r>
              <a:rPr lang="en-US" b="1" dirty="0" smtClean="0"/>
              <a:t>-intercept 	</a:t>
            </a:r>
          </a:p>
        </p:txBody>
      </p:sp>
      <p:graphicFrame>
        <p:nvGraphicFramePr>
          <p:cNvPr id="5" name="Object 4"/>
          <p:cNvGraphicFramePr>
            <a:graphicFrameLocks noChangeAspect="1"/>
          </p:cNvGraphicFramePr>
          <p:nvPr/>
        </p:nvGraphicFramePr>
        <p:xfrm>
          <a:off x="1765300" y="3124200"/>
          <a:ext cx="736600" cy="292100"/>
        </p:xfrm>
        <a:graphic>
          <a:graphicData uri="http://schemas.openxmlformats.org/presentationml/2006/ole">
            <mc:AlternateContent xmlns:mc="http://schemas.openxmlformats.org/markup-compatibility/2006">
              <mc:Choice xmlns:v="urn:schemas-microsoft-com:vml" Requires="v">
                <p:oleObj spid="_x0000_s15374" name="Equation" r:id="rId4" imgW="736560" imgH="291960" progId="Equation.DSMT4">
                  <p:embed/>
                </p:oleObj>
              </mc:Choice>
              <mc:Fallback>
                <p:oleObj name="Equation" r:id="rId4" imgW="736560" imgH="29196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5300" y="3124200"/>
                        <a:ext cx="736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3"/>
          <p:cNvGraphicFramePr>
            <a:graphicFrameLocks noChangeAspect="1"/>
          </p:cNvGraphicFramePr>
          <p:nvPr/>
        </p:nvGraphicFramePr>
        <p:xfrm>
          <a:off x="1714500" y="4800600"/>
          <a:ext cx="723900" cy="355600"/>
        </p:xfrm>
        <a:graphic>
          <a:graphicData uri="http://schemas.openxmlformats.org/presentationml/2006/ole">
            <mc:AlternateContent xmlns:mc="http://schemas.openxmlformats.org/markup-compatibility/2006">
              <mc:Choice xmlns:v="urn:schemas-microsoft-com:vml" Requires="v">
                <p:oleObj spid="_x0000_s15375" name="Equation" r:id="rId6" imgW="723600" imgH="355320" progId="Equation.DSMT4">
                  <p:embed/>
                </p:oleObj>
              </mc:Choice>
              <mc:Fallback>
                <p:oleObj name="Equation" r:id="rId6" imgW="723600" imgH="35532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14500" y="4800600"/>
                        <a:ext cx="723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 name="Picture 4"/>
          <p:cNvPicPr>
            <a:picLocks noChangeAspect="1" noChangeArrowheads="1"/>
          </p:cNvPicPr>
          <p:nvPr/>
        </p:nvPicPr>
        <p:blipFill>
          <a:blip r:embed="rId8"/>
          <a:srcRect/>
          <a:stretch>
            <a:fillRect/>
          </a:stretch>
        </p:blipFill>
        <p:spPr bwMode="auto">
          <a:xfrm>
            <a:off x="3581400" y="2286000"/>
            <a:ext cx="3657600" cy="3617930"/>
          </a:xfrm>
          <a:prstGeom prst="rect">
            <a:avLst/>
          </a:prstGeom>
          <a:noFill/>
          <a:ln w="9525">
            <a:noFill/>
            <a:miter lim="800000"/>
            <a:headEnd/>
            <a:tailEnd/>
          </a:ln>
          <a:effectLst/>
        </p:spPr>
      </p:pic>
      <p:graphicFrame>
        <p:nvGraphicFramePr>
          <p:cNvPr id="10" name="Table 9"/>
          <p:cNvGraphicFramePr>
            <a:graphicFrameLocks noGrp="1"/>
          </p:cNvGraphicFramePr>
          <p:nvPr/>
        </p:nvGraphicFramePr>
        <p:xfrm>
          <a:off x="7315200" y="3276600"/>
          <a:ext cx="1524000" cy="1737360"/>
        </p:xfrm>
        <a:graphic>
          <a:graphicData uri="http://schemas.openxmlformats.org/drawingml/2006/table">
            <a:tbl>
              <a:tblPr firstRow="1" bandRow="1">
                <a:tableStyleId>{5C22544A-7EE6-4342-B048-85BDC9FD1C3A}</a:tableStyleId>
              </a:tblPr>
              <a:tblGrid>
                <a:gridCol w="762000"/>
                <a:gridCol w="762000"/>
              </a:tblGrid>
              <a:tr h="579120">
                <a:tc>
                  <a:txBody>
                    <a:bodyPr/>
                    <a:lstStyle/>
                    <a:p>
                      <a:pPr algn="ctr"/>
                      <a:r>
                        <a:rPr lang="en-US" sz="2000" i="1" dirty="0" smtClean="0"/>
                        <a:t>x</a:t>
                      </a:r>
                      <a:endParaRPr lang="en-US" sz="2000" i="1" dirty="0"/>
                    </a:p>
                  </a:txBody>
                  <a:tcPr anchor="ctr"/>
                </a:tc>
                <a:tc>
                  <a:txBody>
                    <a:bodyPr/>
                    <a:lstStyle/>
                    <a:p>
                      <a:pPr algn="ctr"/>
                      <a:r>
                        <a:rPr lang="en-US" sz="2000" i="1" dirty="0" smtClean="0"/>
                        <a:t>y</a:t>
                      </a:r>
                      <a:endParaRPr lang="en-US" sz="2000" i="1" dirty="0"/>
                    </a:p>
                  </a:txBody>
                  <a:tcPr anchor="ctr"/>
                </a:tc>
              </a:tr>
              <a:tr h="579120">
                <a:tc>
                  <a:txBody>
                    <a:bodyPr/>
                    <a:lstStyle/>
                    <a:p>
                      <a:pPr algn="ctr"/>
                      <a:r>
                        <a:rPr lang="en-US" sz="2000" dirty="0" smtClean="0">
                          <a:solidFill>
                            <a:srgbClr val="000000"/>
                          </a:solidFill>
                        </a:rPr>
                        <a:t>0</a:t>
                      </a:r>
                      <a:endParaRPr lang="en-US" sz="2000" dirty="0">
                        <a:solidFill>
                          <a:srgbClr val="000000"/>
                        </a:solidFill>
                      </a:endParaRPr>
                    </a:p>
                  </a:txBody>
                  <a:tcPr anchor="ctr"/>
                </a:tc>
                <a:tc>
                  <a:txBody>
                    <a:bodyPr/>
                    <a:lstStyle/>
                    <a:p>
                      <a:pPr algn="ctr"/>
                      <a:r>
                        <a:rPr lang="en-US" sz="2000" dirty="0" smtClean="0">
                          <a:solidFill>
                            <a:srgbClr val="000000"/>
                          </a:solidFill>
                        </a:rPr>
                        <a:t>–3</a:t>
                      </a:r>
                      <a:endParaRPr lang="en-US" sz="2000" dirty="0">
                        <a:solidFill>
                          <a:srgbClr val="000000"/>
                        </a:solidFill>
                      </a:endParaRPr>
                    </a:p>
                  </a:txBody>
                  <a:tcPr anchor="ctr"/>
                </a:tc>
              </a:tr>
              <a:tr h="579120">
                <a:tc>
                  <a:txBody>
                    <a:bodyPr/>
                    <a:lstStyle/>
                    <a:p>
                      <a:pPr algn="ctr"/>
                      <a:r>
                        <a:rPr lang="en-US" sz="2000" dirty="0" smtClean="0">
                          <a:solidFill>
                            <a:srgbClr val="000000"/>
                          </a:solidFill>
                        </a:rPr>
                        <a:t>1</a:t>
                      </a:r>
                      <a:endParaRPr lang="en-US" sz="2000" dirty="0">
                        <a:solidFill>
                          <a:srgbClr val="000000"/>
                        </a:solidFill>
                      </a:endParaRPr>
                    </a:p>
                  </a:txBody>
                  <a:tcPr anchor="ctr"/>
                </a:tc>
                <a:tc>
                  <a:txBody>
                    <a:bodyPr/>
                    <a:lstStyle/>
                    <a:p>
                      <a:pPr algn="ctr"/>
                      <a:r>
                        <a:rPr lang="en-US" sz="2000" dirty="0" smtClean="0">
                          <a:solidFill>
                            <a:srgbClr val="000000"/>
                          </a:solidFill>
                        </a:rPr>
                        <a:t>0</a:t>
                      </a:r>
                      <a:endParaRPr lang="en-US" sz="2000" dirty="0">
                        <a:solidFill>
                          <a:srgbClr val="000000"/>
                        </a:solidFill>
                      </a:endParaRPr>
                    </a:p>
                  </a:txBody>
                  <a:tcPr anchor="ctr"/>
                </a:tc>
              </a:tr>
            </a:tbl>
          </a:graphicData>
        </a:graphic>
      </p:graphicFrame>
      <p:graphicFrame>
        <p:nvGraphicFramePr>
          <p:cNvPr id="15364" name="Object 4"/>
          <p:cNvGraphicFramePr>
            <a:graphicFrameLocks noChangeAspect="1"/>
          </p:cNvGraphicFramePr>
          <p:nvPr/>
        </p:nvGraphicFramePr>
        <p:xfrm>
          <a:off x="952500" y="3511550"/>
          <a:ext cx="1536700" cy="355600"/>
        </p:xfrm>
        <a:graphic>
          <a:graphicData uri="http://schemas.openxmlformats.org/presentationml/2006/ole">
            <mc:AlternateContent xmlns:mc="http://schemas.openxmlformats.org/markup-compatibility/2006">
              <mc:Choice xmlns:v="urn:schemas-microsoft-com:vml" Requires="v">
                <p:oleObj spid="_x0000_s15376" name="Equation" r:id="rId9" imgW="1536480" imgH="355320" progId="Equation.DSMT4">
                  <p:embed/>
                </p:oleObj>
              </mc:Choice>
              <mc:Fallback>
                <p:oleObj name="Equation" r:id="rId9" imgW="1536480" imgH="35532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52500" y="3511550"/>
                        <a:ext cx="1536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1752600" y="3962400"/>
          <a:ext cx="927100" cy="355600"/>
        </p:xfrm>
        <a:graphic>
          <a:graphicData uri="http://schemas.openxmlformats.org/presentationml/2006/ole">
            <mc:AlternateContent xmlns:mc="http://schemas.openxmlformats.org/markup-compatibility/2006">
              <mc:Choice xmlns:v="urn:schemas-microsoft-com:vml" Requires="v">
                <p:oleObj spid="_x0000_s15377" name="Equation" r:id="rId11" imgW="927000" imgH="355320" progId="Equation.DSMT4">
                  <p:embed/>
                </p:oleObj>
              </mc:Choice>
              <mc:Fallback>
                <p:oleObj name="Equation" r:id="rId11" imgW="927000" imgH="35532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3962400"/>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1028700" y="5251450"/>
          <a:ext cx="1384300" cy="292100"/>
        </p:xfrm>
        <a:graphic>
          <a:graphicData uri="http://schemas.openxmlformats.org/presentationml/2006/ole">
            <mc:AlternateContent xmlns:mc="http://schemas.openxmlformats.org/markup-compatibility/2006">
              <mc:Choice xmlns:v="urn:schemas-microsoft-com:vml" Requires="v">
                <p:oleObj spid="_x0000_s15378" name="Equation" r:id="rId13" imgW="1384200" imgH="291960" progId="Equation.DSMT4">
                  <p:embed/>
                </p:oleObj>
              </mc:Choice>
              <mc:Fallback>
                <p:oleObj name="Equation" r:id="rId13" imgW="1384200" imgH="291960" progId="Equation.DSMT4">
                  <p:embed/>
                  <p:pic>
                    <p:nvPicPr>
                      <p:cNvPr id="0"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28700" y="5251450"/>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1676400" y="5638800"/>
          <a:ext cx="711200" cy="279400"/>
        </p:xfrm>
        <a:graphic>
          <a:graphicData uri="http://schemas.openxmlformats.org/presentationml/2006/ole">
            <mc:AlternateContent xmlns:mc="http://schemas.openxmlformats.org/markup-compatibility/2006">
              <mc:Choice xmlns:v="urn:schemas-microsoft-com:vml" Requires="v">
                <p:oleObj spid="_x0000_s15379" name="Equation" r:id="rId15" imgW="711000" imgH="279360" progId="Equation.DSMT4">
                  <p:embed/>
                </p:oleObj>
              </mc:Choice>
              <mc:Fallback>
                <p:oleObj name="Equation" r:id="rId15" imgW="711000" imgH="279360" progId="Equation.DSMT4">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676400" y="56388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Font typeface="Courier New" pitchFamily="49" charset="0"/>
              <a:buChar char="o"/>
            </a:pPr>
            <a:r>
              <a:rPr lang="en-US" i="0" dirty="0" smtClean="0">
                <a:solidFill>
                  <a:schemeClr val="tx1"/>
                </a:solidFill>
              </a:rPr>
              <a:t>Know how to plot points that satisfy a linear equation and draw the graph of the corresponding line.</a:t>
            </a:r>
          </a:p>
          <a:p>
            <a:pPr marL="457200" indent="-457200" eaLnBrk="1" hangingPunct="1">
              <a:buFont typeface="Courier New" pitchFamily="49" charset="0"/>
              <a:buChar char="o"/>
            </a:pPr>
            <a:r>
              <a:rPr lang="en-US" i="0" dirty="0" smtClean="0">
                <a:solidFill>
                  <a:schemeClr val="tx1"/>
                </a:solidFill>
              </a:rPr>
              <a:t>Be able to recognize the standard form of a linear equation in two variables: </a:t>
            </a:r>
            <a:r>
              <a:rPr lang="en-US" dirty="0" smtClean="0">
                <a:solidFill>
                  <a:schemeClr val="tx1"/>
                </a:solidFill>
              </a:rPr>
              <a:t>A</a:t>
            </a:r>
            <a:r>
              <a:rPr lang="en-US" i="1" dirty="0" smtClean="0">
                <a:solidFill>
                  <a:schemeClr val="tx1"/>
                </a:solidFill>
              </a:rPr>
              <a:t>x</a:t>
            </a:r>
            <a:r>
              <a:rPr lang="en-US" i="0" dirty="0" smtClean="0">
                <a:solidFill>
                  <a:schemeClr val="tx1"/>
                </a:solidFill>
              </a:rPr>
              <a:t> + </a:t>
            </a:r>
            <a:r>
              <a:rPr lang="en-US" dirty="0" smtClean="0">
                <a:solidFill>
                  <a:schemeClr val="tx1"/>
                </a:solidFill>
              </a:rPr>
              <a:t>B</a:t>
            </a:r>
            <a:r>
              <a:rPr lang="en-US" i="1" dirty="0" smtClean="0">
                <a:solidFill>
                  <a:schemeClr val="tx1"/>
                </a:solidFill>
              </a:rPr>
              <a:t>y</a:t>
            </a:r>
            <a:r>
              <a:rPr lang="en-US" i="0" dirty="0" smtClean="0">
                <a:solidFill>
                  <a:schemeClr val="tx1"/>
                </a:solidFill>
              </a:rPr>
              <a:t> = </a:t>
            </a:r>
            <a:r>
              <a:rPr lang="en-US" dirty="0" smtClean="0">
                <a:solidFill>
                  <a:schemeClr val="tx1"/>
                </a:solidFill>
              </a:rPr>
              <a:t>C</a:t>
            </a:r>
            <a:r>
              <a:rPr lang="en-US" i="0" dirty="0" smtClean="0">
                <a:solidFill>
                  <a:schemeClr val="tx1"/>
                </a:solidFill>
              </a:rPr>
              <a:t>.</a:t>
            </a:r>
          </a:p>
          <a:p>
            <a:pPr marL="457200" indent="-457200" eaLnBrk="1" hangingPunct="1">
              <a:buFont typeface="Courier New" pitchFamily="49" charset="0"/>
              <a:buChar char="o"/>
            </a:pPr>
            <a:r>
              <a:rPr lang="en-US" i="0" dirty="0" smtClean="0">
                <a:solidFill>
                  <a:schemeClr val="tx1"/>
                </a:solidFill>
              </a:rPr>
              <a:t>Learn how to find ordered pairs of real numbers that satisfy a linear equation in two variables.</a:t>
            </a:r>
          </a:p>
          <a:p>
            <a:pPr marL="457200" indent="-457200" eaLnBrk="1" hangingPunct="1">
              <a:buFont typeface="Courier New" pitchFamily="49" charset="0"/>
              <a:buChar char="o"/>
            </a:pPr>
            <a:r>
              <a:rPr lang="en-US" i="0" dirty="0" smtClean="0">
                <a:solidFill>
                  <a:schemeClr val="tx1"/>
                </a:solidFill>
              </a:rPr>
              <a:t>Know how to find the </a:t>
            </a:r>
            <a:r>
              <a:rPr lang="en-US" b="1" i="1" dirty="0" smtClean="0">
                <a:solidFill>
                  <a:schemeClr val="tx1"/>
                </a:solidFill>
              </a:rPr>
              <a:t>x</a:t>
            </a:r>
            <a:r>
              <a:rPr lang="en-US" b="1" i="0" dirty="0" smtClean="0">
                <a:solidFill>
                  <a:schemeClr val="tx1"/>
                </a:solidFill>
              </a:rPr>
              <a:t>-intercept</a:t>
            </a:r>
            <a:r>
              <a:rPr lang="en-US" i="0" dirty="0" smtClean="0">
                <a:solidFill>
                  <a:schemeClr val="tx1"/>
                </a:solidFill>
              </a:rPr>
              <a:t> and </a:t>
            </a:r>
            <a:r>
              <a:rPr lang="en-US" b="1" i="1" dirty="0" smtClean="0">
                <a:solidFill>
                  <a:schemeClr val="tx1"/>
                </a:solidFill>
              </a:rPr>
              <a:t>y</a:t>
            </a:r>
            <a:r>
              <a:rPr lang="en-US" b="1" i="0" dirty="0" smtClean="0">
                <a:solidFill>
                  <a:schemeClr val="tx1"/>
                </a:solidFill>
              </a:rPr>
              <a:t>-intercept</a:t>
            </a:r>
            <a:r>
              <a:rPr lang="en-US" i="0" dirty="0" smtClean="0">
                <a:solidFill>
                  <a:schemeClr val="tx1"/>
                </a:solidFill>
              </a:rPr>
              <a:t> of a line.</a:t>
            </a:r>
          </a:p>
          <a:p>
            <a:pPr marL="457200" indent="-457200" eaLnBrk="1" hangingPunct="1">
              <a:buFont typeface="Courier New" pitchFamily="49" charset="0"/>
              <a:buChar char="o"/>
            </a:pPr>
            <a:endParaRPr lang="en-US" i="0" dirty="0" smtClean="0">
              <a:solidFill>
                <a:schemeClr val="tx1"/>
              </a:solidFill>
            </a:endParaRPr>
          </a:p>
          <a:p>
            <a:pPr marL="457200" indent="-457200" eaLnBrk="1" hangingPunct="1">
              <a:buFont typeface="Courier New" pitchFamily="49" charset="0"/>
              <a:buChar char="o"/>
            </a:pP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Linear Equations in Standard Form: A</a:t>
            </a:r>
            <a:r>
              <a:rPr lang="en-US" i="1" dirty="0" smtClean="0"/>
              <a:t>x</a:t>
            </a:r>
            <a:r>
              <a:rPr lang="en-US" dirty="0" smtClean="0"/>
              <a:t> + B</a:t>
            </a:r>
            <a:r>
              <a:rPr lang="en-US" i="1" dirty="0" smtClean="0"/>
              <a:t>y</a:t>
            </a:r>
            <a:r>
              <a:rPr lang="en-US" dirty="0" smtClean="0"/>
              <a:t> = C</a:t>
            </a:r>
            <a:endParaRPr lang="en-US" dirty="0"/>
          </a:p>
        </p:txBody>
      </p:sp>
      <p:sp>
        <p:nvSpPr>
          <p:cNvPr id="4" name="Content Placeholder 2"/>
          <p:cNvSpPr>
            <a:spLocks noGrp="1"/>
          </p:cNvSpPr>
          <p:nvPr>
            <p:ph idx="1"/>
          </p:nvPr>
        </p:nvSpPr>
        <p:spPr>
          <a:xfrm>
            <a:off x="457200" y="1280160"/>
            <a:ext cx="8229600" cy="3711785"/>
          </a:xfrm>
          <a:solidFill>
            <a:srgbClr val="FFFFCC"/>
          </a:solidFill>
          <a:ln w="28575">
            <a:solidFill>
              <a:srgbClr val="000000"/>
            </a:solidFill>
          </a:ln>
        </p:spPr>
        <p:txBody>
          <a:bodyPr>
            <a:spAutoFit/>
          </a:bodyPr>
          <a:lstStyle/>
          <a:p>
            <a:pPr marL="0">
              <a:buNone/>
            </a:pPr>
            <a:r>
              <a:rPr lang="en-US" i="0" dirty="0" smtClean="0">
                <a:solidFill>
                  <a:srgbClr val="000000"/>
                </a:solidFill>
              </a:rPr>
              <a:t>The points (ordered pairs of real numbers) that satisfy any equation of the form</a:t>
            </a:r>
          </a:p>
          <a:p>
            <a:pPr marL="0">
              <a:buNone/>
            </a:pPr>
            <a:endParaRPr lang="en-US" i="0" dirty="0" smtClean="0">
              <a:solidFill>
                <a:srgbClr val="000000"/>
              </a:solidFill>
            </a:endParaRPr>
          </a:p>
          <a:p>
            <a:pPr marL="0">
              <a:buNone/>
            </a:pPr>
            <a:r>
              <a:rPr lang="en-US" i="0" dirty="0" smtClean="0">
                <a:solidFill>
                  <a:srgbClr val="000000"/>
                </a:solidFill>
              </a:rPr>
              <a:t>where </a:t>
            </a:r>
            <a:r>
              <a:rPr lang="en-US" b="1" dirty="0" smtClean="0">
                <a:solidFill>
                  <a:srgbClr val="000000"/>
                </a:solidFill>
              </a:rPr>
              <a:t>A</a:t>
            </a:r>
            <a:r>
              <a:rPr lang="en-US" i="0" dirty="0" smtClean="0">
                <a:solidFill>
                  <a:srgbClr val="000000"/>
                </a:solidFill>
              </a:rPr>
              <a:t> and </a:t>
            </a:r>
            <a:r>
              <a:rPr lang="en-US" b="1" dirty="0" smtClean="0">
                <a:solidFill>
                  <a:srgbClr val="000000"/>
                </a:solidFill>
              </a:rPr>
              <a:t>B</a:t>
            </a:r>
            <a:r>
              <a:rPr lang="en-US" i="0" dirty="0" smtClean="0">
                <a:solidFill>
                  <a:srgbClr val="000000"/>
                </a:solidFill>
              </a:rPr>
              <a:t> are not both 0, will lie on a straight line. The equation is called a </a:t>
            </a:r>
            <a:r>
              <a:rPr lang="en-US" b="1" i="0" dirty="0" smtClean="0">
                <a:solidFill>
                  <a:srgbClr val="C00000"/>
                </a:solidFill>
              </a:rPr>
              <a:t>linear equation in two variables</a:t>
            </a:r>
            <a:r>
              <a:rPr lang="en-US" i="0" dirty="0" smtClean="0">
                <a:solidFill>
                  <a:srgbClr val="000000"/>
                </a:solidFill>
              </a:rPr>
              <a:t> and is in the </a:t>
            </a:r>
            <a:r>
              <a:rPr lang="en-US" b="1" i="0" dirty="0" smtClean="0">
                <a:solidFill>
                  <a:srgbClr val="C00000"/>
                </a:solidFill>
              </a:rPr>
              <a:t>standard form </a:t>
            </a:r>
            <a:r>
              <a:rPr lang="en-US" i="0" dirty="0" smtClean="0">
                <a:solidFill>
                  <a:srgbClr val="000000"/>
                </a:solidFill>
              </a:rPr>
              <a:t>for the equation of a line. Any point </a:t>
            </a:r>
            <a:r>
              <a:rPr lang="en-US" b="1" i="0" dirty="0" smtClean="0">
                <a:solidFill>
                  <a:srgbClr val="000000"/>
                </a:solidFill>
              </a:rPr>
              <a:t>not</a:t>
            </a:r>
            <a:r>
              <a:rPr lang="en-US" i="0" dirty="0" smtClean="0">
                <a:solidFill>
                  <a:srgbClr val="000000"/>
                </a:solidFill>
              </a:rPr>
              <a:t> on the line will </a:t>
            </a:r>
            <a:r>
              <a:rPr lang="en-US" b="1" i="0" dirty="0" smtClean="0">
                <a:solidFill>
                  <a:srgbClr val="000000"/>
                </a:solidFill>
              </a:rPr>
              <a:t>not</a:t>
            </a:r>
            <a:r>
              <a:rPr lang="en-US" i="0" dirty="0" smtClean="0">
                <a:solidFill>
                  <a:srgbClr val="000000"/>
                </a:solidFill>
              </a:rPr>
              <a:t> satisfy the equation.  </a:t>
            </a:r>
            <a:endParaRPr lang="en-US" i="0" dirty="0">
              <a:solidFill>
                <a:srgbClr val="000000"/>
              </a:solidFill>
            </a:endParaRPr>
          </a:p>
        </p:txBody>
      </p:sp>
      <p:graphicFrame>
        <p:nvGraphicFramePr>
          <p:cNvPr id="5" name="Object 4"/>
          <p:cNvGraphicFramePr>
            <a:graphicFrameLocks noChangeAspect="1"/>
          </p:cNvGraphicFramePr>
          <p:nvPr/>
        </p:nvGraphicFramePr>
        <p:xfrm>
          <a:off x="3790950" y="2311400"/>
          <a:ext cx="1765300" cy="355600"/>
        </p:xfrm>
        <a:graphic>
          <a:graphicData uri="http://schemas.openxmlformats.org/presentationml/2006/ole">
            <mc:AlternateContent xmlns:mc="http://schemas.openxmlformats.org/markup-compatibility/2006">
              <mc:Choice xmlns:v="urn:schemas-microsoft-com:vml" Requires="v">
                <p:oleObj spid="_x0000_s3076" name="Equation" r:id="rId3" imgW="1765080" imgH="355320" progId="Equation.DSMT4">
                  <p:embed/>
                </p:oleObj>
              </mc:Choice>
              <mc:Fallback>
                <p:oleObj name="Equation" r:id="rId3" imgW="1765080" imgH="35532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0950" y="2311400"/>
                        <a:ext cx="17653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eaLnBrk="1" hangingPunct="1">
              <a:buNone/>
            </a:pPr>
            <a:r>
              <a:rPr lang="en-US" dirty="0" smtClean="0"/>
              <a:t>Write the linear equation </a:t>
            </a:r>
            <a:r>
              <a:rPr lang="en-US" i="1" dirty="0" smtClean="0">
                <a:solidFill>
                  <a:srgbClr val="0000FF"/>
                </a:solidFill>
              </a:rPr>
              <a:t>y</a:t>
            </a:r>
            <a:r>
              <a:rPr lang="en-US" dirty="0" smtClean="0">
                <a:solidFill>
                  <a:srgbClr val="0000FF"/>
                </a:solidFill>
              </a:rPr>
              <a:t> = –2</a:t>
            </a:r>
            <a:r>
              <a:rPr lang="en-US" i="1" dirty="0" smtClean="0">
                <a:solidFill>
                  <a:srgbClr val="0000FF"/>
                </a:solidFill>
              </a:rPr>
              <a:t>x</a:t>
            </a:r>
            <a:r>
              <a:rPr lang="en-US" dirty="0" smtClean="0">
                <a:solidFill>
                  <a:srgbClr val="0000FF"/>
                </a:solidFill>
              </a:rPr>
              <a:t> + 5 </a:t>
            </a:r>
            <a:r>
              <a:rPr lang="en-US" dirty="0" smtClean="0"/>
              <a:t>in standard form. </a:t>
            </a:r>
          </a:p>
          <a:p>
            <a:pPr marL="0" eaLnBrk="1" hangingPunct="1">
              <a:buNone/>
            </a:pPr>
            <a:r>
              <a:rPr lang="en-US" b="1" dirty="0" smtClean="0"/>
              <a:t>Solution</a:t>
            </a:r>
          </a:p>
          <a:p>
            <a:pPr marL="0" eaLnBrk="1" hangingPunct="1">
              <a:buNone/>
            </a:pPr>
            <a:r>
              <a:rPr lang="en-US" dirty="0" smtClean="0"/>
              <a:t>By adding 2</a:t>
            </a:r>
            <a:r>
              <a:rPr lang="en-US" i="1" dirty="0" smtClean="0"/>
              <a:t>x</a:t>
            </a:r>
            <a:r>
              <a:rPr lang="en-US" dirty="0" smtClean="0"/>
              <a:t> to both sides, we get the standard form:</a:t>
            </a:r>
          </a:p>
          <a:p>
            <a:pPr eaLnBrk="1" hangingPunct="1">
              <a:buNone/>
            </a:pPr>
            <a:endParaRPr lang="en-US" dirty="0" smtClean="0"/>
          </a:p>
          <a:p>
            <a:pPr eaLnBrk="1" hangingPunct="1">
              <a:buNone/>
            </a:pPr>
            <a:endParaRPr lang="en-US" dirty="0" smtClean="0"/>
          </a:p>
          <a:p>
            <a:pPr eaLnBrk="1" hangingPunct="1">
              <a:buNone/>
            </a:pPr>
            <a:endParaRPr lang="en-US" dirty="0" smtClean="0"/>
          </a:p>
          <a:p>
            <a:pPr eaLnBrk="1" hangingPunct="1">
              <a:buNone/>
            </a:pPr>
            <a:endParaRPr lang="en-US" dirty="0" smtClean="0"/>
          </a:p>
          <a:p>
            <a:pPr eaLnBrk="1" hangingPunct="1">
              <a:buNone/>
            </a:pPr>
            <a:endParaRPr lang="en-US" dirty="0" smtClean="0"/>
          </a:p>
          <a:p>
            <a:pPr eaLnBrk="1" hangingPunct="1">
              <a:buNone/>
            </a:pPr>
            <a:endParaRPr lang="en-US" dirty="0" smtClean="0"/>
          </a:p>
        </p:txBody>
      </p:sp>
      <p:graphicFrame>
        <p:nvGraphicFramePr>
          <p:cNvPr id="4" name="Object 3"/>
          <p:cNvGraphicFramePr>
            <a:graphicFrameLocks noChangeAspect="1"/>
          </p:cNvGraphicFramePr>
          <p:nvPr/>
        </p:nvGraphicFramePr>
        <p:xfrm>
          <a:off x="3327400" y="3035300"/>
          <a:ext cx="4025900" cy="469900"/>
        </p:xfrm>
        <a:graphic>
          <a:graphicData uri="http://schemas.openxmlformats.org/presentationml/2006/ole">
            <mc:AlternateContent xmlns:mc="http://schemas.openxmlformats.org/markup-compatibility/2006">
              <mc:Choice xmlns:v="urn:schemas-microsoft-com:vml" Requires="v">
                <p:oleObj spid="_x0000_s5126" name="Equation" r:id="rId4" imgW="4025880" imgH="469800" progId="Equation.DSMT4">
                  <p:embed/>
                </p:oleObj>
              </mc:Choice>
              <mc:Fallback>
                <p:oleObj name="Equation" r:id="rId4" imgW="4025880" imgH="46980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7400" y="3035300"/>
                        <a:ext cx="4025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3" name="Object 3"/>
          <p:cNvGraphicFramePr>
            <a:graphicFrameLocks noChangeAspect="1"/>
          </p:cNvGraphicFramePr>
          <p:nvPr/>
        </p:nvGraphicFramePr>
        <p:xfrm>
          <a:off x="1517650" y="3092450"/>
          <a:ext cx="1384300" cy="355600"/>
        </p:xfrm>
        <a:graphic>
          <a:graphicData uri="http://schemas.openxmlformats.org/presentationml/2006/ole">
            <mc:AlternateContent xmlns:mc="http://schemas.openxmlformats.org/markup-compatibility/2006">
              <mc:Choice xmlns:v="urn:schemas-microsoft-com:vml" Requires="v">
                <p:oleObj spid="_x0000_s5127" name="Equation" r:id="rId6" imgW="1384200" imgH="355320" progId="Equation.DSMT4">
                  <p:embed/>
                </p:oleObj>
              </mc:Choice>
              <mc:Fallback>
                <p:oleObj name="Equation" r:id="rId6" imgW="1384200" imgH="35532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17650" y="3092450"/>
                        <a:ext cx="1384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eaLnBrk="1" hangingPunct="1">
              <a:spcBef>
                <a:spcPts val="600"/>
              </a:spcBef>
              <a:buNone/>
            </a:pPr>
            <a:r>
              <a:rPr lang="en-US" dirty="0" smtClean="0"/>
              <a:t>Draw the graph of the linear equation </a:t>
            </a:r>
            <a:r>
              <a:rPr lang="en-US" i="1" dirty="0" smtClean="0">
                <a:solidFill>
                  <a:srgbClr val="0000FF"/>
                </a:solidFill>
              </a:rPr>
              <a:t>x</a:t>
            </a:r>
            <a:r>
              <a:rPr lang="en-US" dirty="0" smtClean="0">
                <a:solidFill>
                  <a:srgbClr val="0000FF"/>
                </a:solidFill>
              </a:rPr>
              <a:t> + 2</a:t>
            </a:r>
            <a:r>
              <a:rPr lang="en-US" i="1" dirty="0" smtClean="0">
                <a:solidFill>
                  <a:srgbClr val="0000FF"/>
                </a:solidFill>
              </a:rPr>
              <a:t>y</a:t>
            </a:r>
            <a:r>
              <a:rPr lang="en-US" dirty="0" smtClean="0">
                <a:solidFill>
                  <a:srgbClr val="0000FF"/>
                </a:solidFill>
              </a:rPr>
              <a:t> = 6</a:t>
            </a:r>
            <a:r>
              <a:rPr lang="en-US" dirty="0" smtClean="0"/>
              <a:t>.</a:t>
            </a:r>
          </a:p>
          <a:p>
            <a:pPr marL="0" eaLnBrk="1" hangingPunct="1">
              <a:spcBef>
                <a:spcPts val="600"/>
              </a:spcBef>
              <a:buNone/>
            </a:pPr>
            <a:r>
              <a:rPr lang="en-US" b="1" dirty="0" smtClean="0"/>
              <a:t>Solution</a:t>
            </a:r>
          </a:p>
          <a:p>
            <a:pPr marL="0" eaLnBrk="1" hangingPunct="1">
              <a:spcBef>
                <a:spcPts val="600"/>
              </a:spcBef>
              <a:buNone/>
            </a:pPr>
            <a:r>
              <a:rPr lang="en-US" dirty="0" smtClean="0"/>
              <a:t>We find and plot three ordered pairs that satisfy the equation and then sketch the graph. (</a:t>
            </a:r>
            <a:r>
              <a:rPr lang="en-US" b="1" dirty="0" smtClean="0"/>
              <a:t>Note: </a:t>
            </a:r>
            <a:r>
              <a:rPr lang="en-US" dirty="0" smtClean="0"/>
              <a:t>The values for </a:t>
            </a:r>
            <a:r>
              <a:rPr lang="en-US" i="1" dirty="0" smtClean="0"/>
              <a:t>x</a:t>
            </a:r>
            <a:r>
              <a:rPr lang="en-US" dirty="0" smtClean="0"/>
              <a:t> are purely arbitrary. Other values could have been chosen. The result would still be the same graph. That is, locating different points on the graph will not change the position of the line.)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 (cont.)</a:t>
            </a:r>
            <a:endParaRPr lang="en-US" dirty="0">
              <a:solidFill>
                <a:schemeClr val="accent1">
                  <a:lumMod val="50000"/>
                </a:schemeClr>
              </a:solidFill>
            </a:endParaRPr>
          </a:p>
        </p:txBody>
      </p:sp>
      <p:graphicFrame>
        <p:nvGraphicFramePr>
          <p:cNvPr id="5" name="Object 4"/>
          <p:cNvGraphicFramePr>
            <a:graphicFrameLocks noChangeAspect="1"/>
          </p:cNvGraphicFramePr>
          <p:nvPr/>
        </p:nvGraphicFramePr>
        <p:xfrm>
          <a:off x="603250" y="1219200"/>
          <a:ext cx="1803400" cy="2209800"/>
        </p:xfrm>
        <a:graphic>
          <a:graphicData uri="http://schemas.openxmlformats.org/presentationml/2006/ole">
            <mc:AlternateContent xmlns:mc="http://schemas.openxmlformats.org/markup-compatibility/2006">
              <mc:Choice xmlns:v="urn:schemas-microsoft-com:vml" Requires="v">
                <p:oleObj spid="_x0000_s7176" name="Equation" r:id="rId4" imgW="1803240" imgH="2209680" progId="Equation.DSMT4">
                  <p:embed/>
                </p:oleObj>
              </mc:Choice>
              <mc:Fallback>
                <p:oleObj name="Equation" r:id="rId4" imgW="1803240" imgH="2209680"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3250" y="1219200"/>
                        <a:ext cx="1803400" cy="220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7" name="Object 7"/>
          <p:cNvGraphicFramePr>
            <a:graphicFrameLocks noChangeAspect="1"/>
          </p:cNvGraphicFramePr>
          <p:nvPr/>
        </p:nvGraphicFramePr>
        <p:xfrm>
          <a:off x="2743200" y="1219200"/>
          <a:ext cx="1409700" cy="2209800"/>
        </p:xfrm>
        <a:graphic>
          <a:graphicData uri="http://schemas.openxmlformats.org/presentationml/2006/ole">
            <mc:AlternateContent xmlns:mc="http://schemas.openxmlformats.org/markup-compatibility/2006">
              <mc:Choice xmlns:v="urn:schemas-microsoft-com:vml" Requires="v">
                <p:oleObj spid="_x0000_s7177" name="Equation" r:id="rId6" imgW="1409400" imgH="2209680" progId="Equation.DSMT4">
                  <p:embed/>
                </p:oleObj>
              </mc:Choice>
              <mc:Fallback>
                <p:oleObj name="Equation" r:id="rId6" imgW="1409400" imgH="220968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3200" y="1219200"/>
                        <a:ext cx="1409700" cy="220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6" name="Object 6"/>
          <p:cNvGraphicFramePr>
            <a:graphicFrameLocks noChangeAspect="1"/>
          </p:cNvGraphicFramePr>
          <p:nvPr/>
        </p:nvGraphicFramePr>
        <p:xfrm>
          <a:off x="603250" y="3657600"/>
          <a:ext cx="1409700" cy="2209800"/>
        </p:xfrm>
        <a:graphic>
          <a:graphicData uri="http://schemas.openxmlformats.org/presentationml/2006/ole">
            <mc:AlternateContent xmlns:mc="http://schemas.openxmlformats.org/markup-compatibility/2006">
              <mc:Choice xmlns:v="urn:schemas-microsoft-com:vml" Requires="v">
                <p:oleObj spid="_x0000_s7178" name="Equation" r:id="rId8" imgW="1409400" imgH="2209680" progId="Equation.DSMT4">
                  <p:embed/>
                </p:oleObj>
              </mc:Choice>
              <mc:Fallback>
                <p:oleObj name="Equation" r:id="rId8" imgW="1409400" imgH="2209680"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3250" y="3657600"/>
                        <a:ext cx="1409700" cy="220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Table 14"/>
          <p:cNvGraphicFramePr>
            <a:graphicFrameLocks noGrp="1"/>
          </p:cNvGraphicFramePr>
          <p:nvPr/>
        </p:nvGraphicFramePr>
        <p:xfrm>
          <a:off x="2743200" y="3733800"/>
          <a:ext cx="1828800" cy="2011680"/>
        </p:xfrm>
        <a:graphic>
          <a:graphicData uri="http://schemas.openxmlformats.org/drawingml/2006/table">
            <a:tbl>
              <a:tblPr firstRow="1" bandRow="1">
                <a:tableStyleId>{5C22544A-7EE6-4342-B048-85BDC9FD1C3A}</a:tableStyleId>
              </a:tblPr>
              <a:tblGrid>
                <a:gridCol w="914400"/>
                <a:gridCol w="914400"/>
              </a:tblGrid>
              <a:tr h="502920">
                <a:tc>
                  <a:txBody>
                    <a:bodyPr/>
                    <a:lstStyle/>
                    <a:p>
                      <a:pPr algn="ctr"/>
                      <a:r>
                        <a:rPr lang="en-US" sz="2000" i="1" dirty="0" smtClean="0"/>
                        <a:t>x</a:t>
                      </a:r>
                      <a:endParaRPr lang="en-US" sz="2000" i="1" dirty="0"/>
                    </a:p>
                  </a:txBody>
                  <a:tcPr anchor="ctr"/>
                </a:tc>
                <a:tc>
                  <a:txBody>
                    <a:bodyPr/>
                    <a:lstStyle/>
                    <a:p>
                      <a:pPr algn="ctr"/>
                      <a:r>
                        <a:rPr lang="en-US" sz="2000" i="1" dirty="0" smtClean="0"/>
                        <a:t>y</a:t>
                      </a:r>
                      <a:endParaRPr lang="en-US" sz="2000" i="1" dirty="0"/>
                    </a:p>
                  </a:txBody>
                  <a:tcPr anchor="ctr"/>
                </a:tc>
              </a:tr>
              <a:tr h="502920">
                <a:tc>
                  <a:txBody>
                    <a:bodyPr/>
                    <a:lstStyle/>
                    <a:p>
                      <a:pPr algn="ctr"/>
                      <a:r>
                        <a:rPr lang="en-US" sz="2000" dirty="0" smtClean="0">
                          <a:solidFill>
                            <a:srgbClr val="000000"/>
                          </a:solidFill>
                          <a:latin typeface="Symbol" pitchFamily="82" charset="2"/>
                        </a:rPr>
                        <a:t>-</a:t>
                      </a:r>
                      <a:r>
                        <a:rPr lang="en-US" sz="2000" dirty="0" smtClean="0">
                          <a:solidFill>
                            <a:srgbClr val="000000"/>
                          </a:solidFill>
                        </a:rPr>
                        <a:t>2</a:t>
                      </a:r>
                      <a:endParaRPr lang="en-US" sz="2000" dirty="0">
                        <a:solidFill>
                          <a:srgbClr val="000000"/>
                        </a:solidFill>
                      </a:endParaRPr>
                    </a:p>
                  </a:txBody>
                  <a:tcPr anchor="ctr"/>
                </a:tc>
                <a:tc>
                  <a:txBody>
                    <a:bodyPr/>
                    <a:lstStyle/>
                    <a:p>
                      <a:pPr algn="ctr"/>
                      <a:r>
                        <a:rPr lang="en-US" sz="2000" dirty="0" smtClean="0">
                          <a:solidFill>
                            <a:srgbClr val="000000"/>
                          </a:solidFill>
                        </a:rPr>
                        <a:t>4</a:t>
                      </a:r>
                      <a:endParaRPr lang="en-US" sz="2000" dirty="0">
                        <a:solidFill>
                          <a:srgbClr val="000000"/>
                        </a:solidFill>
                      </a:endParaRPr>
                    </a:p>
                  </a:txBody>
                  <a:tcPr anchor="ctr"/>
                </a:tc>
              </a:tr>
              <a:tr h="502920">
                <a:tc>
                  <a:txBody>
                    <a:bodyPr/>
                    <a:lstStyle/>
                    <a:p>
                      <a:pPr algn="ctr"/>
                      <a:r>
                        <a:rPr lang="en-US" sz="2000" dirty="0" smtClean="0">
                          <a:solidFill>
                            <a:srgbClr val="000000"/>
                          </a:solidFill>
                        </a:rPr>
                        <a:t>0</a:t>
                      </a:r>
                      <a:endParaRPr lang="en-US" sz="2000" dirty="0">
                        <a:solidFill>
                          <a:srgbClr val="000000"/>
                        </a:solidFill>
                      </a:endParaRPr>
                    </a:p>
                  </a:txBody>
                  <a:tcPr anchor="ctr"/>
                </a:tc>
                <a:tc>
                  <a:txBody>
                    <a:bodyPr/>
                    <a:lstStyle/>
                    <a:p>
                      <a:pPr algn="ctr"/>
                      <a:r>
                        <a:rPr lang="en-US" sz="2000" dirty="0" smtClean="0">
                          <a:solidFill>
                            <a:srgbClr val="000000"/>
                          </a:solidFill>
                        </a:rPr>
                        <a:t>3</a:t>
                      </a:r>
                      <a:endParaRPr lang="en-US" sz="2000" dirty="0">
                        <a:solidFill>
                          <a:srgbClr val="000000"/>
                        </a:solidFill>
                      </a:endParaRPr>
                    </a:p>
                  </a:txBody>
                  <a:tcPr anchor="ctr"/>
                </a:tc>
              </a:tr>
              <a:tr h="502920">
                <a:tc>
                  <a:txBody>
                    <a:bodyPr/>
                    <a:lstStyle/>
                    <a:p>
                      <a:pPr algn="ctr"/>
                      <a:r>
                        <a:rPr lang="en-US" sz="2000" dirty="0" smtClean="0">
                          <a:solidFill>
                            <a:srgbClr val="000000"/>
                          </a:solidFill>
                        </a:rPr>
                        <a:t>2</a:t>
                      </a:r>
                      <a:endParaRPr lang="en-US" sz="2000" dirty="0">
                        <a:solidFill>
                          <a:srgbClr val="000000"/>
                        </a:solidFill>
                      </a:endParaRPr>
                    </a:p>
                  </a:txBody>
                  <a:tcPr anchor="ctr"/>
                </a:tc>
                <a:tc>
                  <a:txBody>
                    <a:bodyPr/>
                    <a:lstStyle/>
                    <a:p>
                      <a:pPr algn="ctr"/>
                      <a:r>
                        <a:rPr lang="en-US" sz="2000" dirty="0" smtClean="0">
                          <a:solidFill>
                            <a:srgbClr val="000000"/>
                          </a:solidFill>
                        </a:rPr>
                        <a:t>2</a:t>
                      </a:r>
                      <a:endParaRPr lang="en-US" sz="2000" dirty="0">
                        <a:solidFill>
                          <a:srgbClr val="000000"/>
                        </a:solidFill>
                      </a:endParaRPr>
                    </a:p>
                  </a:txBody>
                  <a:tcPr anchor="ctr"/>
                </a:tc>
              </a:tr>
            </a:tbl>
          </a:graphicData>
        </a:graphic>
      </p:graphicFrame>
      <p:pic>
        <p:nvPicPr>
          <p:cNvPr id="7173" name="Picture 5"/>
          <p:cNvPicPr>
            <a:picLocks noChangeAspect="1" noChangeArrowheads="1"/>
          </p:cNvPicPr>
          <p:nvPr/>
        </p:nvPicPr>
        <p:blipFill>
          <a:blip r:embed="rId10"/>
          <a:srcRect/>
          <a:stretch>
            <a:fillRect/>
          </a:stretch>
        </p:blipFill>
        <p:spPr bwMode="auto">
          <a:xfrm>
            <a:off x="5273040" y="1447800"/>
            <a:ext cx="3200400" cy="3155950"/>
          </a:xfrm>
          <a:prstGeom prst="rect">
            <a:avLst/>
          </a:prstGeom>
          <a:noFill/>
          <a:ln w="9525">
            <a:noFill/>
            <a:miter lim="800000"/>
            <a:headEnd/>
            <a:tailEnd/>
          </a:ln>
          <a:effectLst/>
        </p:spPr>
      </p:pic>
      <p:sp>
        <p:nvSpPr>
          <p:cNvPr id="17" name="Rectangle 16"/>
          <p:cNvSpPr/>
          <p:nvPr/>
        </p:nvSpPr>
        <p:spPr>
          <a:xfrm>
            <a:off x="5135880" y="4876800"/>
            <a:ext cx="3474720" cy="1015663"/>
          </a:xfrm>
          <a:prstGeom prst="rect">
            <a:avLst/>
          </a:prstGeom>
        </p:spPr>
        <p:txBody>
          <a:bodyPr>
            <a:spAutoFit/>
          </a:bodyPr>
          <a:lstStyle/>
          <a:p>
            <a:r>
              <a:rPr lang="en-US" sz="2000" dirty="0" smtClean="0">
                <a:solidFill>
                  <a:srgbClr val="008080"/>
                </a:solidFill>
              </a:rPr>
              <a:t>(Locating three points helps in avoiding errors. Avoid choosing points close together.)</a:t>
            </a:r>
            <a:endParaRPr lang="en-US" sz="2000"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eaLnBrk="1" hangingPunct="1">
              <a:spcBef>
                <a:spcPts val="600"/>
              </a:spcBef>
              <a:buNone/>
            </a:pPr>
            <a:r>
              <a:rPr lang="en-US" dirty="0" smtClean="0"/>
              <a:t>Draw the graph of the linear equation </a:t>
            </a:r>
            <a:r>
              <a:rPr lang="en-US" i="1" dirty="0" smtClean="0">
                <a:solidFill>
                  <a:srgbClr val="0000FF"/>
                </a:solidFill>
              </a:rPr>
              <a:t>x</a:t>
            </a:r>
            <a:r>
              <a:rPr lang="en-US" dirty="0" smtClean="0">
                <a:solidFill>
                  <a:srgbClr val="0000FF"/>
                </a:solidFill>
              </a:rPr>
              <a:t> + 2</a:t>
            </a:r>
            <a:r>
              <a:rPr lang="en-US" i="1" dirty="0" smtClean="0">
                <a:solidFill>
                  <a:srgbClr val="0000FF"/>
                </a:solidFill>
              </a:rPr>
              <a:t>y</a:t>
            </a:r>
            <a:r>
              <a:rPr lang="en-US" dirty="0" smtClean="0">
                <a:solidFill>
                  <a:srgbClr val="0000FF"/>
                </a:solidFill>
              </a:rPr>
              <a:t> = 4</a:t>
            </a:r>
            <a:r>
              <a:rPr lang="en-US" dirty="0" smtClean="0"/>
              <a:t>.</a:t>
            </a:r>
          </a:p>
          <a:p>
            <a:pPr marL="0" eaLnBrk="1" hangingPunct="1">
              <a:spcBef>
                <a:spcPts val="600"/>
              </a:spcBef>
              <a:buNone/>
            </a:pPr>
            <a:r>
              <a:rPr lang="en-US" b="1" dirty="0" smtClean="0"/>
              <a:t>Solution</a:t>
            </a:r>
          </a:p>
          <a:p>
            <a:pPr marL="0" eaLnBrk="1" hangingPunct="1">
              <a:spcBef>
                <a:spcPts val="600"/>
              </a:spcBef>
              <a:buNone/>
            </a:pPr>
            <a:r>
              <a:rPr lang="en-US" dirty="0" smtClean="0"/>
              <a:t>The process of substituting values for </a:t>
            </a:r>
            <a:r>
              <a:rPr lang="en-US" i="1" dirty="0" smtClean="0"/>
              <a:t>x</a:t>
            </a:r>
            <a:r>
              <a:rPr lang="en-US" dirty="0" smtClean="0"/>
              <a:t> and finding the corresponding values for </a:t>
            </a:r>
            <a:r>
              <a:rPr lang="en-US" i="1" dirty="0" smtClean="0"/>
              <a:t>y</a:t>
            </a:r>
            <a:r>
              <a:rPr lang="en-US" dirty="0" smtClean="0"/>
              <a:t>  can be made easier by first solving the equation for </a:t>
            </a:r>
            <a:r>
              <a:rPr lang="en-US" i="1" dirty="0" smtClean="0"/>
              <a:t>y</a:t>
            </a:r>
            <a:r>
              <a:rPr lang="en-US" dirty="0" smtClean="0"/>
              <a:t> as follows:</a:t>
            </a:r>
          </a:p>
        </p:txBody>
      </p:sp>
      <p:graphicFrame>
        <p:nvGraphicFramePr>
          <p:cNvPr id="5" name="Object 4"/>
          <p:cNvGraphicFramePr>
            <a:graphicFrameLocks noChangeAspect="1"/>
          </p:cNvGraphicFramePr>
          <p:nvPr/>
        </p:nvGraphicFramePr>
        <p:xfrm>
          <a:off x="3867150" y="3810000"/>
          <a:ext cx="1409700" cy="355600"/>
        </p:xfrm>
        <a:graphic>
          <a:graphicData uri="http://schemas.openxmlformats.org/presentationml/2006/ole">
            <mc:AlternateContent xmlns:mc="http://schemas.openxmlformats.org/markup-compatibility/2006">
              <mc:Choice xmlns:v="urn:schemas-microsoft-com:vml" Requires="v">
                <p:oleObj spid="_x0000_s9224" name="Equation" r:id="rId4" imgW="1409400" imgH="355320" progId="Equation.DSMT4">
                  <p:embed/>
                </p:oleObj>
              </mc:Choice>
              <mc:Fallback>
                <p:oleObj name="Equation" r:id="rId4" imgW="1409400" imgH="35532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67150" y="3810000"/>
                        <a:ext cx="14097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19" name="Object 3"/>
          <p:cNvGraphicFramePr>
            <a:graphicFrameLocks noChangeAspect="1"/>
          </p:cNvGraphicFramePr>
          <p:nvPr/>
        </p:nvGraphicFramePr>
        <p:xfrm>
          <a:off x="4356100" y="4267200"/>
          <a:ext cx="1409700" cy="355600"/>
        </p:xfrm>
        <a:graphic>
          <a:graphicData uri="http://schemas.openxmlformats.org/presentationml/2006/ole">
            <mc:AlternateContent xmlns:mc="http://schemas.openxmlformats.org/markup-compatibility/2006">
              <mc:Choice xmlns:v="urn:schemas-microsoft-com:vml" Requires="v">
                <p:oleObj spid="_x0000_s9225" name="Equation" r:id="rId6" imgW="1409400" imgH="355320" progId="Equation.DSMT4">
                  <p:embed/>
                </p:oleObj>
              </mc:Choice>
              <mc:Fallback>
                <p:oleObj name="Equation" r:id="rId6" imgW="1409400" imgH="35532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56100" y="4267200"/>
                        <a:ext cx="1409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4533900" y="4724400"/>
          <a:ext cx="1295400" cy="838200"/>
        </p:xfrm>
        <a:graphic>
          <a:graphicData uri="http://schemas.openxmlformats.org/presentationml/2006/ole">
            <mc:AlternateContent xmlns:mc="http://schemas.openxmlformats.org/markup-compatibility/2006">
              <mc:Choice xmlns:v="urn:schemas-microsoft-com:vml" Requires="v">
                <p:oleObj spid="_x0000_s9226" name="Equation" r:id="rId8" imgW="1295280" imgH="838080" progId="Equation.DSMT4">
                  <p:embed/>
                </p:oleObj>
              </mc:Choice>
              <mc:Fallback>
                <p:oleObj name="Equation" r:id="rId8" imgW="1295280" imgH="83808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33900" y="4724400"/>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eaLnBrk="1" hangingPunct="1">
              <a:buNone/>
            </a:pPr>
            <a:r>
              <a:rPr lang="en-US" dirty="0" smtClean="0"/>
              <a:t>We can now substitute values for </a:t>
            </a:r>
            <a:r>
              <a:rPr lang="en-US" i="1" dirty="0" smtClean="0"/>
              <a:t>x</a:t>
            </a:r>
            <a:r>
              <a:rPr lang="en-US" dirty="0" smtClean="0"/>
              <a:t> in this form of the equation:</a:t>
            </a:r>
          </a:p>
          <a:p>
            <a:pPr eaLnBrk="1" hangingPunct="1">
              <a:buNone/>
            </a:pPr>
            <a:endParaRPr lang="en-US" dirty="0" smtClean="0"/>
          </a:p>
        </p:txBody>
      </p:sp>
      <p:graphicFrame>
        <p:nvGraphicFramePr>
          <p:cNvPr id="5" name="Object 4"/>
          <p:cNvGraphicFramePr>
            <a:graphicFrameLocks noChangeAspect="1"/>
          </p:cNvGraphicFramePr>
          <p:nvPr/>
        </p:nvGraphicFramePr>
        <p:xfrm>
          <a:off x="673100" y="2489200"/>
          <a:ext cx="2247900" cy="2311400"/>
        </p:xfrm>
        <a:graphic>
          <a:graphicData uri="http://schemas.openxmlformats.org/presentationml/2006/ole">
            <mc:AlternateContent xmlns:mc="http://schemas.openxmlformats.org/markup-compatibility/2006">
              <mc:Choice xmlns:v="urn:schemas-microsoft-com:vml" Requires="v">
                <p:oleObj spid="_x0000_s10249" name="Equation" r:id="rId4" imgW="2247840" imgH="2311200" progId="Equation.DSMT4">
                  <p:embed/>
                </p:oleObj>
              </mc:Choice>
              <mc:Fallback>
                <p:oleObj name="Equation" r:id="rId4" imgW="2247840" imgH="231120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3100" y="2489200"/>
                        <a:ext cx="2247900" cy="2311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
          <p:cNvGraphicFramePr>
            <a:graphicFrameLocks noChangeAspect="1"/>
          </p:cNvGraphicFramePr>
          <p:nvPr/>
        </p:nvGraphicFramePr>
        <p:xfrm>
          <a:off x="6311900" y="2489200"/>
          <a:ext cx="1828800" cy="2260600"/>
        </p:xfrm>
        <a:graphic>
          <a:graphicData uri="http://schemas.openxmlformats.org/presentationml/2006/ole">
            <mc:AlternateContent xmlns:mc="http://schemas.openxmlformats.org/markup-compatibility/2006">
              <mc:Choice xmlns:v="urn:schemas-microsoft-com:vml" Requires="v">
                <p:oleObj spid="_x0000_s10250" name="Equation" r:id="rId6" imgW="1828800" imgH="2260440" progId="Equation.DSMT4">
                  <p:embed/>
                </p:oleObj>
              </mc:Choice>
              <mc:Fallback>
                <p:oleObj name="Equation" r:id="rId6" imgW="1828800" imgH="226044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11900" y="2489200"/>
                        <a:ext cx="1828800" cy="226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8" name="Object 4"/>
          <p:cNvGraphicFramePr>
            <a:graphicFrameLocks noChangeAspect="1"/>
          </p:cNvGraphicFramePr>
          <p:nvPr/>
        </p:nvGraphicFramePr>
        <p:xfrm>
          <a:off x="3708400" y="2489200"/>
          <a:ext cx="1816100" cy="2260600"/>
        </p:xfrm>
        <a:graphic>
          <a:graphicData uri="http://schemas.openxmlformats.org/presentationml/2006/ole">
            <mc:AlternateContent xmlns:mc="http://schemas.openxmlformats.org/markup-compatibility/2006">
              <mc:Choice xmlns:v="urn:schemas-microsoft-com:vml" Requires="v">
                <p:oleObj spid="_x0000_s10251" name="Equation" r:id="rId8" imgW="1815840" imgH="2260440" progId="Equation.DSMT4">
                  <p:embed/>
                </p:oleObj>
              </mc:Choice>
              <mc:Fallback>
                <p:oleObj name="Equation" r:id="rId8" imgW="1815840" imgH="2260440"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08400" y="2489200"/>
                        <a:ext cx="1816100" cy="226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 (cont.)</a:t>
            </a:r>
            <a:endParaRPr lang="en-US" dirty="0">
              <a:solidFill>
                <a:schemeClr val="accent1">
                  <a:lumMod val="50000"/>
                </a:schemeClr>
              </a:solidFill>
            </a:endParaRPr>
          </a:p>
        </p:txBody>
      </p:sp>
      <p:graphicFrame>
        <p:nvGraphicFramePr>
          <p:cNvPr id="4" name="Table 3"/>
          <p:cNvGraphicFramePr>
            <a:graphicFrameLocks noGrp="1"/>
          </p:cNvGraphicFramePr>
          <p:nvPr/>
        </p:nvGraphicFramePr>
        <p:xfrm>
          <a:off x="1752600" y="2057400"/>
          <a:ext cx="1524000" cy="2560320"/>
        </p:xfrm>
        <a:graphic>
          <a:graphicData uri="http://schemas.openxmlformats.org/drawingml/2006/table">
            <a:tbl>
              <a:tblPr firstRow="1" bandRow="1">
                <a:tableStyleId>{5C22544A-7EE6-4342-B048-85BDC9FD1C3A}</a:tableStyleId>
              </a:tblPr>
              <a:tblGrid>
                <a:gridCol w="762000"/>
                <a:gridCol w="762000"/>
              </a:tblGrid>
              <a:tr h="640080">
                <a:tc>
                  <a:txBody>
                    <a:bodyPr/>
                    <a:lstStyle/>
                    <a:p>
                      <a:pPr algn="ctr"/>
                      <a:r>
                        <a:rPr lang="en-US" sz="2000" i="1" dirty="0" smtClean="0"/>
                        <a:t>x</a:t>
                      </a:r>
                      <a:endParaRPr lang="en-US" sz="2000" i="1" dirty="0"/>
                    </a:p>
                  </a:txBody>
                  <a:tcPr anchor="ctr"/>
                </a:tc>
                <a:tc>
                  <a:txBody>
                    <a:bodyPr/>
                    <a:lstStyle/>
                    <a:p>
                      <a:pPr algn="ctr"/>
                      <a:r>
                        <a:rPr lang="en-US" sz="2000" i="1" dirty="0" smtClean="0"/>
                        <a:t>y</a:t>
                      </a:r>
                      <a:endParaRPr lang="en-US" sz="2000" i="1" dirty="0"/>
                    </a:p>
                  </a:txBody>
                  <a:tcPr anchor="ctr"/>
                </a:tc>
              </a:tr>
              <a:tr h="640080">
                <a:tc>
                  <a:txBody>
                    <a:bodyPr/>
                    <a:lstStyle/>
                    <a:p>
                      <a:pPr algn="ctr"/>
                      <a:r>
                        <a:rPr lang="en-US" sz="2000" dirty="0" smtClean="0">
                          <a:solidFill>
                            <a:srgbClr val="000000"/>
                          </a:solidFill>
                        </a:rPr>
                        <a:t>–2</a:t>
                      </a:r>
                      <a:endParaRPr lang="en-US" sz="2000" dirty="0">
                        <a:solidFill>
                          <a:srgbClr val="000000"/>
                        </a:solidFill>
                      </a:endParaRPr>
                    </a:p>
                  </a:txBody>
                  <a:tcPr anchor="ctr"/>
                </a:tc>
                <a:tc>
                  <a:txBody>
                    <a:bodyPr/>
                    <a:lstStyle/>
                    <a:p>
                      <a:pPr algn="ctr"/>
                      <a:r>
                        <a:rPr lang="en-US" sz="2000" dirty="0" smtClean="0">
                          <a:solidFill>
                            <a:srgbClr val="000000"/>
                          </a:solidFill>
                        </a:rPr>
                        <a:t>3</a:t>
                      </a:r>
                      <a:endParaRPr lang="en-US" sz="2000" dirty="0">
                        <a:solidFill>
                          <a:srgbClr val="000000"/>
                        </a:solidFill>
                      </a:endParaRPr>
                    </a:p>
                  </a:txBody>
                  <a:tcPr anchor="ctr"/>
                </a:tc>
              </a:tr>
              <a:tr h="640080">
                <a:tc>
                  <a:txBody>
                    <a:bodyPr/>
                    <a:lstStyle/>
                    <a:p>
                      <a:pPr algn="ctr"/>
                      <a:r>
                        <a:rPr lang="en-US" sz="2000" dirty="0" smtClean="0">
                          <a:solidFill>
                            <a:srgbClr val="000000"/>
                          </a:solidFill>
                        </a:rPr>
                        <a:t>0</a:t>
                      </a:r>
                      <a:endParaRPr lang="en-US" sz="2000" dirty="0">
                        <a:solidFill>
                          <a:srgbClr val="000000"/>
                        </a:solidFill>
                      </a:endParaRPr>
                    </a:p>
                  </a:txBody>
                  <a:tcPr anchor="ctr"/>
                </a:tc>
                <a:tc>
                  <a:txBody>
                    <a:bodyPr/>
                    <a:lstStyle/>
                    <a:p>
                      <a:pPr algn="ctr"/>
                      <a:r>
                        <a:rPr lang="en-US" sz="2000" dirty="0" smtClean="0">
                          <a:solidFill>
                            <a:srgbClr val="000000"/>
                          </a:solidFill>
                        </a:rPr>
                        <a:t>2</a:t>
                      </a:r>
                      <a:endParaRPr lang="en-US" sz="2000" dirty="0">
                        <a:solidFill>
                          <a:srgbClr val="000000"/>
                        </a:solidFill>
                      </a:endParaRPr>
                    </a:p>
                  </a:txBody>
                  <a:tcPr anchor="ctr"/>
                </a:tc>
              </a:tr>
              <a:tr h="640080">
                <a:tc>
                  <a:txBody>
                    <a:bodyPr/>
                    <a:lstStyle/>
                    <a:p>
                      <a:pPr algn="ctr"/>
                      <a:r>
                        <a:rPr lang="en-US" sz="2000" dirty="0" smtClean="0">
                          <a:solidFill>
                            <a:srgbClr val="000000"/>
                          </a:solidFill>
                        </a:rPr>
                        <a:t>4</a:t>
                      </a:r>
                      <a:endParaRPr lang="en-US" sz="2000" dirty="0">
                        <a:solidFill>
                          <a:srgbClr val="000000"/>
                        </a:solidFill>
                      </a:endParaRPr>
                    </a:p>
                  </a:txBody>
                  <a:tcPr anchor="ctr"/>
                </a:tc>
                <a:tc>
                  <a:txBody>
                    <a:bodyPr/>
                    <a:lstStyle/>
                    <a:p>
                      <a:pPr algn="ctr"/>
                      <a:r>
                        <a:rPr lang="en-US" sz="2000" dirty="0" smtClean="0">
                          <a:solidFill>
                            <a:srgbClr val="000000"/>
                          </a:solidFill>
                        </a:rPr>
                        <a:t>0</a:t>
                      </a:r>
                      <a:endParaRPr lang="en-US" sz="2000" dirty="0">
                        <a:solidFill>
                          <a:srgbClr val="000000"/>
                        </a:solidFill>
                      </a:endParaRPr>
                    </a:p>
                  </a:txBody>
                  <a:tcPr anchor="ctr"/>
                </a:tc>
              </a:tr>
            </a:tbl>
          </a:graphicData>
        </a:graphic>
      </p:graphicFrame>
      <p:pic>
        <p:nvPicPr>
          <p:cNvPr id="26630" name="Picture 6"/>
          <p:cNvPicPr>
            <a:picLocks noChangeAspect="1" noChangeArrowheads="1"/>
          </p:cNvPicPr>
          <p:nvPr/>
        </p:nvPicPr>
        <p:blipFill>
          <a:blip r:embed="rId3"/>
          <a:srcRect/>
          <a:stretch>
            <a:fillRect/>
          </a:stretch>
        </p:blipFill>
        <p:spPr bwMode="auto">
          <a:xfrm>
            <a:off x="4495800" y="1524000"/>
            <a:ext cx="3657600" cy="360341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499</Words>
  <Application>Microsoft Office PowerPoint</Application>
  <PresentationFormat>On-screen Show (4:3)</PresentationFormat>
  <Paragraphs>94</Paragraphs>
  <Slides>13</Slides>
  <Notes>10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9" baseType="lpstr">
      <vt:lpstr>Calibri</vt:lpstr>
      <vt:lpstr>Courier New</vt:lpstr>
      <vt:lpstr>Arial</vt:lpstr>
      <vt:lpstr>Symbol</vt:lpstr>
      <vt:lpstr>Office Theme</vt:lpstr>
      <vt:lpstr>Equation</vt:lpstr>
      <vt:lpstr>Section 9.2</vt:lpstr>
      <vt:lpstr>Objectives</vt:lpstr>
      <vt:lpstr>Linear Equations in Standard Form: Ax + By = C</vt:lpstr>
      <vt:lpstr>Example 1</vt:lpstr>
      <vt:lpstr>Example 2</vt:lpstr>
      <vt:lpstr>Example 2 (cont.)</vt:lpstr>
      <vt:lpstr>Example 3</vt:lpstr>
      <vt:lpstr>Example 3 (cont.)</vt:lpstr>
      <vt:lpstr>Example 3 (cont.)</vt:lpstr>
      <vt:lpstr>Graphing Linear Equations</vt:lpstr>
      <vt:lpstr>Example 4</vt:lpstr>
      <vt:lpstr>Example 4 (cont.)</vt:lpstr>
      <vt:lpstr>Example 5</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35</cp:revision>
  <dcterms:created xsi:type="dcterms:W3CDTF">2013-04-26T14:43:13Z</dcterms:created>
  <dcterms:modified xsi:type="dcterms:W3CDTF">2017-08-02T17:21:58Z</dcterms:modified>
</cp:coreProperties>
</file>