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fntdata" ContentType="application/x-fontdata"/>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14"/>
  </p:notesMasterIdLst>
  <p:handoutMasterIdLst>
    <p:handoutMasterId r:id="rId15"/>
  </p:handoutMasterIdLst>
  <p:sldIdLst>
    <p:sldId id="256" r:id="rId2"/>
    <p:sldId id="258" r:id="rId3"/>
    <p:sldId id="271" r:id="rId4"/>
    <p:sldId id="260" r:id="rId5"/>
    <p:sldId id="272" r:id="rId6"/>
    <p:sldId id="261" r:id="rId7"/>
    <p:sldId id="262" r:id="rId8"/>
    <p:sldId id="263" r:id="rId9"/>
    <p:sldId id="267" r:id="rId10"/>
    <p:sldId id="268" r:id="rId11"/>
    <p:sldId id="269" r:id="rId12"/>
    <p:sldId id="270" r:id="rId13"/>
  </p:sldIdLst>
  <p:sldSz cx="9144000" cy="6858000" type="screen4x3"/>
  <p:notesSz cx="6858000" cy="9144000"/>
  <p:embeddedFontLst>
    <p:embeddedFont>
      <p:font typeface="Calibri" panose="020F0502020204030204" pitchFamily="34" charset="0"/>
      <p:regular r:id="rId16"/>
      <p:bold r:id="rId17"/>
      <p:italic r:id="rId18"/>
      <p:boldItalic r:id="rId19"/>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D7D9F"/>
    <a:srgbClr val="000000"/>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1" d="100"/>
          <a:sy n="71" d="100"/>
        </p:scale>
        <p:origin x="1728" y="60"/>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 Id="rId22" Type="http://schemas.openxmlformats.org/officeDocument/2006/relationships/theme" Target="theme/theme1.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image" Target="../media/image4.wmf"/><Relationship Id="rId1" Type="http://schemas.openxmlformats.org/officeDocument/2006/relationships/image" Target="../media/image3.wmf"/><Relationship Id="rId6" Type="http://schemas.openxmlformats.org/officeDocument/2006/relationships/image" Target="../media/image8.wmf"/><Relationship Id="rId5" Type="http://schemas.openxmlformats.org/officeDocument/2006/relationships/image" Target="../media/image7.wmf"/><Relationship Id="rId4" Type="http://schemas.openxmlformats.org/officeDocument/2006/relationships/image" Target="../media/image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8/2/2017</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316553719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527E78E-FC1D-439D-9341-D1948D9794E8}" type="datetimeFigureOut">
              <a:rPr lang="en-US" smtClean="0"/>
              <a:pPr/>
              <a:t>8/2/2017</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7345E29-FB3B-4A66-B6CF-DD9FFC9E0B89}" type="slidenum">
              <a:rPr lang="en-US" smtClean="0"/>
              <a:pPr/>
              <a:t>‹#›</a:t>
            </a:fld>
            <a:endParaRPr lang="en-US"/>
          </a:p>
        </p:txBody>
      </p:sp>
    </p:spTree>
    <p:extLst>
      <p:ext uri="{BB962C8B-B14F-4D97-AF65-F5344CB8AC3E}">
        <p14:creationId xmlns:p14="http://schemas.microsoft.com/office/powerpoint/2010/main" val="40092750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2</a:t>
            </a:fld>
            <a:endParaRPr lang="en-US" dirty="0"/>
          </a:p>
        </p:txBody>
      </p:sp>
    </p:spTree>
    <p:extLst>
      <p:ext uri="{BB962C8B-B14F-4D97-AF65-F5344CB8AC3E}">
        <p14:creationId xmlns:p14="http://schemas.microsoft.com/office/powerpoint/2010/main" val="44693968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6</a:t>
            </a:fld>
            <a:endParaRPr lang="en-US" dirty="0"/>
          </a:p>
        </p:txBody>
      </p:sp>
    </p:spTree>
    <p:extLst>
      <p:ext uri="{BB962C8B-B14F-4D97-AF65-F5344CB8AC3E}">
        <p14:creationId xmlns:p14="http://schemas.microsoft.com/office/powerpoint/2010/main" val="41628098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7</a:t>
            </a:fld>
            <a:endParaRPr lang="en-US" dirty="0"/>
          </a:p>
        </p:txBody>
      </p:sp>
    </p:spTree>
    <p:extLst>
      <p:ext uri="{BB962C8B-B14F-4D97-AF65-F5344CB8AC3E}">
        <p14:creationId xmlns:p14="http://schemas.microsoft.com/office/powerpoint/2010/main" val="18425664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8</a:t>
            </a:fld>
            <a:endParaRPr lang="en-US" dirty="0"/>
          </a:p>
        </p:txBody>
      </p:sp>
    </p:spTree>
    <p:extLst>
      <p:ext uri="{BB962C8B-B14F-4D97-AF65-F5344CB8AC3E}">
        <p14:creationId xmlns:p14="http://schemas.microsoft.com/office/powerpoint/2010/main" val="181112411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10</a:t>
            </a:fld>
            <a:endParaRPr lang="en-US" dirty="0"/>
          </a:p>
        </p:txBody>
      </p:sp>
    </p:spTree>
    <p:extLst>
      <p:ext uri="{BB962C8B-B14F-4D97-AF65-F5344CB8AC3E}">
        <p14:creationId xmlns:p14="http://schemas.microsoft.com/office/powerpoint/2010/main" val="57559393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11</a:t>
            </a:fld>
            <a:endParaRPr lang="en-US" dirty="0"/>
          </a:p>
        </p:txBody>
      </p:sp>
    </p:spTree>
    <p:extLst>
      <p:ext uri="{BB962C8B-B14F-4D97-AF65-F5344CB8AC3E}">
        <p14:creationId xmlns:p14="http://schemas.microsoft.com/office/powerpoint/2010/main" val="24055191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Slide Image Placeholder 1"/>
          <p:cNvSpPr>
            <a:spLocks noGrp="1" noRot="1" noChangeAspect="1"/>
          </p:cNvSpPr>
          <p:nvPr>
            <p:ph type="sldImg"/>
          </p:nvPr>
        </p:nvSpPr>
        <p:spPr bwMode="auto">
          <a:noFill/>
          <a:ln>
            <a:solidFill>
              <a:srgbClr val="000000"/>
            </a:solidFill>
            <a:miter lim="800000"/>
            <a:headEnd/>
            <a:tailEnd/>
          </a:ln>
        </p:spPr>
      </p:sp>
      <p:sp>
        <p:nvSpPr>
          <p:cNvPr id="16386"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smtClean="0"/>
          </a:p>
        </p:txBody>
      </p:sp>
      <p:sp>
        <p:nvSpPr>
          <p:cNvPr id="16387"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19802C0-5A77-43D5-896C-1FE6C881DECD}" type="slidenum">
              <a:rPr lang="en-US"/>
              <a:pPr fontAlgn="base">
                <a:spcBef>
                  <a:spcPct val="0"/>
                </a:spcBef>
                <a:spcAft>
                  <a:spcPct val="0"/>
                </a:spcAft>
                <a:defRPr/>
              </a:pPr>
              <a:t>12</a:t>
            </a:fld>
            <a:endParaRPr lang="en-US" dirty="0"/>
          </a:p>
        </p:txBody>
      </p:sp>
    </p:spTree>
    <p:extLst>
      <p:ext uri="{BB962C8B-B14F-4D97-AF65-F5344CB8AC3E}">
        <p14:creationId xmlns:p14="http://schemas.microsoft.com/office/powerpoint/2010/main" val="367810182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r>
              <a:rPr lang="en-US" baseline="-25000" dirty="0" smtClean="0">
                <a:solidFill>
                  <a:srgbClr val="2D7D9F"/>
                </a:solidFill>
              </a:rPr>
              <a:t> </a:t>
            </a:r>
            <a:endParaRPr lang="en-US" baseline="-25000" dirty="0">
              <a:solidFill>
                <a:srgbClr val="2D7D9F"/>
              </a:solidFill>
            </a:endParaRP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smtClean="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14" name="Picture 13"/>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45683"/>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smtClean="0"/>
              <a:t>Click to edit Master title style</a:t>
            </a:r>
            <a:endParaRPr lang="en-US" dirty="0"/>
          </a:p>
        </p:txBody>
      </p:sp>
      <p:sp>
        <p:nvSpPr>
          <p:cNvPr id="12" name="TextBox 5"/>
          <p:cNvSpPr txBox="1">
            <a:spLocks noChangeArrowheads="1"/>
          </p:cNvSpPr>
          <p:nvPr userDrawn="1"/>
        </p:nvSpPr>
        <p:spPr bwMode="auto">
          <a:xfrm>
            <a:off x="906483" y="6008914"/>
            <a:ext cx="2819400" cy="369332"/>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dirty="0"/>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2D7D9F"/>
              </a:solidFill>
            </a:endParaRPr>
          </a:p>
          <a:p>
            <a:pPr eaLnBrk="1" hangingPunct="1"/>
            <a:r>
              <a:rPr lang="en-US" baseline="-25000" dirty="0">
                <a:solidFill>
                  <a:srgbClr val="2D7D9F"/>
                </a:solidFill>
              </a:rPr>
              <a:t>Copyright © </a:t>
            </a:r>
            <a:r>
              <a:rPr lang="en-US" baseline="-25000" dirty="0" smtClean="0">
                <a:solidFill>
                  <a:srgbClr val="2D7D9F"/>
                </a:solidFill>
              </a:rPr>
              <a:t>by </a:t>
            </a:r>
            <a:r>
              <a:rPr lang="en-US" baseline="-25000" dirty="0">
                <a:solidFill>
                  <a:srgbClr val="2D7D9F"/>
                </a:solidFill>
              </a:rPr>
              <a:t>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smtClean="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oleObject" Target="../embeddings/oleObject3.bin"/><Relationship Id="rId13" Type="http://schemas.openxmlformats.org/officeDocument/2006/relationships/image" Target="../media/image7.wmf"/><Relationship Id="rId3" Type="http://schemas.openxmlformats.org/officeDocument/2006/relationships/notesSlide" Target="../notesSlides/notesSlide6.xml"/><Relationship Id="rId7" Type="http://schemas.openxmlformats.org/officeDocument/2006/relationships/image" Target="../media/image4.wmf"/><Relationship Id="rId12"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oleObject" Target="../embeddings/oleObject2.bin"/><Relationship Id="rId11" Type="http://schemas.openxmlformats.org/officeDocument/2006/relationships/image" Target="../media/image6.wmf"/><Relationship Id="rId5" Type="http://schemas.openxmlformats.org/officeDocument/2006/relationships/image" Target="../media/image3.wmf"/><Relationship Id="rId15" Type="http://schemas.openxmlformats.org/officeDocument/2006/relationships/image" Target="../media/image8.wmf"/><Relationship Id="rId10" Type="http://schemas.openxmlformats.org/officeDocument/2006/relationships/oleObject" Target="../embeddings/oleObject4.bin"/><Relationship Id="rId4" Type="http://schemas.openxmlformats.org/officeDocument/2006/relationships/oleObject" Target="../embeddings/oleObject1.bin"/><Relationship Id="rId9" Type="http://schemas.openxmlformats.org/officeDocument/2006/relationships/image" Target="../media/image5.wmf"/><Relationship Id="rId14" Type="http://schemas.openxmlformats.org/officeDocument/2006/relationships/oleObject" Target="../embeddings/oleObject6.bin"/></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smtClean="0">
                <a:solidFill>
                  <a:srgbClr val="1F497D"/>
                </a:solidFill>
                <a:latin typeface="Arial" charset="0"/>
                <a:cs typeface="Arial" charset="0"/>
              </a:rPr>
              <a:t>Section 9.4</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smtClean="0">
                <a:solidFill>
                  <a:srgbClr val="1F497D"/>
                </a:solidFill>
              </a:rPr>
              <a:t>Constructing Graphs from Databases</a:t>
            </a:r>
            <a:endParaRPr lang="en-US" b="1" i="1" dirty="0">
              <a:solidFill>
                <a:srgbClr val="1F497D"/>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t>Example 2</a:t>
            </a:r>
            <a:endParaRPr lang="en-US" dirty="0"/>
          </a:p>
        </p:txBody>
      </p:sp>
      <p:sp>
        <p:nvSpPr>
          <p:cNvPr id="15362" name="Content Placeholder 2"/>
          <p:cNvSpPr>
            <a:spLocks noGrp="1"/>
          </p:cNvSpPr>
          <p:nvPr>
            <p:ph idx="1"/>
          </p:nvPr>
        </p:nvSpPr>
        <p:spPr>
          <a:xfrm>
            <a:off x="457200" y="1143000"/>
            <a:ext cx="8229600" cy="954107"/>
          </a:xfrm>
        </p:spPr>
        <p:txBody>
          <a:bodyPr>
            <a:spAutoFit/>
          </a:bodyPr>
          <a:lstStyle/>
          <a:p>
            <a:pPr marL="0" eaLnBrk="1" hangingPunct="1">
              <a:buNone/>
            </a:pPr>
            <a:r>
              <a:rPr lang="en-US" dirty="0" smtClean="0"/>
              <a:t>Construct a circle graph (pie chart) that represents the following data.</a:t>
            </a:r>
          </a:p>
        </p:txBody>
      </p:sp>
      <p:graphicFrame>
        <p:nvGraphicFramePr>
          <p:cNvPr id="4" name="Table 3"/>
          <p:cNvGraphicFramePr>
            <a:graphicFrameLocks noGrp="1"/>
          </p:cNvGraphicFramePr>
          <p:nvPr/>
        </p:nvGraphicFramePr>
        <p:xfrm>
          <a:off x="1874520" y="2057400"/>
          <a:ext cx="5394960" cy="3870960"/>
        </p:xfrm>
        <a:graphic>
          <a:graphicData uri="http://schemas.openxmlformats.org/drawingml/2006/table">
            <a:tbl>
              <a:tblPr firstRow="1" bandRow="1">
                <a:tableStyleId>{5C22544A-7EE6-4342-B048-85BDC9FD1C3A}</a:tableStyleId>
              </a:tblPr>
              <a:tblGrid>
                <a:gridCol w="2764917"/>
                <a:gridCol w="2630043"/>
              </a:tblGrid>
              <a:tr h="695520">
                <a:tc gridSpan="2">
                  <a:txBody>
                    <a:bodyPr/>
                    <a:lstStyle/>
                    <a:p>
                      <a:pPr algn="ctr"/>
                      <a:r>
                        <a:rPr lang="en-US" sz="2000" dirty="0" smtClean="0"/>
                        <a:t>Ethnic Breakdown of Students Who Took the SAT (Scholastic Aptitude Test), Nationwide, 2005</a:t>
                      </a:r>
                      <a:endParaRPr lang="en-US" sz="2000" dirty="0"/>
                    </a:p>
                  </a:txBody>
                  <a:tcPr/>
                </a:tc>
                <a:tc hMerge="1">
                  <a:txBody>
                    <a:bodyPr/>
                    <a:lstStyle/>
                    <a:p>
                      <a:endParaRPr lang="en-US" sz="2400" dirty="0"/>
                    </a:p>
                  </a:txBody>
                  <a:tcPr/>
                </a:tc>
              </a:tr>
              <a:tr h="393120">
                <a:tc>
                  <a:txBody>
                    <a:bodyPr/>
                    <a:lstStyle/>
                    <a:p>
                      <a:pPr algn="l"/>
                      <a:r>
                        <a:rPr lang="en-US" sz="2000" b="1" dirty="0" smtClean="0">
                          <a:solidFill>
                            <a:srgbClr val="000000"/>
                          </a:solidFill>
                        </a:rPr>
                        <a:t>Ethnicity</a:t>
                      </a:r>
                      <a:endParaRPr lang="en-US" sz="2000" b="1" dirty="0">
                        <a:solidFill>
                          <a:srgbClr val="000000"/>
                        </a:solidFill>
                      </a:endParaRPr>
                    </a:p>
                  </a:txBody>
                  <a:tcPr/>
                </a:tc>
                <a:tc>
                  <a:txBody>
                    <a:bodyPr/>
                    <a:lstStyle/>
                    <a:p>
                      <a:r>
                        <a:rPr lang="en-US" sz="2000" b="1" dirty="0" smtClean="0">
                          <a:solidFill>
                            <a:srgbClr val="000000"/>
                          </a:solidFill>
                        </a:rPr>
                        <a:t>Percent</a:t>
                      </a:r>
                      <a:endParaRPr lang="en-US" sz="2000" b="1" dirty="0">
                        <a:solidFill>
                          <a:srgbClr val="000000"/>
                        </a:solidFill>
                      </a:endParaRPr>
                    </a:p>
                  </a:txBody>
                  <a:tcPr/>
                </a:tc>
              </a:tr>
              <a:tr h="393120">
                <a:tc>
                  <a:txBody>
                    <a:bodyPr/>
                    <a:lstStyle/>
                    <a:p>
                      <a:pPr algn="l"/>
                      <a:r>
                        <a:rPr lang="en-US" sz="2000" dirty="0" smtClean="0">
                          <a:solidFill>
                            <a:srgbClr val="000000"/>
                          </a:solidFill>
                        </a:rPr>
                        <a:t>African-American</a:t>
                      </a:r>
                      <a:endParaRPr lang="en-US" sz="2000" b="0" dirty="0">
                        <a:solidFill>
                          <a:srgbClr val="000000"/>
                        </a:solidFill>
                      </a:endParaRPr>
                    </a:p>
                  </a:txBody>
                  <a:tcPr/>
                </a:tc>
                <a:tc>
                  <a:txBody>
                    <a:bodyPr/>
                    <a:lstStyle/>
                    <a:p>
                      <a:r>
                        <a:rPr lang="en-US" sz="2000" dirty="0" smtClean="0">
                          <a:solidFill>
                            <a:srgbClr val="000000"/>
                          </a:solidFill>
                        </a:rPr>
                        <a:t>12%</a:t>
                      </a:r>
                      <a:endParaRPr lang="en-US" sz="2000" dirty="0">
                        <a:solidFill>
                          <a:srgbClr val="000000"/>
                        </a:solidFill>
                      </a:endParaRPr>
                    </a:p>
                  </a:txBody>
                  <a:tcPr/>
                </a:tc>
              </a:tr>
              <a:tr h="393120">
                <a:tc>
                  <a:txBody>
                    <a:bodyPr/>
                    <a:lstStyle/>
                    <a:p>
                      <a:pPr algn="l"/>
                      <a:r>
                        <a:rPr lang="en-US" sz="2000" dirty="0" smtClean="0">
                          <a:solidFill>
                            <a:srgbClr val="000000"/>
                          </a:solidFill>
                        </a:rPr>
                        <a:t>Asian-American</a:t>
                      </a:r>
                      <a:endParaRPr lang="en-US" sz="2000" b="0" dirty="0">
                        <a:solidFill>
                          <a:srgbClr val="000000"/>
                        </a:solidFill>
                      </a:endParaRPr>
                    </a:p>
                  </a:txBody>
                  <a:tcPr/>
                </a:tc>
                <a:tc>
                  <a:txBody>
                    <a:bodyPr/>
                    <a:lstStyle/>
                    <a:p>
                      <a:r>
                        <a:rPr lang="en-US" sz="2000" dirty="0" smtClean="0">
                          <a:solidFill>
                            <a:srgbClr val="000000"/>
                          </a:solidFill>
                        </a:rPr>
                        <a:t>10%</a:t>
                      </a:r>
                      <a:endParaRPr lang="en-US" sz="2000" dirty="0">
                        <a:solidFill>
                          <a:srgbClr val="000000"/>
                        </a:solidFill>
                      </a:endParaRPr>
                    </a:p>
                  </a:txBody>
                  <a:tcPr/>
                </a:tc>
              </a:tr>
              <a:tr h="393120">
                <a:tc>
                  <a:txBody>
                    <a:bodyPr/>
                    <a:lstStyle/>
                    <a:p>
                      <a:pPr algn="l"/>
                      <a:r>
                        <a:rPr lang="en-US" sz="2000" dirty="0" smtClean="0">
                          <a:solidFill>
                            <a:srgbClr val="000000"/>
                          </a:solidFill>
                        </a:rPr>
                        <a:t>Hispanic</a:t>
                      </a:r>
                      <a:endParaRPr lang="en-US" sz="2000" b="0" dirty="0">
                        <a:solidFill>
                          <a:srgbClr val="000000"/>
                        </a:solidFill>
                      </a:endParaRPr>
                    </a:p>
                  </a:txBody>
                  <a:tcPr/>
                </a:tc>
                <a:tc>
                  <a:txBody>
                    <a:bodyPr/>
                    <a:lstStyle/>
                    <a:p>
                      <a:r>
                        <a:rPr lang="en-US" sz="2000" dirty="0" smtClean="0">
                          <a:solidFill>
                            <a:srgbClr val="000000"/>
                          </a:solidFill>
                        </a:rPr>
                        <a:t>11%</a:t>
                      </a:r>
                      <a:endParaRPr lang="en-US" sz="2000" dirty="0">
                        <a:solidFill>
                          <a:srgbClr val="000000"/>
                        </a:solidFill>
                      </a:endParaRPr>
                    </a:p>
                  </a:txBody>
                  <a:tcPr/>
                </a:tc>
              </a:tr>
              <a:tr h="393120">
                <a:tc>
                  <a:txBody>
                    <a:bodyPr/>
                    <a:lstStyle/>
                    <a:p>
                      <a:pPr algn="l"/>
                      <a:r>
                        <a:rPr lang="en-US" sz="2000" dirty="0" smtClean="0">
                          <a:solidFill>
                            <a:srgbClr val="000000"/>
                          </a:solidFill>
                        </a:rPr>
                        <a:t>Native American</a:t>
                      </a:r>
                      <a:endParaRPr lang="en-US" sz="2000" b="0" dirty="0">
                        <a:solidFill>
                          <a:srgbClr val="000000"/>
                        </a:solidFill>
                      </a:endParaRPr>
                    </a:p>
                  </a:txBody>
                  <a:tcPr/>
                </a:tc>
                <a:tc>
                  <a:txBody>
                    <a:bodyPr/>
                    <a:lstStyle/>
                    <a:p>
                      <a:r>
                        <a:rPr lang="en-US" sz="2000" dirty="0" smtClean="0">
                          <a:solidFill>
                            <a:srgbClr val="000000"/>
                          </a:solidFill>
                        </a:rPr>
                        <a:t>1%</a:t>
                      </a:r>
                      <a:endParaRPr lang="en-US" sz="2000" dirty="0">
                        <a:solidFill>
                          <a:srgbClr val="000000"/>
                        </a:solidFill>
                      </a:endParaRPr>
                    </a:p>
                  </a:txBody>
                  <a:tcPr/>
                </a:tc>
              </a:tr>
              <a:tr h="393120">
                <a:tc>
                  <a:txBody>
                    <a:bodyPr/>
                    <a:lstStyle/>
                    <a:p>
                      <a:pPr algn="l"/>
                      <a:r>
                        <a:rPr lang="en-US" sz="2000" dirty="0" smtClean="0">
                          <a:solidFill>
                            <a:srgbClr val="000000"/>
                          </a:solidFill>
                        </a:rPr>
                        <a:t>White</a:t>
                      </a:r>
                      <a:endParaRPr lang="en-US" sz="2000" b="0" dirty="0">
                        <a:solidFill>
                          <a:srgbClr val="000000"/>
                        </a:solidFill>
                      </a:endParaRPr>
                    </a:p>
                  </a:txBody>
                  <a:tcPr/>
                </a:tc>
                <a:tc>
                  <a:txBody>
                    <a:bodyPr/>
                    <a:lstStyle/>
                    <a:p>
                      <a:r>
                        <a:rPr lang="en-US" sz="2000" dirty="0" smtClean="0">
                          <a:solidFill>
                            <a:srgbClr val="000000"/>
                          </a:solidFill>
                        </a:rPr>
                        <a:t>62%</a:t>
                      </a:r>
                      <a:endParaRPr lang="en-US" sz="2000" dirty="0">
                        <a:solidFill>
                          <a:srgbClr val="000000"/>
                        </a:solidFill>
                      </a:endParaRPr>
                    </a:p>
                  </a:txBody>
                  <a:tcPr/>
                </a:tc>
              </a:tr>
              <a:tr h="393120">
                <a:tc>
                  <a:txBody>
                    <a:bodyPr/>
                    <a:lstStyle/>
                    <a:p>
                      <a:pPr algn="l"/>
                      <a:r>
                        <a:rPr lang="en-US" sz="2000" dirty="0" smtClean="0">
                          <a:solidFill>
                            <a:srgbClr val="000000"/>
                          </a:solidFill>
                        </a:rPr>
                        <a:t>Other</a:t>
                      </a:r>
                      <a:endParaRPr lang="en-US" sz="2000" b="0" dirty="0">
                        <a:solidFill>
                          <a:srgbClr val="000000"/>
                        </a:solidFill>
                      </a:endParaRPr>
                    </a:p>
                  </a:txBody>
                  <a:tcPr/>
                </a:tc>
                <a:tc>
                  <a:txBody>
                    <a:bodyPr/>
                    <a:lstStyle/>
                    <a:p>
                      <a:r>
                        <a:rPr lang="en-US" sz="2000" dirty="0" smtClean="0">
                          <a:solidFill>
                            <a:srgbClr val="000000"/>
                          </a:solidFill>
                        </a:rPr>
                        <a:t>4%</a:t>
                      </a:r>
                      <a:endParaRPr lang="en-US" sz="2000" dirty="0">
                        <a:solidFill>
                          <a:srgbClr val="000000"/>
                        </a:solidFill>
                      </a:endParaRPr>
                    </a:p>
                  </a:txBody>
                  <a:tcPr/>
                </a:tc>
              </a:tr>
              <a:tr h="393120">
                <a:tc gridSpan="2">
                  <a:txBody>
                    <a:bodyPr/>
                    <a:lstStyle/>
                    <a:p>
                      <a:pPr algn="l"/>
                      <a:r>
                        <a:rPr lang="en-US" sz="2000" dirty="0" smtClean="0">
                          <a:solidFill>
                            <a:srgbClr val="000000"/>
                          </a:solidFill>
                        </a:rPr>
                        <a:t>Source:  CollegeBoard.com</a:t>
                      </a:r>
                      <a:endParaRPr lang="en-US" sz="2000" b="0" dirty="0">
                        <a:solidFill>
                          <a:srgbClr val="000000"/>
                        </a:solidFill>
                      </a:endParaRPr>
                    </a:p>
                  </a:txBody>
                  <a:tcPr/>
                </a:tc>
                <a:tc hMerge="1">
                  <a:txBody>
                    <a:bodyPr/>
                    <a:lstStyle/>
                    <a:p>
                      <a:endParaRPr lang="en-US" sz="2400" dirty="0"/>
                    </a:p>
                  </a:txBody>
                  <a:tcPr/>
                </a:tc>
              </a:tr>
            </a:tbl>
          </a:graphicData>
        </a:graphic>
      </p:graphicFrame>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 (cont.)</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523220"/>
          </a:xfrm>
        </p:spPr>
        <p:txBody>
          <a:bodyPr>
            <a:spAutoFit/>
          </a:bodyPr>
          <a:lstStyle/>
          <a:p>
            <a:pPr eaLnBrk="1" hangingPunct="1">
              <a:buNone/>
            </a:pPr>
            <a:r>
              <a:rPr lang="en-US" b="1" i="0" dirty="0" smtClean="0">
                <a:solidFill>
                  <a:schemeClr val="tx1"/>
                </a:solidFill>
              </a:rPr>
              <a:t>Step 1: </a:t>
            </a:r>
            <a:r>
              <a:rPr lang="en-US" i="0" dirty="0" smtClean="0">
                <a:solidFill>
                  <a:schemeClr val="tx1"/>
                </a:solidFill>
              </a:rPr>
              <a:t>Find the percent of 360</a:t>
            </a:r>
            <a:r>
              <a:rPr lang="en-US" i="0" dirty="0" smtClean="0">
                <a:solidFill>
                  <a:schemeClr val="tx1"/>
                </a:solidFill>
                <a:sym typeface="Symbol"/>
              </a:rPr>
              <a:t></a:t>
            </a:r>
            <a:r>
              <a:rPr lang="en-US" i="0" dirty="0" smtClean="0">
                <a:solidFill>
                  <a:schemeClr val="tx1"/>
                </a:solidFill>
              </a:rPr>
              <a:t>.</a:t>
            </a:r>
            <a:endParaRPr lang="en-US" b="1" i="0" dirty="0" smtClean="0">
              <a:solidFill>
                <a:schemeClr val="tx1"/>
              </a:solidFill>
            </a:endParaRPr>
          </a:p>
        </p:txBody>
      </p:sp>
      <p:graphicFrame>
        <p:nvGraphicFramePr>
          <p:cNvPr id="4" name="Object 3"/>
          <p:cNvGraphicFramePr>
            <a:graphicFrameLocks noChangeAspect="1"/>
          </p:cNvGraphicFramePr>
          <p:nvPr/>
        </p:nvGraphicFramePr>
        <p:xfrm>
          <a:off x="530352" y="1981200"/>
          <a:ext cx="5295900" cy="317500"/>
        </p:xfrm>
        <a:graphic>
          <a:graphicData uri="http://schemas.openxmlformats.org/presentationml/2006/ole">
            <mc:AlternateContent xmlns:mc="http://schemas.openxmlformats.org/markup-compatibility/2006">
              <mc:Choice xmlns:v="urn:schemas-microsoft-com:vml" Requires="v">
                <p:oleObj spid="_x0000_s1032" name="Equation" r:id="rId4" imgW="5295600" imgH="317160" progId="Equation.DSMT4">
                  <p:embed/>
                </p:oleObj>
              </mc:Choice>
              <mc:Fallback>
                <p:oleObj name="Equation" r:id="rId4" imgW="5295600" imgH="317160" progId="Equation.DSMT4">
                  <p:embed/>
                  <p:pic>
                    <p:nvPicPr>
                      <p:cNvPr id="0" name="Object 8"/>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0352" y="1981200"/>
                        <a:ext cx="52959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7" name="Object 3"/>
          <p:cNvGraphicFramePr>
            <a:graphicFrameLocks noChangeAspect="1"/>
          </p:cNvGraphicFramePr>
          <p:nvPr/>
        </p:nvGraphicFramePr>
        <p:xfrm>
          <a:off x="530352" y="2687320"/>
          <a:ext cx="5295900" cy="317500"/>
        </p:xfrm>
        <a:graphic>
          <a:graphicData uri="http://schemas.openxmlformats.org/presentationml/2006/ole">
            <mc:AlternateContent xmlns:mc="http://schemas.openxmlformats.org/markup-compatibility/2006">
              <mc:Choice xmlns:v="urn:schemas-microsoft-com:vml" Requires="v">
                <p:oleObj spid="_x0000_s1033" name="Equation" r:id="rId6" imgW="5295600" imgH="317160" progId="Equation.DSMT4">
                  <p:embed/>
                </p:oleObj>
              </mc:Choice>
              <mc:Fallback>
                <p:oleObj name="Equation" r:id="rId6" imgW="5295600" imgH="317160" progId="Equation.DSMT4">
                  <p:embed/>
                  <p:pic>
                    <p:nvPicPr>
                      <p:cNvPr id="0" name="Object 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30352" y="2687320"/>
                        <a:ext cx="52959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8" name="Object 4"/>
          <p:cNvGraphicFramePr>
            <a:graphicFrameLocks noChangeAspect="1"/>
          </p:cNvGraphicFramePr>
          <p:nvPr/>
        </p:nvGraphicFramePr>
        <p:xfrm>
          <a:off x="530352" y="3393440"/>
          <a:ext cx="5283200" cy="317500"/>
        </p:xfrm>
        <a:graphic>
          <a:graphicData uri="http://schemas.openxmlformats.org/presentationml/2006/ole">
            <mc:AlternateContent xmlns:mc="http://schemas.openxmlformats.org/markup-compatibility/2006">
              <mc:Choice xmlns:v="urn:schemas-microsoft-com:vml" Requires="v">
                <p:oleObj spid="_x0000_s1034" name="Equation" r:id="rId8" imgW="5283000" imgH="317160" progId="Equation.DSMT4">
                  <p:embed/>
                </p:oleObj>
              </mc:Choice>
              <mc:Fallback>
                <p:oleObj name="Equation" r:id="rId8" imgW="5283000" imgH="317160" progId="Equation.DSMT4">
                  <p:embed/>
                  <p:pic>
                    <p:nvPicPr>
                      <p:cNvPr id="0" name="Object 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530352" y="3393440"/>
                        <a:ext cx="52832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29" name="Object 5"/>
          <p:cNvGraphicFramePr>
            <a:graphicFrameLocks noChangeAspect="1"/>
          </p:cNvGraphicFramePr>
          <p:nvPr/>
        </p:nvGraphicFramePr>
        <p:xfrm>
          <a:off x="508836" y="4099560"/>
          <a:ext cx="4927600" cy="317500"/>
        </p:xfrm>
        <a:graphic>
          <a:graphicData uri="http://schemas.openxmlformats.org/presentationml/2006/ole">
            <mc:AlternateContent xmlns:mc="http://schemas.openxmlformats.org/markup-compatibility/2006">
              <mc:Choice xmlns:v="urn:schemas-microsoft-com:vml" Requires="v">
                <p:oleObj spid="_x0000_s1035" name="Equation" r:id="rId10" imgW="4927320" imgH="317160" progId="Equation.DSMT4">
                  <p:embed/>
                </p:oleObj>
              </mc:Choice>
              <mc:Fallback>
                <p:oleObj name="Equation" r:id="rId10" imgW="4927320" imgH="317160" progId="Equation.DSMT4">
                  <p:embed/>
                  <p:pic>
                    <p:nvPicPr>
                      <p:cNvPr id="0" name="Object 11"/>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08836" y="4099560"/>
                        <a:ext cx="49276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0" name="Object 6"/>
          <p:cNvGraphicFramePr>
            <a:graphicFrameLocks noChangeAspect="1"/>
          </p:cNvGraphicFramePr>
          <p:nvPr/>
        </p:nvGraphicFramePr>
        <p:xfrm>
          <a:off x="519594" y="4805680"/>
          <a:ext cx="5473700" cy="317500"/>
        </p:xfrm>
        <a:graphic>
          <a:graphicData uri="http://schemas.openxmlformats.org/presentationml/2006/ole">
            <mc:AlternateContent xmlns:mc="http://schemas.openxmlformats.org/markup-compatibility/2006">
              <mc:Choice xmlns:v="urn:schemas-microsoft-com:vml" Requires="v">
                <p:oleObj spid="_x0000_s1036" name="Equation" r:id="rId12" imgW="5473440" imgH="317160" progId="Equation.DSMT4">
                  <p:embed/>
                </p:oleObj>
              </mc:Choice>
              <mc:Fallback>
                <p:oleObj name="Equation" r:id="rId12" imgW="5473440" imgH="317160" progId="Equation.DSMT4">
                  <p:embed/>
                  <p:pic>
                    <p:nvPicPr>
                      <p:cNvPr id="0" name="Object 12"/>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19594" y="4805680"/>
                        <a:ext cx="54737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031" name="Object 7"/>
          <p:cNvGraphicFramePr>
            <a:graphicFrameLocks noChangeAspect="1"/>
          </p:cNvGraphicFramePr>
          <p:nvPr/>
        </p:nvGraphicFramePr>
        <p:xfrm>
          <a:off x="530352" y="5511800"/>
          <a:ext cx="5130800" cy="317500"/>
        </p:xfrm>
        <a:graphic>
          <a:graphicData uri="http://schemas.openxmlformats.org/presentationml/2006/ole">
            <mc:AlternateContent xmlns:mc="http://schemas.openxmlformats.org/markup-compatibility/2006">
              <mc:Choice xmlns:v="urn:schemas-microsoft-com:vml" Requires="v">
                <p:oleObj spid="_x0000_s1037" name="Equation" r:id="rId14" imgW="5130720" imgH="317160" progId="Equation.DSMT4">
                  <p:embed/>
                </p:oleObj>
              </mc:Choice>
              <mc:Fallback>
                <p:oleObj name="Equation" r:id="rId14" imgW="5130720" imgH="317160" progId="Equation.DSMT4">
                  <p:embed/>
                  <p:pic>
                    <p:nvPicPr>
                      <p:cNvPr id="0" name="Object 13"/>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530352" y="5511800"/>
                        <a:ext cx="5130800" cy="317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29"/>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03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0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2 (cont.)</a:t>
            </a:r>
            <a:endParaRPr lang="en-US" dirty="0">
              <a:solidFill>
                <a:schemeClr val="accent1">
                  <a:lumMod val="50000"/>
                </a:schemeClr>
              </a:solidFill>
            </a:endParaRPr>
          </a:p>
        </p:txBody>
      </p:sp>
      <p:sp>
        <p:nvSpPr>
          <p:cNvPr id="15362" name="Content Placeholder 2"/>
          <p:cNvSpPr>
            <a:spLocks noGrp="1"/>
          </p:cNvSpPr>
          <p:nvPr>
            <p:ph idx="1"/>
          </p:nvPr>
        </p:nvSpPr>
        <p:spPr>
          <a:xfrm>
            <a:off x="457200" y="1280160"/>
            <a:ext cx="8229600" cy="1815882"/>
          </a:xfrm>
        </p:spPr>
        <p:txBody>
          <a:bodyPr>
            <a:spAutoFit/>
          </a:bodyPr>
          <a:lstStyle/>
          <a:p>
            <a:r>
              <a:rPr lang="en-US" b="1" dirty="0" smtClean="0"/>
              <a:t>Steps 2 and 3: </a:t>
            </a:r>
            <a:r>
              <a:rPr lang="en-US" dirty="0" smtClean="0"/>
              <a:t>Draw a circle, mark the central angles as close to the actual degrees as is practical, and label each sector. Note that the order of the wedges (pie slices) is not important.</a:t>
            </a:r>
          </a:p>
        </p:txBody>
      </p:sp>
      <p:sp>
        <p:nvSpPr>
          <p:cNvPr id="6" name="Rectangle 5"/>
          <p:cNvSpPr/>
          <p:nvPr/>
        </p:nvSpPr>
        <p:spPr>
          <a:xfrm>
            <a:off x="1143000" y="4103731"/>
            <a:ext cx="2665923" cy="646331"/>
          </a:xfrm>
          <a:prstGeom prst="rect">
            <a:avLst/>
          </a:prstGeom>
        </p:spPr>
        <p:txBody>
          <a:bodyPr wrap="none">
            <a:spAutoFit/>
          </a:bodyPr>
          <a:lstStyle/>
          <a:p>
            <a:r>
              <a:rPr lang="en-US" dirty="0" smtClean="0"/>
              <a:t>Ethnic Breakdown for SAT, </a:t>
            </a:r>
          </a:p>
          <a:p>
            <a:pPr algn="ctr"/>
            <a:r>
              <a:rPr lang="en-US" dirty="0" smtClean="0"/>
              <a:t>Nationwide, 2005</a:t>
            </a:r>
            <a:endParaRPr lang="en-US" dirty="0"/>
          </a:p>
        </p:txBody>
      </p:sp>
      <p:pic>
        <p:nvPicPr>
          <p:cNvPr id="20482" name="Picture 2"/>
          <p:cNvPicPr>
            <a:picLocks noChangeAspect="1" noChangeArrowheads="1"/>
          </p:cNvPicPr>
          <p:nvPr/>
        </p:nvPicPr>
        <p:blipFill>
          <a:blip r:embed="rId3" cstate="print"/>
          <a:srcRect/>
          <a:stretch>
            <a:fillRect/>
          </a:stretch>
        </p:blipFill>
        <p:spPr bwMode="auto">
          <a:xfrm>
            <a:off x="4191000" y="2910192"/>
            <a:ext cx="4389120" cy="3033408"/>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Objectives</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marL="457200" indent="-457200" eaLnBrk="1" hangingPunct="1">
              <a:buFont typeface="Courier New" pitchFamily="49" charset="0"/>
              <a:buChar char="o"/>
            </a:pPr>
            <a:r>
              <a:rPr lang="en-US" i="0" dirty="0" smtClean="0">
                <a:solidFill>
                  <a:schemeClr val="tx1"/>
                </a:solidFill>
              </a:rPr>
              <a:t>Be able to organize and represent given data in the appropriate form of a bar graph or circle graph.</a:t>
            </a:r>
          </a:p>
          <a:p>
            <a:pPr marL="457200" indent="-457200" eaLnBrk="1" hangingPunct="1">
              <a:buFont typeface="Courier New" pitchFamily="49" charset="0"/>
              <a:buChar char="o"/>
            </a:pPr>
            <a:endParaRPr lang="en-US" i="0" dirty="0" smtClean="0">
              <a:solidFill>
                <a:schemeClr val="tx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Constructing Graphs from Databases</a:t>
            </a:r>
            <a:endParaRPr lang="en-US" dirty="0"/>
          </a:p>
        </p:txBody>
      </p:sp>
      <p:sp>
        <p:nvSpPr>
          <p:cNvPr id="3" name="Content Placeholder 2"/>
          <p:cNvSpPr>
            <a:spLocks noGrp="1"/>
          </p:cNvSpPr>
          <p:nvPr>
            <p:ph idx="1"/>
          </p:nvPr>
        </p:nvSpPr>
        <p:spPr>
          <a:xfrm>
            <a:off x="457200" y="1280160"/>
            <a:ext cx="8229600" cy="2763834"/>
          </a:xfrm>
          <a:ln w="28575">
            <a:solidFill>
              <a:srgbClr val="FF0000"/>
            </a:solidFill>
          </a:ln>
        </p:spPr>
        <p:txBody>
          <a:bodyPr>
            <a:spAutoFit/>
          </a:bodyPr>
          <a:lstStyle/>
          <a:p>
            <a:pPr algn="ctr"/>
            <a:r>
              <a:rPr lang="en-US" b="1" dirty="0" smtClean="0">
                <a:solidFill>
                  <a:srgbClr val="000000"/>
                </a:solidFill>
              </a:rPr>
              <a:t>Important Note</a:t>
            </a:r>
          </a:p>
          <a:p>
            <a:r>
              <a:rPr lang="en-US" dirty="0" smtClean="0">
                <a:solidFill>
                  <a:srgbClr val="000000"/>
                </a:solidFill>
              </a:rPr>
              <a:t>All of the graphs discussed here can be easily done with a computer and a spreadsheet program such as Excel. If you have access to a computer, your instructor may choose to have you work the problems in this section with a spreadsheet program.</a:t>
            </a:r>
            <a:endParaRPr lang="en-US" dirty="0">
              <a:solidFill>
                <a:srgbClr val="0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Constructing a Bar Graph</a:t>
            </a:r>
            <a:endParaRPr lang="en-US" dirty="0"/>
          </a:p>
        </p:txBody>
      </p:sp>
      <p:sp>
        <p:nvSpPr>
          <p:cNvPr id="4" name="Content Placeholder 2"/>
          <p:cNvSpPr>
            <a:spLocks noGrp="1"/>
          </p:cNvSpPr>
          <p:nvPr>
            <p:ph idx="1"/>
          </p:nvPr>
        </p:nvSpPr>
        <p:spPr>
          <a:xfrm>
            <a:off x="457200" y="1280160"/>
            <a:ext cx="8229600" cy="4228850"/>
          </a:xfrm>
          <a:solidFill>
            <a:srgbClr val="FFFFCC"/>
          </a:solidFill>
          <a:ln w="28575">
            <a:solidFill>
              <a:srgbClr val="000000"/>
            </a:solidFill>
          </a:ln>
        </p:spPr>
        <p:txBody>
          <a:bodyPr>
            <a:spAutoFit/>
          </a:bodyPr>
          <a:lstStyle/>
          <a:p>
            <a:pPr marL="457200" indent="-457200" algn="ctr">
              <a:buNone/>
            </a:pPr>
            <a:r>
              <a:rPr lang="en-US" b="1" i="0" dirty="0" smtClean="0">
                <a:solidFill>
                  <a:srgbClr val="000000"/>
                </a:solidFill>
              </a:rPr>
              <a:t>Steps to Follow in Constructing a Vertical Bar Graph</a:t>
            </a:r>
          </a:p>
          <a:p>
            <a:pPr marL="457200" indent="-457200">
              <a:buNone/>
            </a:pPr>
            <a:r>
              <a:rPr lang="en-US" b="1" i="0" dirty="0" smtClean="0">
                <a:solidFill>
                  <a:srgbClr val="000000"/>
                </a:solidFill>
              </a:rPr>
              <a:t>1. 	</a:t>
            </a:r>
            <a:r>
              <a:rPr lang="en-US" i="0" dirty="0" smtClean="0">
                <a:solidFill>
                  <a:srgbClr val="000000"/>
                </a:solidFill>
              </a:rPr>
              <a:t>Draw a vertical axis and horizontal axis.</a:t>
            </a:r>
          </a:p>
          <a:p>
            <a:pPr marL="457200" indent="-457200">
              <a:buNone/>
            </a:pPr>
            <a:r>
              <a:rPr lang="en-US" b="1" i="0" dirty="0" smtClean="0">
                <a:solidFill>
                  <a:srgbClr val="000000"/>
                </a:solidFill>
              </a:rPr>
              <a:t>2.</a:t>
            </a:r>
            <a:r>
              <a:rPr lang="en-US" i="0" dirty="0" smtClean="0">
                <a:solidFill>
                  <a:srgbClr val="000000"/>
                </a:solidFill>
              </a:rPr>
              <a:t> 	Mark an appropriate scale on the vertical axis to represent the frequency of each category. (The scale must be uniform. That is, the distance between consecutive marks must represent the same amount.)</a:t>
            </a:r>
          </a:p>
          <a:p>
            <a:pPr marL="457200" indent="-457200">
              <a:buNone/>
            </a:pPr>
            <a:r>
              <a:rPr lang="en-US" b="1" i="0" dirty="0" smtClean="0">
                <a:solidFill>
                  <a:srgbClr val="000000"/>
                </a:solidFill>
              </a:rPr>
              <a:t>3. 	</a:t>
            </a:r>
            <a:r>
              <a:rPr lang="en-US" i="0" dirty="0" smtClean="0">
                <a:solidFill>
                  <a:srgbClr val="000000"/>
                </a:solidFill>
              </a:rPr>
              <a:t>Mark the categories of data along the horizontal axis.</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Constructing a Bar Graph</a:t>
            </a:r>
            <a:endParaRPr lang="en-US" dirty="0"/>
          </a:p>
        </p:txBody>
      </p:sp>
      <p:sp>
        <p:nvSpPr>
          <p:cNvPr id="4" name="Content Placeholder 2"/>
          <p:cNvSpPr>
            <a:spLocks noGrp="1"/>
          </p:cNvSpPr>
          <p:nvPr>
            <p:ph idx="1"/>
          </p:nvPr>
        </p:nvSpPr>
        <p:spPr>
          <a:xfrm>
            <a:off x="457200" y="1280160"/>
            <a:ext cx="8229600" cy="2332946"/>
          </a:xfrm>
          <a:solidFill>
            <a:srgbClr val="FFFFCC"/>
          </a:solidFill>
          <a:ln w="28575">
            <a:solidFill>
              <a:srgbClr val="000000"/>
            </a:solidFill>
          </a:ln>
        </p:spPr>
        <p:txBody>
          <a:bodyPr>
            <a:spAutoFit/>
          </a:bodyPr>
          <a:lstStyle/>
          <a:p>
            <a:pPr marL="457200" indent="-457200" algn="ctr">
              <a:buNone/>
            </a:pPr>
            <a:r>
              <a:rPr lang="en-US" b="1" i="0" dirty="0" smtClean="0">
                <a:solidFill>
                  <a:srgbClr val="000000"/>
                </a:solidFill>
              </a:rPr>
              <a:t>Steps to Follow in Constructing a Vertical Bar Graph (cont.)</a:t>
            </a:r>
          </a:p>
          <a:p>
            <a:pPr marL="457200" indent="-457200">
              <a:buNone/>
            </a:pPr>
            <a:r>
              <a:rPr lang="en-US" b="1" i="0" dirty="0" smtClean="0">
                <a:solidFill>
                  <a:srgbClr val="000000"/>
                </a:solidFill>
              </a:rPr>
              <a:t>4.</a:t>
            </a:r>
            <a:r>
              <a:rPr lang="en-US" i="0" dirty="0" smtClean="0">
                <a:solidFill>
                  <a:srgbClr val="000000"/>
                </a:solidFill>
              </a:rPr>
              <a:t> 	Draw the vertical bar for each category so that the height of the bar reaches the frequency of the data in that category.</a:t>
            </a:r>
            <a:endParaRPr lang="en-US" i="0" dirty="0">
              <a:solidFill>
                <a:srgbClr val="000000"/>
              </a:solidFill>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t>Example 1</a:t>
            </a:r>
            <a:endParaRPr lang="en-US" dirty="0"/>
          </a:p>
        </p:txBody>
      </p:sp>
      <p:sp>
        <p:nvSpPr>
          <p:cNvPr id="15362" name="Content Placeholder 2"/>
          <p:cNvSpPr>
            <a:spLocks noGrp="1"/>
          </p:cNvSpPr>
          <p:nvPr>
            <p:ph idx="1"/>
          </p:nvPr>
        </p:nvSpPr>
        <p:spPr>
          <a:xfrm>
            <a:off x="457200" y="1280160"/>
            <a:ext cx="8229600" cy="954107"/>
          </a:xfrm>
        </p:spPr>
        <p:txBody>
          <a:bodyPr>
            <a:spAutoFit/>
          </a:bodyPr>
          <a:lstStyle/>
          <a:p>
            <a:pPr marL="0" eaLnBrk="1" hangingPunct="1">
              <a:buNone/>
            </a:pPr>
            <a:r>
              <a:rPr lang="en-US" dirty="0" smtClean="0"/>
              <a:t>Construct a bar graph that represents the following population data.</a:t>
            </a:r>
          </a:p>
        </p:txBody>
      </p:sp>
      <p:graphicFrame>
        <p:nvGraphicFramePr>
          <p:cNvPr id="4" name="Table 3"/>
          <p:cNvGraphicFramePr>
            <a:graphicFrameLocks noGrp="1"/>
          </p:cNvGraphicFramePr>
          <p:nvPr/>
        </p:nvGraphicFramePr>
        <p:xfrm>
          <a:off x="2324100" y="2286000"/>
          <a:ext cx="4495800" cy="3581400"/>
        </p:xfrm>
        <a:graphic>
          <a:graphicData uri="http://schemas.openxmlformats.org/drawingml/2006/table">
            <a:tbl>
              <a:tblPr bandRow="1">
                <a:tableStyleId>{5C22544A-7EE6-4342-B048-85BDC9FD1C3A}</a:tableStyleId>
              </a:tblPr>
              <a:tblGrid>
                <a:gridCol w="495300"/>
                <a:gridCol w="2651026"/>
                <a:gridCol w="1349474"/>
              </a:tblGrid>
              <a:tr h="386080">
                <a:tc>
                  <a:txBody>
                    <a:bodyPr/>
                    <a:lstStyle/>
                    <a:p>
                      <a:pPr algn="l"/>
                      <a:r>
                        <a:rPr lang="en-US" sz="2000" b="1" dirty="0" smtClean="0">
                          <a:solidFill>
                            <a:srgbClr val="000000"/>
                          </a:solidFill>
                        </a:rPr>
                        <a:t>1.</a:t>
                      </a:r>
                      <a:endParaRPr lang="en-US" sz="2000" b="1" dirty="0">
                        <a:solidFill>
                          <a:srgbClr val="000000"/>
                        </a:solidFill>
                      </a:endParaRPr>
                    </a:p>
                  </a:txBody>
                  <a:tcPr/>
                </a:tc>
                <a:tc>
                  <a:txBody>
                    <a:bodyPr/>
                    <a:lstStyle/>
                    <a:p>
                      <a:r>
                        <a:rPr lang="en-US" sz="2000" dirty="0" smtClean="0">
                          <a:solidFill>
                            <a:srgbClr val="000000"/>
                          </a:solidFill>
                        </a:rPr>
                        <a:t>  New York, NY</a:t>
                      </a:r>
                      <a:endParaRPr lang="en-US" sz="2000" dirty="0">
                        <a:solidFill>
                          <a:srgbClr val="000000"/>
                        </a:solidFill>
                      </a:endParaRPr>
                    </a:p>
                  </a:txBody>
                  <a:tcPr/>
                </a:tc>
                <a:tc>
                  <a:txBody>
                    <a:bodyPr/>
                    <a:lstStyle/>
                    <a:p>
                      <a:r>
                        <a:rPr lang="en-US" sz="2000" dirty="0" smtClean="0">
                          <a:solidFill>
                            <a:srgbClr val="000000"/>
                          </a:solidFill>
                        </a:rPr>
                        <a:t>8,143,000</a:t>
                      </a:r>
                      <a:endParaRPr lang="en-US" sz="2000" dirty="0">
                        <a:solidFill>
                          <a:srgbClr val="000000"/>
                        </a:solidFill>
                      </a:endParaRPr>
                    </a:p>
                  </a:txBody>
                  <a:tcPr/>
                </a:tc>
              </a:tr>
              <a:tr h="386080">
                <a:tc>
                  <a:txBody>
                    <a:bodyPr/>
                    <a:lstStyle/>
                    <a:p>
                      <a:pPr algn="l"/>
                      <a:r>
                        <a:rPr lang="en-US" sz="2000" b="1" dirty="0" smtClean="0">
                          <a:solidFill>
                            <a:srgbClr val="000000"/>
                          </a:solidFill>
                        </a:rPr>
                        <a:t>2.</a:t>
                      </a:r>
                      <a:endParaRPr lang="en-US" sz="2000" b="1" dirty="0">
                        <a:solidFill>
                          <a:srgbClr val="000000"/>
                        </a:solidFill>
                      </a:endParaRPr>
                    </a:p>
                  </a:txBody>
                  <a:tcPr/>
                </a:tc>
                <a:tc>
                  <a:txBody>
                    <a:bodyPr/>
                    <a:lstStyle/>
                    <a:p>
                      <a:r>
                        <a:rPr lang="en-US" sz="2000" dirty="0" smtClean="0">
                          <a:solidFill>
                            <a:srgbClr val="000000"/>
                          </a:solidFill>
                        </a:rPr>
                        <a:t>  Los Angeles, CA</a:t>
                      </a:r>
                      <a:endParaRPr lang="en-US" sz="2000" dirty="0">
                        <a:solidFill>
                          <a:srgbClr val="000000"/>
                        </a:solidFill>
                      </a:endParaRPr>
                    </a:p>
                  </a:txBody>
                  <a:tcPr/>
                </a:tc>
                <a:tc>
                  <a:txBody>
                    <a:bodyPr/>
                    <a:lstStyle/>
                    <a:p>
                      <a:r>
                        <a:rPr lang="en-US" sz="2000" dirty="0" smtClean="0">
                          <a:solidFill>
                            <a:srgbClr val="000000"/>
                          </a:solidFill>
                        </a:rPr>
                        <a:t>3,845,000</a:t>
                      </a:r>
                      <a:endParaRPr lang="en-US" sz="2000" dirty="0">
                        <a:solidFill>
                          <a:srgbClr val="000000"/>
                        </a:solidFill>
                      </a:endParaRPr>
                    </a:p>
                  </a:txBody>
                  <a:tcPr/>
                </a:tc>
              </a:tr>
              <a:tr h="386080">
                <a:tc>
                  <a:txBody>
                    <a:bodyPr/>
                    <a:lstStyle/>
                    <a:p>
                      <a:pPr algn="l"/>
                      <a:r>
                        <a:rPr lang="en-US" sz="2000" b="1" dirty="0" smtClean="0">
                          <a:solidFill>
                            <a:srgbClr val="000000"/>
                          </a:solidFill>
                        </a:rPr>
                        <a:t>3.</a:t>
                      </a:r>
                      <a:endParaRPr lang="en-US" sz="2000" b="1" dirty="0">
                        <a:solidFill>
                          <a:srgbClr val="000000"/>
                        </a:solidFill>
                      </a:endParaRPr>
                    </a:p>
                  </a:txBody>
                  <a:tcPr/>
                </a:tc>
                <a:tc>
                  <a:txBody>
                    <a:bodyPr/>
                    <a:lstStyle/>
                    <a:p>
                      <a:r>
                        <a:rPr lang="en-US" sz="2000" dirty="0" smtClean="0">
                          <a:solidFill>
                            <a:srgbClr val="000000"/>
                          </a:solidFill>
                        </a:rPr>
                        <a:t>  Chicago, IL</a:t>
                      </a:r>
                      <a:endParaRPr lang="en-US" sz="2000" dirty="0">
                        <a:solidFill>
                          <a:srgbClr val="000000"/>
                        </a:solidFill>
                      </a:endParaRPr>
                    </a:p>
                  </a:txBody>
                  <a:tcPr/>
                </a:tc>
                <a:tc>
                  <a:txBody>
                    <a:bodyPr/>
                    <a:lstStyle/>
                    <a:p>
                      <a:r>
                        <a:rPr lang="en-US" sz="2000" dirty="0" smtClean="0">
                          <a:solidFill>
                            <a:srgbClr val="000000"/>
                          </a:solidFill>
                        </a:rPr>
                        <a:t>2,843,000</a:t>
                      </a:r>
                      <a:endParaRPr lang="en-US" sz="2000" dirty="0">
                        <a:solidFill>
                          <a:srgbClr val="000000"/>
                        </a:solidFill>
                      </a:endParaRPr>
                    </a:p>
                  </a:txBody>
                  <a:tcPr/>
                </a:tc>
              </a:tr>
              <a:tr h="411480">
                <a:tc>
                  <a:txBody>
                    <a:bodyPr/>
                    <a:lstStyle/>
                    <a:p>
                      <a:pPr algn="l"/>
                      <a:r>
                        <a:rPr lang="en-US" sz="2000" b="1" dirty="0" smtClean="0">
                          <a:solidFill>
                            <a:srgbClr val="000000"/>
                          </a:solidFill>
                        </a:rPr>
                        <a:t>4.</a:t>
                      </a:r>
                      <a:endParaRPr lang="en-US" sz="2000" b="1" dirty="0">
                        <a:solidFill>
                          <a:srgbClr val="000000"/>
                        </a:solidFill>
                      </a:endParaRPr>
                    </a:p>
                  </a:txBody>
                  <a:tcPr/>
                </a:tc>
                <a:tc>
                  <a:txBody>
                    <a:bodyPr/>
                    <a:lstStyle/>
                    <a:p>
                      <a:r>
                        <a:rPr lang="en-US" sz="2000" dirty="0" smtClean="0">
                          <a:solidFill>
                            <a:srgbClr val="000000"/>
                          </a:solidFill>
                        </a:rPr>
                        <a:t>  Houston, TX</a:t>
                      </a:r>
                      <a:endParaRPr lang="en-US" sz="2000" dirty="0">
                        <a:solidFill>
                          <a:srgbClr val="000000"/>
                        </a:solidFill>
                      </a:endParaRPr>
                    </a:p>
                  </a:txBody>
                  <a:tcPr/>
                </a:tc>
                <a:tc>
                  <a:txBody>
                    <a:bodyPr/>
                    <a:lstStyle/>
                    <a:p>
                      <a:r>
                        <a:rPr lang="en-US" sz="2000" dirty="0" smtClean="0">
                          <a:solidFill>
                            <a:srgbClr val="000000"/>
                          </a:solidFill>
                        </a:rPr>
                        <a:t>2,017,000</a:t>
                      </a:r>
                      <a:endParaRPr lang="en-US" sz="2000" dirty="0">
                        <a:solidFill>
                          <a:srgbClr val="000000"/>
                        </a:solidFill>
                      </a:endParaRPr>
                    </a:p>
                  </a:txBody>
                  <a:tcPr/>
                </a:tc>
              </a:tr>
              <a:tr h="386080">
                <a:tc>
                  <a:txBody>
                    <a:bodyPr/>
                    <a:lstStyle/>
                    <a:p>
                      <a:pPr algn="l"/>
                      <a:r>
                        <a:rPr lang="en-US" sz="2000" b="1" dirty="0" smtClean="0">
                          <a:solidFill>
                            <a:srgbClr val="000000"/>
                          </a:solidFill>
                        </a:rPr>
                        <a:t>5.</a:t>
                      </a:r>
                      <a:endParaRPr lang="en-US" sz="2000" b="1" dirty="0">
                        <a:solidFill>
                          <a:srgbClr val="000000"/>
                        </a:solidFill>
                      </a:endParaRPr>
                    </a:p>
                  </a:txBody>
                  <a:tcPr/>
                </a:tc>
                <a:tc>
                  <a:txBody>
                    <a:bodyPr/>
                    <a:lstStyle/>
                    <a:p>
                      <a:r>
                        <a:rPr lang="en-US" sz="2000" dirty="0" smtClean="0">
                          <a:solidFill>
                            <a:srgbClr val="000000"/>
                          </a:solidFill>
                        </a:rPr>
                        <a:t>  Philadelphia, PA</a:t>
                      </a:r>
                      <a:endParaRPr lang="en-US" sz="2000" dirty="0">
                        <a:solidFill>
                          <a:srgbClr val="000000"/>
                        </a:solidFill>
                      </a:endParaRPr>
                    </a:p>
                  </a:txBody>
                  <a:tcPr/>
                </a:tc>
                <a:tc>
                  <a:txBody>
                    <a:bodyPr/>
                    <a:lstStyle/>
                    <a:p>
                      <a:r>
                        <a:rPr lang="en-US" sz="2000" dirty="0" smtClean="0">
                          <a:solidFill>
                            <a:srgbClr val="000000"/>
                          </a:solidFill>
                        </a:rPr>
                        <a:t>1,463,000</a:t>
                      </a:r>
                      <a:endParaRPr lang="en-US" sz="2000" dirty="0">
                        <a:solidFill>
                          <a:srgbClr val="000000"/>
                        </a:solidFill>
                      </a:endParaRPr>
                    </a:p>
                  </a:txBody>
                  <a:tcPr/>
                </a:tc>
              </a:tr>
              <a:tr h="386080">
                <a:tc>
                  <a:txBody>
                    <a:bodyPr/>
                    <a:lstStyle/>
                    <a:p>
                      <a:pPr algn="l"/>
                      <a:r>
                        <a:rPr lang="en-US" sz="2000" b="1" dirty="0" smtClean="0">
                          <a:solidFill>
                            <a:srgbClr val="000000"/>
                          </a:solidFill>
                        </a:rPr>
                        <a:t>6.</a:t>
                      </a:r>
                      <a:endParaRPr lang="en-US" sz="2000" b="1" dirty="0">
                        <a:solidFill>
                          <a:srgbClr val="000000"/>
                        </a:solidFill>
                      </a:endParaRPr>
                    </a:p>
                  </a:txBody>
                  <a:tcPr/>
                </a:tc>
                <a:tc>
                  <a:txBody>
                    <a:bodyPr/>
                    <a:lstStyle/>
                    <a:p>
                      <a:r>
                        <a:rPr lang="en-US" sz="2000" dirty="0" smtClean="0">
                          <a:solidFill>
                            <a:srgbClr val="000000"/>
                          </a:solidFill>
                        </a:rPr>
                        <a:t>  Phoenix, AZ</a:t>
                      </a:r>
                      <a:endParaRPr lang="en-US" sz="2000" dirty="0">
                        <a:solidFill>
                          <a:srgbClr val="000000"/>
                        </a:solidFill>
                      </a:endParaRPr>
                    </a:p>
                  </a:txBody>
                  <a:tcPr/>
                </a:tc>
                <a:tc>
                  <a:txBody>
                    <a:bodyPr/>
                    <a:lstStyle/>
                    <a:p>
                      <a:r>
                        <a:rPr lang="en-US" sz="2000" dirty="0" smtClean="0">
                          <a:solidFill>
                            <a:srgbClr val="000000"/>
                          </a:solidFill>
                        </a:rPr>
                        <a:t>1,462,000</a:t>
                      </a:r>
                      <a:endParaRPr lang="en-US" sz="2000" dirty="0">
                        <a:solidFill>
                          <a:srgbClr val="000000"/>
                        </a:solidFill>
                      </a:endParaRPr>
                    </a:p>
                  </a:txBody>
                  <a:tcPr/>
                </a:tc>
              </a:tr>
              <a:tr h="386080">
                <a:tc>
                  <a:txBody>
                    <a:bodyPr/>
                    <a:lstStyle/>
                    <a:p>
                      <a:pPr algn="l"/>
                      <a:r>
                        <a:rPr lang="en-US" sz="2000" b="1" dirty="0" smtClean="0">
                          <a:solidFill>
                            <a:srgbClr val="000000"/>
                          </a:solidFill>
                        </a:rPr>
                        <a:t>7.</a:t>
                      </a:r>
                      <a:endParaRPr lang="en-US" sz="2000" b="1" dirty="0">
                        <a:solidFill>
                          <a:srgbClr val="000000"/>
                        </a:solidFill>
                      </a:endParaRPr>
                    </a:p>
                  </a:txBody>
                  <a:tcPr/>
                </a:tc>
                <a:tc>
                  <a:txBody>
                    <a:bodyPr/>
                    <a:lstStyle/>
                    <a:p>
                      <a:r>
                        <a:rPr lang="en-US" sz="2000" dirty="0" smtClean="0">
                          <a:solidFill>
                            <a:srgbClr val="000000"/>
                          </a:solidFill>
                        </a:rPr>
                        <a:t>  San Antonio, TX</a:t>
                      </a:r>
                      <a:endParaRPr lang="en-US" sz="2000" dirty="0">
                        <a:solidFill>
                          <a:srgbClr val="000000"/>
                        </a:solidFill>
                      </a:endParaRPr>
                    </a:p>
                  </a:txBody>
                  <a:tcPr/>
                </a:tc>
                <a:tc>
                  <a:txBody>
                    <a:bodyPr/>
                    <a:lstStyle/>
                    <a:p>
                      <a:r>
                        <a:rPr lang="en-US" sz="2000" dirty="0" smtClean="0">
                          <a:solidFill>
                            <a:srgbClr val="000000"/>
                          </a:solidFill>
                        </a:rPr>
                        <a:t>1,257,000</a:t>
                      </a:r>
                      <a:endParaRPr lang="en-US" sz="2000" dirty="0">
                        <a:solidFill>
                          <a:srgbClr val="000000"/>
                        </a:solidFill>
                      </a:endParaRPr>
                    </a:p>
                  </a:txBody>
                  <a:tcPr/>
                </a:tc>
              </a:tr>
              <a:tr h="386080">
                <a:tc>
                  <a:txBody>
                    <a:bodyPr/>
                    <a:lstStyle/>
                    <a:p>
                      <a:pPr algn="l"/>
                      <a:r>
                        <a:rPr lang="en-US" sz="2000" b="1" dirty="0" smtClean="0">
                          <a:solidFill>
                            <a:srgbClr val="000000"/>
                          </a:solidFill>
                        </a:rPr>
                        <a:t>8.</a:t>
                      </a:r>
                      <a:endParaRPr lang="en-US" sz="2000" b="1" dirty="0">
                        <a:solidFill>
                          <a:srgbClr val="000000"/>
                        </a:solidFill>
                      </a:endParaRPr>
                    </a:p>
                  </a:txBody>
                  <a:tcPr/>
                </a:tc>
                <a:tc>
                  <a:txBody>
                    <a:bodyPr/>
                    <a:lstStyle/>
                    <a:p>
                      <a:r>
                        <a:rPr lang="en-US" sz="2000" dirty="0" smtClean="0">
                          <a:solidFill>
                            <a:srgbClr val="000000"/>
                          </a:solidFill>
                        </a:rPr>
                        <a:t>  San Diego, CA</a:t>
                      </a:r>
                      <a:endParaRPr lang="en-US" sz="2000" dirty="0">
                        <a:solidFill>
                          <a:srgbClr val="000000"/>
                        </a:solidFill>
                      </a:endParaRPr>
                    </a:p>
                  </a:txBody>
                  <a:tcPr/>
                </a:tc>
                <a:tc>
                  <a:txBody>
                    <a:bodyPr/>
                    <a:lstStyle/>
                    <a:p>
                      <a:r>
                        <a:rPr lang="en-US" sz="2000" dirty="0" smtClean="0">
                          <a:solidFill>
                            <a:srgbClr val="000000"/>
                          </a:solidFill>
                        </a:rPr>
                        <a:t>1,256,000</a:t>
                      </a:r>
                      <a:endParaRPr lang="en-US" sz="2000" dirty="0">
                        <a:solidFill>
                          <a:srgbClr val="000000"/>
                        </a:solidFill>
                      </a:endParaRPr>
                    </a:p>
                  </a:txBody>
                  <a:tcPr/>
                </a:tc>
              </a:tr>
              <a:tr h="386080">
                <a:tc gridSpan="3">
                  <a:txBody>
                    <a:bodyPr/>
                    <a:lstStyle/>
                    <a:p>
                      <a:pPr algn="l"/>
                      <a:r>
                        <a:rPr lang="en-US" sz="2000" dirty="0" smtClean="0">
                          <a:solidFill>
                            <a:srgbClr val="000000"/>
                          </a:solidFill>
                        </a:rPr>
                        <a:t>Source:  U.S. Census Bureau</a:t>
                      </a:r>
                      <a:endParaRPr lang="en-US" sz="2000" b="0" dirty="0">
                        <a:solidFill>
                          <a:srgbClr val="000000"/>
                        </a:solidFill>
                      </a:endParaRPr>
                    </a:p>
                  </a:txBody>
                  <a:tcPr/>
                </a:tc>
                <a:tc hMerge="1">
                  <a:txBody>
                    <a:bodyPr/>
                    <a:lstStyle/>
                    <a:p>
                      <a:endParaRPr lang="en-US" sz="2400"/>
                    </a:p>
                  </a:txBody>
                  <a:tcPr/>
                </a:tc>
                <a:tc hMerge="1">
                  <a:txBody>
                    <a:bodyPr/>
                    <a:lstStyle/>
                    <a:p>
                      <a:endParaRPr lang="en-US" sz="2400" dirty="0"/>
                    </a:p>
                  </a:txBody>
                  <a:tcPr/>
                </a:tc>
              </a:tr>
            </a:tbl>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t>Example 1 (cont.)</a:t>
            </a:r>
            <a:endParaRPr lang="en-US" dirty="0"/>
          </a:p>
        </p:txBody>
      </p:sp>
      <p:sp>
        <p:nvSpPr>
          <p:cNvPr id="15362" name="Content Placeholder 2"/>
          <p:cNvSpPr>
            <a:spLocks noGrp="1"/>
          </p:cNvSpPr>
          <p:nvPr>
            <p:ph idx="1"/>
          </p:nvPr>
        </p:nvSpPr>
        <p:spPr>
          <a:xfrm>
            <a:off x="457200" y="1280160"/>
            <a:ext cx="8229600" cy="4056495"/>
          </a:xfrm>
        </p:spPr>
        <p:txBody>
          <a:bodyPr>
            <a:spAutoFit/>
          </a:bodyPr>
          <a:lstStyle/>
          <a:p>
            <a:r>
              <a:rPr lang="en-US" b="1" dirty="0" smtClean="0"/>
              <a:t>Steps 1 and 2: </a:t>
            </a:r>
            <a:r>
              <a:rPr lang="en-US" dirty="0" smtClean="0"/>
              <a:t>Draw the vertical axis and horizontal axis and mark a scale on the vertical axis that will  encompass the numbers from 0 to 7.3 million people. (On this graph, we have chosen to mark the numbers from 1.0 to 8.0 in a scale of 1 unit.)</a:t>
            </a:r>
          </a:p>
          <a:p>
            <a:r>
              <a:rPr lang="en-US" b="1" dirty="0" smtClean="0"/>
              <a:t>Steps 3 and 4: </a:t>
            </a:r>
            <a:r>
              <a:rPr lang="en-US" dirty="0" smtClean="0"/>
              <a:t>The horizontal axis marks are labeled with the names of the cities represented. The height of each vertical bar corresponds to the population (in millions) of each city as given.</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5362">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eaLnBrk="1" fontAlgn="auto" hangingPunct="1">
              <a:spcAft>
                <a:spcPts val="0"/>
              </a:spcAft>
              <a:defRPr/>
            </a:pPr>
            <a:r>
              <a:rPr lang="en-US" dirty="0" smtClean="0">
                <a:solidFill>
                  <a:schemeClr val="accent1"/>
                </a:solidFill>
              </a:rPr>
              <a:t>Example 1 (cont.)</a:t>
            </a:r>
            <a:endParaRPr lang="en-US" dirty="0">
              <a:solidFill>
                <a:schemeClr val="accent1">
                  <a:lumMod val="50000"/>
                </a:schemeClr>
              </a:solidFill>
            </a:endParaRPr>
          </a:p>
        </p:txBody>
      </p:sp>
      <p:sp>
        <p:nvSpPr>
          <p:cNvPr id="15362" name="Content Placeholder 2"/>
          <p:cNvSpPr>
            <a:spLocks noGrp="1"/>
          </p:cNvSpPr>
          <p:nvPr>
            <p:ph idx="1"/>
          </p:nvPr>
        </p:nvSpPr>
        <p:spPr/>
        <p:txBody>
          <a:bodyPr/>
          <a:lstStyle/>
          <a:p>
            <a:pPr eaLnBrk="1" hangingPunct="1">
              <a:buNone/>
            </a:pPr>
            <a:endParaRPr lang="en-US" i="0" dirty="0" smtClean="0">
              <a:solidFill>
                <a:schemeClr val="tx1"/>
              </a:solidFill>
            </a:endParaRPr>
          </a:p>
          <a:p>
            <a:pPr eaLnBrk="1" hangingPunct="1">
              <a:buNone/>
            </a:pPr>
            <a:endParaRPr lang="en-US" i="0" dirty="0" smtClean="0">
              <a:solidFill>
                <a:schemeClr val="tx1"/>
              </a:solidFill>
            </a:endParaRPr>
          </a:p>
        </p:txBody>
      </p:sp>
      <p:sp>
        <p:nvSpPr>
          <p:cNvPr id="9" name="Rectangle 8"/>
          <p:cNvSpPr/>
          <p:nvPr/>
        </p:nvSpPr>
        <p:spPr>
          <a:xfrm>
            <a:off x="2737043" y="1295400"/>
            <a:ext cx="3727624" cy="400110"/>
          </a:xfrm>
          <a:prstGeom prst="rect">
            <a:avLst/>
          </a:prstGeom>
        </p:spPr>
        <p:txBody>
          <a:bodyPr wrap="none">
            <a:spAutoFit/>
          </a:bodyPr>
          <a:lstStyle/>
          <a:p>
            <a:r>
              <a:rPr lang="en-US" sz="2000" dirty="0" smtClean="0"/>
              <a:t>Population of 8 Largest U.S. Cities</a:t>
            </a:r>
            <a:endParaRPr lang="en-US" sz="2000" dirty="0"/>
          </a:p>
        </p:txBody>
      </p:sp>
      <p:pic>
        <p:nvPicPr>
          <p:cNvPr id="15361" name="Picture 1"/>
          <p:cNvPicPr>
            <a:picLocks noChangeAspect="1" noChangeArrowheads="1"/>
          </p:cNvPicPr>
          <p:nvPr/>
        </p:nvPicPr>
        <p:blipFill>
          <a:blip r:embed="rId3" cstate="print"/>
          <a:srcRect/>
          <a:stretch>
            <a:fillRect/>
          </a:stretch>
        </p:blipFill>
        <p:spPr bwMode="auto">
          <a:xfrm>
            <a:off x="2331720" y="1752600"/>
            <a:ext cx="4480560" cy="4048356"/>
          </a:xfrm>
          <a:prstGeom prst="rect">
            <a:avLst/>
          </a:prstGeom>
          <a:noFill/>
          <a:ln w="9525">
            <a:noFill/>
            <a:miter lim="800000"/>
            <a:headEnd/>
            <a:tailEnd/>
          </a:ln>
          <a:effec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rtlCol="0">
            <a:normAutofit/>
          </a:bodyPr>
          <a:lstStyle/>
          <a:p>
            <a:pPr>
              <a:defRPr/>
            </a:pPr>
            <a:r>
              <a:rPr lang="en-US" dirty="0" smtClean="0"/>
              <a:t>Constructing a Circle Graph (or Pie Chart)</a:t>
            </a:r>
            <a:endParaRPr lang="en-US" dirty="0"/>
          </a:p>
        </p:txBody>
      </p:sp>
      <p:sp>
        <p:nvSpPr>
          <p:cNvPr id="4" name="Content Placeholder 2"/>
          <p:cNvSpPr>
            <a:spLocks noGrp="1"/>
          </p:cNvSpPr>
          <p:nvPr>
            <p:ph idx="1"/>
          </p:nvPr>
        </p:nvSpPr>
        <p:spPr>
          <a:xfrm>
            <a:off x="457200" y="1280160"/>
            <a:ext cx="8229600" cy="3797963"/>
          </a:xfrm>
          <a:solidFill>
            <a:srgbClr val="FFFFCC"/>
          </a:solidFill>
          <a:ln w="28575">
            <a:solidFill>
              <a:srgbClr val="000000"/>
            </a:solidFill>
          </a:ln>
        </p:spPr>
        <p:txBody>
          <a:bodyPr>
            <a:spAutoFit/>
          </a:bodyPr>
          <a:lstStyle/>
          <a:p>
            <a:pPr marL="457200" indent="-457200" algn="ctr">
              <a:buNone/>
            </a:pPr>
            <a:r>
              <a:rPr lang="en-US" b="1" i="0" dirty="0" smtClean="0">
                <a:solidFill>
                  <a:srgbClr val="000000"/>
                </a:solidFill>
              </a:rPr>
              <a:t>Steps to Follow in Constructing a Circle Graph</a:t>
            </a:r>
          </a:p>
          <a:p>
            <a:pPr marL="457200" indent="-457200">
              <a:buNone/>
            </a:pPr>
            <a:r>
              <a:rPr lang="en-US" b="1" i="0" dirty="0" smtClean="0">
                <a:solidFill>
                  <a:srgbClr val="000000"/>
                </a:solidFill>
              </a:rPr>
              <a:t>1.	</a:t>
            </a:r>
            <a:r>
              <a:rPr lang="en-US" i="0" dirty="0" smtClean="0">
                <a:solidFill>
                  <a:srgbClr val="000000"/>
                </a:solidFill>
              </a:rPr>
              <a:t>Find the central angle (angle at the center of the circle) for each category by multiplying the corresponding percent (in decimal form) by 360</a:t>
            </a:r>
            <a:r>
              <a:rPr lang="en-US" i="0" dirty="0" smtClean="0">
                <a:solidFill>
                  <a:srgbClr val="000000"/>
                </a:solidFill>
                <a:sym typeface="Symbol"/>
              </a:rPr>
              <a:t></a:t>
            </a:r>
            <a:r>
              <a:rPr lang="en-US" i="0" dirty="0" smtClean="0">
                <a:solidFill>
                  <a:srgbClr val="000000"/>
                </a:solidFill>
              </a:rPr>
              <a:t>. </a:t>
            </a:r>
          </a:p>
          <a:p>
            <a:pPr marL="457200" indent="-457200">
              <a:buNone/>
            </a:pPr>
            <a:r>
              <a:rPr lang="en-US" b="1" i="0" dirty="0" smtClean="0">
                <a:solidFill>
                  <a:srgbClr val="000000"/>
                </a:solidFill>
              </a:rPr>
              <a:t>2.</a:t>
            </a:r>
            <a:r>
              <a:rPr lang="en-US" i="0" dirty="0" smtClean="0">
                <a:solidFill>
                  <a:srgbClr val="000000"/>
                </a:solidFill>
              </a:rPr>
              <a:t>	Draw a circle.</a:t>
            </a:r>
          </a:p>
          <a:p>
            <a:pPr marL="457200" indent="-457200">
              <a:buNone/>
            </a:pPr>
            <a:r>
              <a:rPr lang="en-US" b="1" i="0" dirty="0" smtClean="0">
                <a:solidFill>
                  <a:srgbClr val="000000"/>
                </a:solidFill>
              </a:rPr>
              <a:t>3.	</a:t>
            </a:r>
            <a:r>
              <a:rPr lang="en-US" i="0" dirty="0" smtClean="0">
                <a:solidFill>
                  <a:srgbClr val="000000"/>
                </a:solidFill>
              </a:rPr>
              <a:t>Draw each central angle (use a protractor), and label each sector with the name and corresponding percent of each category. </a:t>
            </a: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145</TotalTime>
  <Words>456</Words>
  <Application>Microsoft Office PowerPoint</Application>
  <PresentationFormat>On-screen Show (4:3)</PresentationFormat>
  <Paragraphs>83</Paragraphs>
  <Slides>12</Slides>
  <Notes>7</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18" baseType="lpstr">
      <vt:lpstr>Calibri</vt:lpstr>
      <vt:lpstr>Courier New</vt:lpstr>
      <vt:lpstr>Arial</vt:lpstr>
      <vt:lpstr>Symbol</vt:lpstr>
      <vt:lpstr>Office Theme</vt:lpstr>
      <vt:lpstr>Equation</vt:lpstr>
      <vt:lpstr>Section 9.4</vt:lpstr>
      <vt:lpstr>Objectives</vt:lpstr>
      <vt:lpstr>Constructing Graphs from Databases</vt:lpstr>
      <vt:lpstr>Constructing a Bar Graph</vt:lpstr>
      <vt:lpstr>Constructing a Bar Graph</vt:lpstr>
      <vt:lpstr>Example 1</vt:lpstr>
      <vt:lpstr>Example 1 (cont.)</vt:lpstr>
      <vt:lpstr>Example 1 (cont.)</vt:lpstr>
      <vt:lpstr>Constructing a Circle Graph (or Pie Chart)</vt:lpstr>
      <vt:lpstr>Example 2</vt:lpstr>
      <vt:lpstr>Example 2 (cont.)</vt:lpstr>
      <vt:lpstr>Example 2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Prealgebra</dc:title>
  <dc:creator>Hawkes Learning Systems</dc:creator>
  <cp:lastModifiedBy>ashish.samudre</cp:lastModifiedBy>
  <cp:revision>35</cp:revision>
  <dcterms:created xsi:type="dcterms:W3CDTF">2013-04-26T14:43:13Z</dcterms:created>
  <dcterms:modified xsi:type="dcterms:W3CDTF">2017-08-02T17:42:42Z</dcterms:modified>
</cp:coreProperties>
</file>