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72" r:id="rId2"/>
    <p:sldId id="267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99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6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82F58"/>
    <a:srgbClr val="1F497D"/>
    <a:srgbClr val="2D7D9F"/>
    <a:srgbClr val="0000FF"/>
    <a:srgbClr val="366092"/>
    <a:srgbClr val="000099"/>
    <a:srgbClr val="1F497C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9" autoAdjust="0"/>
    <p:restoredTop sz="86410" autoAdjust="0"/>
  </p:normalViewPr>
  <p:slideViewPr>
    <p:cSldViewPr>
      <p:cViewPr varScale="1">
        <p:scale>
          <a:sx n="95" d="100"/>
          <a:sy n="95" d="100"/>
        </p:scale>
        <p:origin x="22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912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966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F262B-740E-4480-8DD6-7DF3785A307D}" type="datetimeFigureOut">
              <a:rPr lang="en-US" smtClean="0"/>
              <a:pPr/>
              <a:t>8/30/2024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5ED13-301A-4C0A-8C7F-A4982DED9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56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55021B-8C83-0E64-7853-247E9DC8E5CC}"/>
              </a:ext>
            </a:extLst>
          </p:cNvPr>
          <p:cNvSpPr txBox="1"/>
          <p:nvPr userDrawn="1"/>
        </p:nvSpPr>
        <p:spPr>
          <a:xfrm>
            <a:off x="3276600" y="6096038"/>
            <a:ext cx="8381999" cy="464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n-US" sz="1050" dirty="0"/>
              <a:t>© 2023 Hawkes Learning.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050" dirty="0"/>
              <a:t>No reproduction or further distribution permitted without the prior written consent of Hawkes Learning.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3791900-F9C7-EB19-6E5D-FAAB3EFAF3E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0" y="2800183"/>
            <a:ext cx="35814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182F58"/>
                </a:solidFill>
              </a:defRPr>
            </a:lvl1pPr>
          </a:lstStyle>
          <a:p>
            <a:pPr lvl="0"/>
            <a:r>
              <a:rPr lang="en-US" dirty="0"/>
              <a:t>Lesson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0492872-1E9F-75D1-A86E-4EAE19934D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562" y="1729204"/>
            <a:ext cx="35814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rgbClr val="182F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Lesson X.X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EA625A-1CBC-0575-1328-24D6E40841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349218" y="457200"/>
            <a:ext cx="4182347" cy="535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Figure Number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181100" y="1375917"/>
            <a:ext cx="6781800" cy="2682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 b="0" i="0" baseline="0">
                <a:solidFill>
                  <a:srgbClr val="182F58"/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10951F2-B066-9FD6-E670-D289E83627F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85800" y="4428233"/>
            <a:ext cx="76200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0" i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Figure Caption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F0895-BEE5-D35B-E0DB-3154CD82D13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62000" y="5238934"/>
            <a:ext cx="76200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 b="0" i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Figure Credit</a:t>
            </a:r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Group Activity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95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Connect the Concepts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83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Reflection Question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59"/>
            <a:ext cx="8229600" cy="4572001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43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Everyday Connections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31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What Do You Think?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915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Dig Deeper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0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rgbClr val="2D7D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146404-E4CF-0AAA-92E1-DB6BAFE8FBC9}"/>
              </a:ext>
            </a:extLst>
          </p:cNvPr>
          <p:cNvSpPr/>
          <p:nvPr userDrawn="1"/>
        </p:nvSpPr>
        <p:spPr>
          <a:xfrm>
            <a:off x="1767486" y="2743200"/>
            <a:ext cx="5380896" cy="121322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59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8" r:id="rId4"/>
    <p:sldLayoutId id="2147483656" r:id="rId5"/>
    <p:sldLayoutId id="2147483657" r:id="rId6"/>
    <p:sldLayoutId id="2147483659" r:id="rId7"/>
    <p:sldLayoutId id="2147483660" r:id="rId8"/>
    <p:sldLayoutId id="2147483654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4E7A1944-20A9-5EFC-CF5D-428D07B9FF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9562" y="1729204"/>
            <a:ext cx="3581400" cy="914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sz="4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182F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Chapter 10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182F5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FF68ED90-5F09-E335-E8D2-4F2687C0EB5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79562" y="2627694"/>
            <a:ext cx="35814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Gender, Sex, and Sexuality</a:t>
            </a:r>
          </a:p>
        </p:txBody>
      </p:sp>
    </p:spTree>
    <p:extLst>
      <p:ext uri="{BB962C8B-B14F-4D97-AF65-F5344CB8AC3E}">
        <p14:creationId xmlns:p14="http://schemas.microsoft.com/office/powerpoint/2010/main" val="3886239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10.1 Figure 8</a:t>
            </a:r>
            <a:endParaRPr lang="en-US"/>
          </a:p>
        </p:txBody>
      </p:sp>
      <p:pic>
        <p:nvPicPr>
          <p:cNvPr id="6" name="Content Placeholder 5" descr="A Venn diagram shows the overlap of gender identity, gender expression, and sexual orientation to create core identity.">
            <a:extLst>
              <a:ext uri="{FF2B5EF4-FFF2-40B4-BE49-F238E27FC236}">
                <a16:creationId xmlns:a16="http://schemas.microsoft.com/office/drawing/2014/main" id="{1200DD45-256A-D0E7-53B3-10DDF09886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256" y="1322197"/>
            <a:ext cx="5047488" cy="4486656"/>
          </a:xfrm>
        </p:spPr>
      </p:pic>
    </p:spTree>
    <p:extLst>
      <p:ext uri="{BB962C8B-B14F-4D97-AF65-F5344CB8AC3E}">
        <p14:creationId xmlns:p14="http://schemas.microsoft.com/office/powerpoint/2010/main" val="1209759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10.1 Figure 9</a:t>
            </a:r>
            <a:endParaRPr lang="en-US"/>
          </a:p>
        </p:txBody>
      </p:sp>
      <p:pic>
        <p:nvPicPr>
          <p:cNvPr id="6" name="Content Placeholder 5" descr="A photograph of the World Health Organization's flag">
            <a:extLst>
              <a:ext uri="{FF2B5EF4-FFF2-40B4-BE49-F238E27FC236}">
                <a16:creationId xmlns:a16="http://schemas.microsoft.com/office/drawing/2014/main" id="{16D4C3FE-6153-99EF-D4B4-12FE0B0116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2" y="1322197"/>
            <a:ext cx="6681216" cy="4486656"/>
          </a:xfrm>
        </p:spPr>
      </p:pic>
    </p:spTree>
    <p:extLst>
      <p:ext uri="{BB962C8B-B14F-4D97-AF65-F5344CB8AC3E}">
        <p14:creationId xmlns:p14="http://schemas.microsoft.com/office/powerpoint/2010/main" val="3874396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10.1 Figure 10</a:t>
            </a:r>
            <a:endParaRPr lang="en-US"/>
          </a:p>
        </p:txBody>
      </p:sp>
      <p:pic>
        <p:nvPicPr>
          <p:cNvPr id="6" name="Content Placeholder 5" descr="A photo of train tracks with 'mind the pay gap' painted by the tracks">
            <a:extLst>
              <a:ext uri="{FF2B5EF4-FFF2-40B4-BE49-F238E27FC236}">
                <a16:creationId xmlns:a16="http://schemas.microsoft.com/office/drawing/2014/main" id="{1B82F92E-5019-C734-21A8-2FC7A04647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2" y="1322197"/>
            <a:ext cx="8022336" cy="4486656"/>
          </a:xfrm>
        </p:spPr>
      </p:pic>
    </p:spTree>
    <p:extLst>
      <p:ext uri="{BB962C8B-B14F-4D97-AF65-F5344CB8AC3E}">
        <p14:creationId xmlns:p14="http://schemas.microsoft.com/office/powerpoint/2010/main" val="129660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10.1 Figure 11</a:t>
            </a:r>
            <a:endParaRPr lang="en-US"/>
          </a:p>
        </p:txBody>
      </p:sp>
      <p:pic>
        <p:nvPicPr>
          <p:cNvPr id="6" name="Content Placeholder 5" descr="A graphic depicting a timeline of women's rights, from before 1809 to before 2013">
            <a:extLst>
              <a:ext uri="{FF2B5EF4-FFF2-40B4-BE49-F238E27FC236}">
                <a16:creationId xmlns:a16="http://schemas.microsoft.com/office/drawing/2014/main" id="{4BD38D5A-0E0D-5B3A-8356-9012A85B8A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56" y="1444117"/>
            <a:ext cx="8095488" cy="4242816"/>
          </a:xfrm>
        </p:spPr>
      </p:pic>
    </p:spTree>
    <p:extLst>
      <p:ext uri="{BB962C8B-B14F-4D97-AF65-F5344CB8AC3E}">
        <p14:creationId xmlns:p14="http://schemas.microsoft.com/office/powerpoint/2010/main" val="4012880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10.1 Figure 12</a:t>
            </a:r>
          </a:p>
        </p:txBody>
      </p:sp>
      <p:pic>
        <p:nvPicPr>
          <p:cNvPr id="6" name="Content Placeholder 5" descr="A black-and-white photo of a woman serving a man food">
            <a:extLst>
              <a:ext uri="{FF2B5EF4-FFF2-40B4-BE49-F238E27FC236}">
                <a16:creationId xmlns:a16="http://schemas.microsoft.com/office/drawing/2014/main" id="{CAB892CC-7BF1-E905-618E-E6BBED284C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608" y="1322197"/>
            <a:ext cx="5510784" cy="4486656"/>
          </a:xfrm>
        </p:spPr>
      </p:pic>
    </p:spTree>
    <p:extLst>
      <p:ext uri="{BB962C8B-B14F-4D97-AF65-F5344CB8AC3E}">
        <p14:creationId xmlns:p14="http://schemas.microsoft.com/office/powerpoint/2010/main" val="2082336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10.2 Figure 1</a:t>
            </a:r>
            <a:endParaRPr lang="en-US"/>
          </a:p>
        </p:txBody>
      </p:sp>
      <p:pic>
        <p:nvPicPr>
          <p:cNvPr id="6" name="Content Placeholder 5" descr="A graphic of the brain shows the nucleus accumbens, hypothalamus, medial preoptic area, and amygdala.">
            <a:extLst>
              <a:ext uri="{FF2B5EF4-FFF2-40B4-BE49-F238E27FC236}">
                <a16:creationId xmlns:a16="http://schemas.microsoft.com/office/drawing/2014/main" id="{8732D942-3258-5DBB-2796-789D524B17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064" y="1322197"/>
            <a:ext cx="5071872" cy="4486656"/>
          </a:xfrm>
        </p:spPr>
      </p:pic>
    </p:spTree>
    <p:extLst>
      <p:ext uri="{BB962C8B-B14F-4D97-AF65-F5344CB8AC3E}">
        <p14:creationId xmlns:p14="http://schemas.microsoft.com/office/powerpoint/2010/main" val="3211703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10.2 Figure 2</a:t>
            </a:r>
            <a:endParaRPr lang="en-US"/>
          </a:p>
        </p:txBody>
      </p:sp>
      <p:pic>
        <p:nvPicPr>
          <p:cNvPr id="6" name="Content Placeholder 5" descr="A graphic divides sexual behavior into sexual ability and sexual motivation and the associated areas of the brain.">
            <a:extLst>
              <a:ext uri="{FF2B5EF4-FFF2-40B4-BE49-F238E27FC236}">
                <a16:creationId xmlns:a16="http://schemas.microsoft.com/office/drawing/2014/main" id="{A45BDED4-5844-699C-F64D-400D855786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79" y="1279525"/>
            <a:ext cx="7062242" cy="4572000"/>
          </a:xfrm>
        </p:spPr>
      </p:pic>
    </p:spTree>
    <p:extLst>
      <p:ext uri="{BB962C8B-B14F-4D97-AF65-F5344CB8AC3E}">
        <p14:creationId xmlns:p14="http://schemas.microsoft.com/office/powerpoint/2010/main" val="552199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10.2 Figure 3</a:t>
            </a:r>
            <a:endParaRPr lang="en-US"/>
          </a:p>
        </p:txBody>
      </p:sp>
      <p:pic>
        <p:nvPicPr>
          <p:cNvPr id="6" name="Content Placeholder 5" descr="A photograph of Alfred Kinsey.">
            <a:extLst>
              <a:ext uri="{FF2B5EF4-FFF2-40B4-BE49-F238E27FC236}">
                <a16:creationId xmlns:a16="http://schemas.microsoft.com/office/drawing/2014/main" id="{6ED620BD-3C05-5A80-291A-E1BBE9430D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416" y="1322197"/>
            <a:ext cx="2487168" cy="4486656"/>
          </a:xfrm>
        </p:spPr>
      </p:pic>
    </p:spTree>
    <p:extLst>
      <p:ext uri="{BB962C8B-B14F-4D97-AF65-F5344CB8AC3E}">
        <p14:creationId xmlns:p14="http://schemas.microsoft.com/office/powerpoint/2010/main" val="3112761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10.2 Figure 4</a:t>
            </a:r>
            <a:endParaRPr lang="en-US"/>
          </a:p>
        </p:txBody>
      </p:sp>
      <p:pic>
        <p:nvPicPr>
          <p:cNvPr id="6" name="Content Placeholder 5" descr="A photograph shows three different colored game pieces on a paper with charts on it.">
            <a:extLst>
              <a:ext uri="{FF2B5EF4-FFF2-40B4-BE49-F238E27FC236}">
                <a16:creationId xmlns:a16="http://schemas.microsoft.com/office/drawing/2014/main" id="{CEEC65A6-CB4A-A74B-7191-F6AEB265FE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92" y="1322197"/>
            <a:ext cx="7290816" cy="4486656"/>
          </a:xfrm>
        </p:spPr>
      </p:pic>
    </p:spTree>
    <p:extLst>
      <p:ext uri="{BB962C8B-B14F-4D97-AF65-F5344CB8AC3E}">
        <p14:creationId xmlns:p14="http://schemas.microsoft.com/office/powerpoint/2010/main" val="3421887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10.2 Figure 5</a:t>
            </a:r>
            <a:endParaRPr lang="en-US"/>
          </a:p>
        </p:txBody>
      </p:sp>
      <p:pic>
        <p:nvPicPr>
          <p:cNvPr id="6" name="Content Placeholder 5" descr="A graph titled 'Sexual response cycle' has an x-axis labeled 'time' and a y-axis labeled 'arousal.'">
            <a:extLst>
              <a:ext uri="{FF2B5EF4-FFF2-40B4-BE49-F238E27FC236}">
                <a16:creationId xmlns:a16="http://schemas.microsoft.com/office/drawing/2014/main" id="{0962E0B3-CD30-E4F5-68BF-C55AB635A9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176" y="1320673"/>
            <a:ext cx="4803648" cy="4489704"/>
          </a:xfrm>
        </p:spPr>
      </p:pic>
    </p:spTree>
    <p:extLst>
      <p:ext uri="{BB962C8B-B14F-4D97-AF65-F5344CB8AC3E}">
        <p14:creationId xmlns:p14="http://schemas.microsoft.com/office/powerpoint/2010/main" val="604108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10.1 Figure 1</a:t>
            </a:r>
            <a:endParaRPr lang="en-US"/>
          </a:p>
        </p:txBody>
      </p:sp>
      <p:pic>
        <p:nvPicPr>
          <p:cNvPr id="6" name="Content Placeholder 5" descr="A photo of the Olympic rings on a white background">
            <a:extLst>
              <a:ext uri="{FF2B5EF4-FFF2-40B4-BE49-F238E27FC236}">
                <a16:creationId xmlns:a16="http://schemas.microsoft.com/office/drawing/2014/main" id="{CA0C4518-ADF6-4ED5-8F3A-8E659C3AFD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464" y="1322197"/>
            <a:ext cx="6291072" cy="4486656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10.2 Figure 6</a:t>
            </a:r>
            <a:endParaRPr lang="en-US"/>
          </a:p>
        </p:txBody>
      </p:sp>
      <p:pic>
        <p:nvPicPr>
          <p:cNvPr id="6" name="Content Placeholder 5" descr="A graphic describing the stages of the female and male sexual response cycles">
            <a:extLst>
              <a:ext uri="{FF2B5EF4-FFF2-40B4-BE49-F238E27FC236}">
                <a16:creationId xmlns:a16="http://schemas.microsoft.com/office/drawing/2014/main" id="{FE00196A-F255-F6FB-B07B-A77427693B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4" y="2126869"/>
            <a:ext cx="8119872" cy="2877312"/>
          </a:xfrm>
        </p:spPr>
      </p:pic>
    </p:spTree>
    <p:extLst>
      <p:ext uri="{BB962C8B-B14F-4D97-AF65-F5344CB8AC3E}">
        <p14:creationId xmlns:p14="http://schemas.microsoft.com/office/powerpoint/2010/main" val="31792921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10.2 Figure 7</a:t>
            </a:r>
            <a:endParaRPr lang="en-US"/>
          </a:p>
        </p:txBody>
      </p:sp>
      <p:pic>
        <p:nvPicPr>
          <p:cNvPr id="6" name="Content Placeholder 5" descr="A map of the United States shows which states have mandated sex education in public schools.">
            <a:extLst>
              <a:ext uri="{FF2B5EF4-FFF2-40B4-BE49-F238E27FC236}">
                <a16:creationId xmlns:a16="http://schemas.microsoft.com/office/drawing/2014/main" id="{7ACB4C7D-D224-090C-B412-8B64B756F8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2" y="1322197"/>
            <a:ext cx="6925056" cy="4486656"/>
          </a:xfrm>
        </p:spPr>
      </p:pic>
    </p:spTree>
    <p:extLst>
      <p:ext uri="{BB962C8B-B14F-4D97-AF65-F5344CB8AC3E}">
        <p14:creationId xmlns:p14="http://schemas.microsoft.com/office/powerpoint/2010/main" val="2756676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10.2 Figure 8</a:t>
            </a:r>
            <a:endParaRPr lang="en-US"/>
          </a:p>
        </p:txBody>
      </p:sp>
      <p:pic>
        <p:nvPicPr>
          <p:cNvPr id="6" name="Content Placeholder 5" descr="A photo of a man and a woman kissing over a pool table">
            <a:extLst>
              <a:ext uri="{FF2B5EF4-FFF2-40B4-BE49-F238E27FC236}">
                <a16:creationId xmlns:a16="http://schemas.microsoft.com/office/drawing/2014/main" id="{7812CE8B-4BB5-DC33-9F55-F13A1AD7AF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888" y="1322197"/>
            <a:ext cx="6364224" cy="4486656"/>
          </a:xfrm>
        </p:spPr>
      </p:pic>
    </p:spTree>
    <p:extLst>
      <p:ext uri="{BB962C8B-B14F-4D97-AF65-F5344CB8AC3E}">
        <p14:creationId xmlns:p14="http://schemas.microsoft.com/office/powerpoint/2010/main" val="3323554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10.3 Figure 1</a:t>
            </a:r>
            <a:endParaRPr lang="en-US"/>
          </a:p>
        </p:txBody>
      </p:sp>
      <p:pic>
        <p:nvPicPr>
          <p:cNvPr id="6" name="Content Placeholder 5" descr="A photo of a couple lying in bed together">
            <a:extLst>
              <a:ext uri="{FF2B5EF4-FFF2-40B4-BE49-F238E27FC236}">
                <a16:creationId xmlns:a16="http://schemas.microsoft.com/office/drawing/2014/main" id="{7A6AE796-72C4-2F4B-0EFD-9803D9124B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20" y="1322197"/>
            <a:ext cx="6309360" cy="4486656"/>
          </a:xfrm>
        </p:spPr>
      </p:pic>
    </p:spTree>
    <p:extLst>
      <p:ext uri="{BB962C8B-B14F-4D97-AF65-F5344CB8AC3E}">
        <p14:creationId xmlns:p14="http://schemas.microsoft.com/office/powerpoint/2010/main" val="3877471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10.3 Figure 2</a:t>
            </a:r>
            <a:endParaRPr lang="en-US"/>
          </a:p>
        </p:txBody>
      </p:sp>
      <p:pic>
        <p:nvPicPr>
          <p:cNvPr id="6" name="Content Placeholder 5" descr="A photo of a person carrying the rainbow flag">
            <a:extLst>
              <a:ext uri="{FF2B5EF4-FFF2-40B4-BE49-F238E27FC236}">
                <a16:creationId xmlns:a16="http://schemas.microsoft.com/office/drawing/2014/main" id="{89BEF2CA-1CF1-6BB7-A7D8-8B64B11D1F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648" y="1322197"/>
            <a:ext cx="2584704" cy="4486656"/>
          </a:xfrm>
        </p:spPr>
      </p:pic>
    </p:spTree>
    <p:extLst>
      <p:ext uri="{BB962C8B-B14F-4D97-AF65-F5344CB8AC3E}">
        <p14:creationId xmlns:p14="http://schemas.microsoft.com/office/powerpoint/2010/main" val="869941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10.3 Figure 3</a:t>
            </a:r>
            <a:endParaRPr lang="en-US"/>
          </a:p>
        </p:txBody>
      </p:sp>
      <p:pic>
        <p:nvPicPr>
          <p:cNvPr id="6" name="Content Placeholder 5" descr="Two photographs of couples in wedding attire">
            <a:extLst>
              <a:ext uri="{FF2B5EF4-FFF2-40B4-BE49-F238E27FC236}">
                <a16:creationId xmlns:a16="http://schemas.microsoft.com/office/drawing/2014/main" id="{7DC5622B-11ED-BA8B-671E-FEC8A2DC3B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112" y="1322197"/>
            <a:ext cx="5827776" cy="4486656"/>
          </a:xfrm>
        </p:spPr>
      </p:pic>
    </p:spTree>
    <p:extLst>
      <p:ext uri="{BB962C8B-B14F-4D97-AF65-F5344CB8AC3E}">
        <p14:creationId xmlns:p14="http://schemas.microsoft.com/office/powerpoint/2010/main" val="11528111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10.3 Figure 4</a:t>
            </a:r>
            <a:endParaRPr lang="en-US"/>
          </a:p>
        </p:txBody>
      </p:sp>
      <p:pic>
        <p:nvPicPr>
          <p:cNvPr id="6" name="Content Placeholder 5" descr="A graph depicting a Kinsey scale">
            <a:extLst>
              <a:ext uri="{FF2B5EF4-FFF2-40B4-BE49-F238E27FC236}">
                <a16:creationId xmlns:a16="http://schemas.microsoft.com/office/drawing/2014/main" id="{2853F791-D16E-EA67-588E-4A663196B8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616" y="1322197"/>
            <a:ext cx="6144768" cy="4486656"/>
          </a:xfrm>
        </p:spPr>
      </p:pic>
    </p:spTree>
    <p:extLst>
      <p:ext uri="{BB962C8B-B14F-4D97-AF65-F5344CB8AC3E}">
        <p14:creationId xmlns:p14="http://schemas.microsoft.com/office/powerpoint/2010/main" val="13221621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10.3 Figure 5</a:t>
            </a:r>
            <a:endParaRPr lang="en-US"/>
          </a:p>
        </p:txBody>
      </p:sp>
      <p:pic>
        <p:nvPicPr>
          <p:cNvPr id="6" name="Content Placeholder 5" descr="A photograph of a person in military uniform">
            <a:extLst>
              <a:ext uri="{FF2B5EF4-FFF2-40B4-BE49-F238E27FC236}">
                <a16:creationId xmlns:a16="http://schemas.microsoft.com/office/drawing/2014/main" id="{73244CDC-2F5B-B9E5-A29C-165D4C3AB8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264" y="1322197"/>
            <a:ext cx="2633472" cy="4486656"/>
          </a:xfrm>
        </p:spPr>
      </p:pic>
    </p:spTree>
    <p:extLst>
      <p:ext uri="{BB962C8B-B14F-4D97-AF65-F5344CB8AC3E}">
        <p14:creationId xmlns:p14="http://schemas.microsoft.com/office/powerpoint/2010/main" val="17017251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10.3 Figure 6</a:t>
            </a:r>
            <a:endParaRPr lang="en-US"/>
          </a:p>
        </p:txBody>
      </p:sp>
      <p:pic>
        <p:nvPicPr>
          <p:cNvPr id="6" name="Content Placeholder 5" descr="A black-and-white photograph of Mildred and Richard Loving">
            <a:extLst>
              <a:ext uri="{FF2B5EF4-FFF2-40B4-BE49-F238E27FC236}">
                <a16:creationId xmlns:a16="http://schemas.microsoft.com/office/drawing/2014/main" id="{CD24C803-4446-05D5-155A-D42FA2C3D3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888" y="1322197"/>
            <a:ext cx="6364224" cy="4486656"/>
          </a:xfrm>
        </p:spPr>
      </p:pic>
    </p:spTree>
    <p:extLst>
      <p:ext uri="{BB962C8B-B14F-4D97-AF65-F5344CB8AC3E}">
        <p14:creationId xmlns:p14="http://schemas.microsoft.com/office/powerpoint/2010/main" val="384641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10.3 Figure 7</a:t>
            </a:r>
          </a:p>
        </p:txBody>
      </p:sp>
      <p:pic>
        <p:nvPicPr>
          <p:cNvPr id="6" name="Content Placeholder 5" descr="A photograph of James Obergefell holding John Arthur James' hands">
            <a:extLst>
              <a:ext uri="{FF2B5EF4-FFF2-40B4-BE49-F238E27FC236}">
                <a16:creationId xmlns:a16="http://schemas.microsoft.com/office/drawing/2014/main" id="{2D8A28F8-370B-1B82-BC42-21B5C89BC8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736" y="1322197"/>
            <a:ext cx="6510528" cy="4486656"/>
          </a:xfrm>
        </p:spPr>
      </p:pic>
    </p:spTree>
    <p:extLst>
      <p:ext uri="{BB962C8B-B14F-4D97-AF65-F5344CB8AC3E}">
        <p14:creationId xmlns:p14="http://schemas.microsoft.com/office/powerpoint/2010/main" val="3472776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10.1 Figure 2</a:t>
            </a:r>
            <a:endParaRPr lang="en-US"/>
          </a:p>
        </p:txBody>
      </p:sp>
      <p:pic>
        <p:nvPicPr>
          <p:cNvPr id="6" name="Content Placeholder 5" descr="An image of a blue Mars symbol against a pink background and a pink Venus symbol against a blue background">
            <a:extLst>
              <a:ext uri="{FF2B5EF4-FFF2-40B4-BE49-F238E27FC236}">
                <a16:creationId xmlns:a16="http://schemas.microsoft.com/office/drawing/2014/main" id="{3A71588B-5F36-FB39-402E-4B980A5B2C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080" y="1322197"/>
            <a:ext cx="6339840" cy="4486656"/>
          </a:xfrm>
        </p:spPr>
      </p:pic>
    </p:spTree>
    <p:extLst>
      <p:ext uri="{BB962C8B-B14F-4D97-AF65-F5344CB8AC3E}">
        <p14:creationId xmlns:p14="http://schemas.microsoft.com/office/powerpoint/2010/main" val="17470380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950CAD-2FB2-1403-CE35-BD12433BFCA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1325563"/>
            <a:ext cx="78867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Hawkes Learning – End of PowerPoint</a:t>
            </a:r>
          </a:p>
        </p:txBody>
      </p:sp>
    </p:spTree>
    <p:extLst>
      <p:ext uri="{BB962C8B-B14F-4D97-AF65-F5344CB8AC3E}">
        <p14:creationId xmlns:p14="http://schemas.microsoft.com/office/powerpoint/2010/main" val="1661054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10.1 Figure 3</a:t>
            </a:r>
            <a:endParaRPr lang="en-US"/>
          </a:p>
        </p:txBody>
      </p:sp>
      <p:pic>
        <p:nvPicPr>
          <p:cNvPr id="6" name="Content Placeholder 5" descr="A photo of small pink shoes next to a sign that reads 'It's a sweet precious, adorable baby girl'">
            <a:extLst>
              <a:ext uri="{FF2B5EF4-FFF2-40B4-BE49-F238E27FC236}">
                <a16:creationId xmlns:a16="http://schemas.microsoft.com/office/drawing/2014/main" id="{8AF450E7-6256-00F8-8920-B7B8861D21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888" y="1322197"/>
            <a:ext cx="6364224" cy="4486656"/>
          </a:xfrm>
        </p:spPr>
      </p:pic>
    </p:spTree>
    <p:extLst>
      <p:ext uri="{BB962C8B-B14F-4D97-AF65-F5344CB8AC3E}">
        <p14:creationId xmlns:p14="http://schemas.microsoft.com/office/powerpoint/2010/main" val="1397210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10.1 Figure 4</a:t>
            </a:r>
            <a:endParaRPr lang="en-US"/>
          </a:p>
        </p:txBody>
      </p:sp>
      <p:pic>
        <p:nvPicPr>
          <p:cNvPr id="6" name="Content Placeholder 5" descr="A graphic depicting a map of the United States and which states allow 'X' as a gender marker">
            <a:extLst>
              <a:ext uri="{FF2B5EF4-FFF2-40B4-BE49-F238E27FC236}">
                <a16:creationId xmlns:a16="http://schemas.microsoft.com/office/drawing/2014/main" id="{12CF78A0-CA58-3B25-EE6D-BB6F600B45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1322197"/>
            <a:ext cx="7095744" cy="4486656"/>
          </a:xfrm>
        </p:spPr>
      </p:pic>
    </p:spTree>
    <p:extLst>
      <p:ext uri="{BB962C8B-B14F-4D97-AF65-F5344CB8AC3E}">
        <p14:creationId xmlns:p14="http://schemas.microsoft.com/office/powerpoint/2010/main" val="3631352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10.1 Gender Categories</a:t>
            </a:r>
            <a:endParaRPr lang="en-US"/>
          </a:p>
        </p:txBody>
      </p:sp>
      <p:pic>
        <p:nvPicPr>
          <p:cNvPr id="6" name="Content Placeholder 5" descr="A person holding a sign with a check mark and a check box.">
            <a:extLst>
              <a:ext uri="{FF2B5EF4-FFF2-40B4-BE49-F238E27FC236}">
                <a16:creationId xmlns:a16="http://schemas.microsoft.com/office/drawing/2014/main" id="{2F260259-9359-64BD-2F7A-824A914B7B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48" y="1492885"/>
            <a:ext cx="8071104" cy="4145280"/>
          </a:xfrm>
        </p:spPr>
      </p:pic>
    </p:spTree>
    <p:extLst>
      <p:ext uri="{BB962C8B-B14F-4D97-AF65-F5344CB8AC3E}">
        <p14:creationId xmlns:p14="http://schemas.microsoft.com/office/powerpoint/2010/main" val="1659561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10.1 Figure 5</a:t>
            </a:r>
            <a:endParaRPr lang="en-US"/>
          </a:p>
        </p:txBody>
      </p:sp>
      <p:pic>
        <p:nvPicPr>
          <p:cNvPr id="6" name="Content Placeholder 5" descr="A photo of the Mars and Venus symbols on dice with a hand lowering a die with the 'not equal' sign printed on it">
            <a:extLst>
              <a:ext uri="{FF2B5EF4-FFF2-40B4-BE49-F238E27FC236}">
                <a16:creationId xmlns:a16="http://schemas.microsoft.com/office/drawing/2014/main" id="{93A94FFD-C1BC-7B6B-2746-2E667B6772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1322197"/>
            <a:ext cx="8046720" cy="4486656"/>
          </a:xfrm>
        </p:spPr>
      </p:pic>
    </p:spTree>
    <p:extLst>
      <p:ext uri="{BB962C8B-B14F-4D97-AF65-F5344CB8AC3E}">
        <p14:creationId xmlns:p14="http://schemas.microsoft.com/office/powerpoint/2010/main" val="3414264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10.1 Figure 6</a:t>
            </a:r>
            <a:endParaRPr lang="en-US"/>
          </a:p>
        </p:txBody>
      </p:sp>
      <p:pic>
        <p:nvPicPr>
          <p:cNvPr id="6" name="Content Placeholder 5" descr="A photo shows a baseball coach talking to a boy in a baseball uniform">
            <a:extLst>
              <a:ext uri="{FF2B5EF4-FFF2-40B4-BE49-F238E27FC236}">
                <a16:creationId xmlns:a16="http://schemas.microsoft.com/office/drawing/2014/main" id="{C3F1AC94-7440-F0D8-130C-1A1592C020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728" y="1322197"/>
            <a:ext cx="2828544" cy="4486656"/>
          </a:xfrm>
        </p:spPr>
      </p:pic>
    </p:spTree>
    <p:extLst>
      <p:ext uri="{BB962C8B-B14F-4D97-AF65-F5344CB8AC3E}">
        <p14:creationId xmlns:p14="http://schemas.microsoft.com/office/powerpoint/2010/main" val="2216670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10.1 Figure 7</a:t>
            </a:r>
            <a:endParaRPr lang="en-US"/>
          </a:p>
        </p:txBody>
      </p:sp>
      <p:pic>
        <p:nvPicPr>
          <p:cNvPr id="6" name="Content Placeholder 5" descr="A photograph of Laverne Cox at the Emmy Awards">
            <a:extLst>
              <a:ext uri="{FF2B5EF4-FFF2-40B4-BE49-F238E27FC236}">
                <a16:creationId xmlns:a16="http://schemas.microsoft.com/office/drawing/2014/main" id="{4C717F07-BA4E-C937-9F78-D1123D596B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728" y="1346581"/>
            <a:ext cx="2828544" cy="4437888"/>
          </a:xfrm>
        </p:spPr>
      </p:pic>
    </p:spTree>
    <p:extLst>
      <p:ext uri="{BB962C8B-B14F-4D97-AF65-F5344CB8AC3E}">
        <p14:creationId xmlns:p14="http://schemas.microsoft.com/office/powerpoint/2010/main" val="4071568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1646</TotalTime>
  <Words>126</Words>
  <Application>Microsoft Office PowerPoint</Application>
  <PresentationFormat>On-screen Show (4:3)</PresentationFormat>
  <Paragraphs>31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Calibri</vt:lpstr>
      <vt:lpstr>Arial</vt:lpstr>
      <vt:lpstr>Office Theme</vt:lpstr>
      <vt:lpstr>Chapter 10</vt:lpstr>
      <vt:lpstr>Lesson 10.1 Figure 1</vt:lpstr>
      <vt:lpstr>Lesson 10.1 Figure 2</vt:lpstr>
      <vt:lpstr>Lesson 10.1 Figure 3</vt:lpstr>
      <vt:lpstr>Lesson 10.1 Figure 4</vt:lpstr>
      <vt:lpstr>Lesson 10.1 Gender Categories</vt:lpstr>
      <vt:lpstr>Lesson 10.1 Figure 5</vt:lpstr>
      <vt:lpstr>Lesson 10.1 Figure 6</vt:lpstr>
      <vt:lpstr>Lesson 10.1 Figure 7</vt:lpstr>
      <vt:lpstr>Lesson 10.1 Figure 8</vt:lpstr>
      <vt:lpstr>Lesson 10.1 Figure 9</vt:lpstr>
      <vt:lpstr>Lesson 10.1 Figure 10</vt:lpstr>
      <vt:lpstr>Lesson 10.1 Figure 11</vt:lpstr>
      <vt:lpstr>Lesson 10.1 Figure 12</vt:lpstr>
      <vt:lpstr>Lesson 10.2 Figure 1</vt:lpstr>
      <vt:lpstr>Lesson 10.2 Figure 2</vt:lpstr>
      <vt:lpstr>Lesson 10.2 Figure 3</vt:lpstr>
      <vt:lpstr>Lesson 10.2 Figure 4</vt:lpstr>
      <vt:lpstr>Lesson 10.2 Figure 5</vt:lpstr>
      <vt:lpstr>Lesson 10.2 Figure 6</vt:lpstr>
      <vt:lpstr>Lesson 10.2 Figure 7</vt:lpstr>
      <vt:lpstr>Lesson 10.2 Figure 8</vt:lpstr>
      <vt:lpstr>Lesson 10.3 Figure 1</vt:lpstr>
      <vt:lpstr>Lesson 10.3 Figure 2</vt:lpstr>
      <vt:lpstr>Lesson 10.3 Figure 3</vt:lpstr>
      <vt:lpstr>Lesson 10.3 Figure 4</vt:lpstr>
      <vt:lpstr>Lesson 10.3 Figure 5</vt:lpstr>
      <vt:lpstr>Lesson 10.3 Figure 6</vt:lpstr>
      <vt:lpstr>Lesson 10.3 Figure 7</vt:lpstr>
      <vt:lpstr>Hawkes Learning – End of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Psychology, 2nd Edition</dc:title>
  <dc:creator>Hawkes Learning</dc:creator>
  <cp:keywords>Psychology</cp:keywords>
  <cp:lastModifiedBy>Talissa Nahass</cp:lastModifiedBy>
  <cp:revision>177</cp:revision>
  <dcterms:created xsi:type="dcterms:W3CDTF">2013-04-26T14:43:13Z</dcterms:created>
  <dcterms:modified xsi:type="dcterms:W3CDTF">2024-08-30T12:32:00Z</dcterms:modified>
  <cp:category>Psychology</cp:category>
</cp:coreProperties>
</file>