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6410" autoAdjust="0"/>
  </p:normalViewPr>
  <p:slideViewPr>
    <p:cSldViewPr>
      <p:cViewPr varScale="1">
        <p:scale>
          <a:sx n="95" d="100"/>
          <a:sy n="95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5CA77-B461-A850-26CF-63329C3E3E52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11.2 Figure 5</a:t>
            </a:r>
            <a:endParaRPr lang="en-US"/>
          </a:p>
        </p:txBody>
      </p:sp>
      <p:pic>
        <p:nvPicPr>
          <p:cNvPr id="6" name="Content Placeholder 5" descr="A baby sleeping on its back with a pacifier in its mouth.">
            <a:extLst>
              <a:ext uri="{FF2B5EF4-FFF2-40B4-BE49-F238E27FC236}">
                <a16:creationId xmlns:a16="http://schemas.microsoft.com/office/drawing/2014/main" id="{E96CD143-B8D1-0046-3C93-E707C1B7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1322197"/>
            <a:ext cx="7485888" cy="4486656"/>
          </a:xfrm>
        </p:spPr>
      </p:pic>
    </p:spTree>
    <p:extLst>
      <p:ext uri="{BB962C8B-B14F-4D97-AF65-F5344CB8AC3E}">
        <p14:creationId xmlns:p14="http://schemas.microsoft.com/office/powerpoint/2010/main" val="76015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11.3 Figure 1</a:t>
            </a:r>
            <a:endParaRPr lang="en-US"/>
          </a:p>
        </p:txBody>
      </p:sp>
      <p:pic>
        <p:nvPicPr>
          <p:cNvPr id="6" name="Content Placeholder 5" descr="An illustration shows Alfred Adler.">
            <a:extLst>
              <a:ext uri="{FF2B5EF4-FFF2-40B4-BE49-F238E27FC236}">
                <a16:creationId xmlns:a16="http://schemas.microsoft.com/office/drawing/2014/main" id="{C7A05F91-3123-8287-5C35-FC0CE1A27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322197"/>
            <a:ext cx="4462272" cy="4486656"/>
          </a:xfrm>
        </p:spPr>
      </p:pic>
    </p:spTree>
    <p:extLst>
      <p:ext uri="{BB962C8B-B14F-4D97-AF65-F5344CB8AC3E}">
        <p14:creationId xmlns:p14="http://schemas.microsoft.com/office/powerpoint/2010/main" val="61553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11.3 Figure 2</a:t>
            </a:r>
            <a:endParaRPr lang="en-US"/>
          </a:p>
        </p:txBody>
      </p:sp>
      <p:pic>
        <p:nvPicPr>
          <p:cNvPr id="6" name="Content Placeholder 5" descr="A graphic shows the different stages of psychosocial development, according to Erik Erikson.">
            <a:extLst>
              <a:ext uri="{FF2B5EF4-FFF2-40B4-BE49-F238E27FC236}">
                <a16:creationId xmlns:a16="http://schemas.microsoft.com/office/drawing/2014/main" id="{9D3BCE4D-23E2-786F-4D18-A111D8687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431925"/>
            <a:ext cx="8095488" cy="4267200"/>
          </a:xfrm>
        </p:spPr>
      </p:pic>
    </p:spTree>
    <p:extLst>
      <p:ext uri="{BB962C8B-B14F-4D97-AF65-F5344CB8AC3E}">
        <p14:creationId xmlns:p14="http://schemas.microsoft.com/office/powerpoint/2010/main" val="147392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11.3 Figure 3</a:t>
            </a:r>
            <a:endParaRPr lang="en-US"/>
          </a:p>
        </p:txBody>
      </p:sp>
      <p:pic>
        <p:nvPicPr>
          <p:cNvPr id="6" name="Content Placeholder 5" descr="A photograph shows Carl Jung.">
            <a:extLst>
              <a:ext uri="{FF2B5EF4-FFF2-40B4-BE49-F238E27FC236}">
                <a16:creationId xmlns:a16="http://schemas.microsoft.com/office/drawing/2014/main" id="{D308B80D-B554-7D29-ACFE-F998034CE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22197"/>
            <a:ext cx="2828544" cy="4486656"/>
          </a:xfrm>
        </p:spPr>
      </p:pic>
    </p:spTree>
    <p:extLst>
      <p:ext uri="{BB962C8B-B14F-4D97-AF65-F5344CB8AC3E}">
        <p14:creationId xmlns:p14="http://schemas.microsoft.com/office/powerpoint/2010/main" val="336755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11.3 Figure 4</a:t>
            </a:r>
            <a:endParaRPr lang="en-US"/>
          </a:p>
        </p:txBody>
      </p:sp>
      <p:pic>
        <p:nvPicPr>
          <p:cNvPr id="6" name="Content Placeholder 5" descr="A photograph shows two young children lying in the grass; one is pointing at the sky.">
            <a:extLst>
              <a:ext uri="{FF2B5EF4-FFF2-40B4-BE49-F238E27FC236}">
                <a16:creationId xmlns:a16="http://schemas.microsoft.com/office/drawing/2014/main" id="{D80E19B8-09A2-3A81-9265-C104A6DAD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4054666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11.4 Figure 1</a:t>
            </a:r>
            <a:endParaRPr lang="en-US"/>
          </a:p>
        </p:txBody>
      </p:sp>
      <p:pic>
        <p:nvPicPr>
          <p:cNvPr id="6" name="Content Placeholder 5" descr="A photograph shows someone hang gliding.">
            <a:extLst>
              <a:ext uri="{FF2B5EF4-FFF2-40B4-BE49-F238E27FC236}">
                <a16:creationId xmlns:a16="http://schemas.microsoft.com/office/drawing/2014/main" id="{38A17081-2590-64DF-B187-6B5FB5D0D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28" y="1322197"/>
            <a:ext cx="5266944" cy="4486656"/>
          </a:xfrm>
        </p:spPr>
      </p:pic>
    </p:spTree>
    <p:extLst>
      <p:ext uri="{BB962C8B-B14F-4D97-AF65-F5344CB8AC3E}">
        <p14:creationId xmlns:p14="http://schemas.microsoft.com/office/powerpoint/2010/main" val="318840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11.4 Figure 2</a:t>
            </a:r>
            <a:endParaRPr lang="en-US"/>
          </a:p>
        </p:txBody>
      </p:sp>
      <p:pic>
        <p:nvPicPr>
          <p:cNvPr id="6" name="Content Placeholder 5" descr="A graphic showing how behavior, cognitive factors, and situational factors interact with each other">
            <a:extLst>
              <a:ext uri="{FF2B5EF4-FFF2-40B4-BE49-F238E27FC236}">
                <a16:creationId xmlns:a16="http://schemas.microsoft.com/office/drawing/2014/main" id="{E7964183-393C-4DF9-2383-F5D357C95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93" y="1279525"/>
            <a:ext cx="6432414" cy="4572000"/>
          </a:xfrm>
        </p:spPr>
      </p:pic>
    </p:spTree>
    <p:extLst>
      <p:ext uri="{BB962C8B-B14F-4D97-AF65-F5344CB8AC3E}">
        <p14:creationId xmlns:p14="http://schemas.microsoft.com/office/powerpoint/2010/main" val="270505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11.4 Figure 3</a:t>
            </a:r>
            <a:endParaRPr lang="en-US"/>
          </a:p>
        </p:txBody>
      </p:sp>
      <p:pic>
        <p:nvPicPr>
          <p:cNvPr id="6" name="Content Placeholder 5" descr="A graphic explaining internal and external locus of control">
            <a:extLst>
              <a:ext uri="{FF2B5EF4-FFF2-40B4-BE49-F238E27FC236}">
                <a16:creationId xmlns:a16="http://schemas.microsoft.com/office/drawing/2014/main" id="{9ED9185C-CB3C-2729-5CF3-80021D07C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6177"/>
            <a:ext cx="8229600" cy="1758696"/>
          </a:xfrm>
        </p:spPr>
      </p:pic>
    </p:spTree>
    <p:extLst>
      <p:ext uri="{BB962C8B-B14F-4D97-AF65-F5344CB8AC3E}">
        <p14:creationId xmlns:p14="http://schemas.microsoft.com/office/powerpoint/2010/main" val="403317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11.4 Figure 4</a:t>
            </a:r>
            <a:endParaRPr lang="en-US"/>
          </a:p>
        </p:txBody>
      </p:sp>
      <p:pic>
        <p:nvPicPr>
          <p:cNvPr id="6" name="Content Placeholder 5" descr="A photograph shows several marshmallows in a bowl.">
            <a:extLst>
              <a:ext uri="{FF2B5EF4-FFF2-40B4-BE49-F238E27FC236}">
                <a16:creationId xmlns:a16="http://schemas.microsoft.com/office/drawing/2014/main" id="{284DB4BE-041D-6D2C-BE33-0965FF07A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22197"/>
            <a:ext cx="5486400" cy="4486656"/>
          </a:xfrm>
        </p:spPr>
      </p:pic>
    </p:spTree>
    <p:extLst>
      <p:ext uri="{BB962C8B-B14F-4D97-AF65-F5344CB8AC3E}">
        <p14:creationId xmlns:p14="http://schemas.microsoft.com/office/powerpoint/2010/main" val="332795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11.5 Figure 1</a:t>
            </a:r>
            <a:endParaRPr lang="en-US"/>
          </a:p>
        </p:txBody>
      </p:sp>
      <p:pic>
        <p:nvPicPr>
          <p:cNvPr id="6" name="Content Placeholder 5" descr="A graphic describing the two psychological movements and their effects">
            <a:extLst>
              <a:ext uri="{FF2B5EF4-FFF2-40B4-BE49-F238E27FC236}">
                <a16:creationId xmlns:a16="http://schemas.microsoft.com/office/drawing/2014/main" id="{D150D94C-F737-2EA4-C713-0763E2D49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736725"/>
            <a:ext cx="8095488" cy="3657600"/>
          </a:xfrm>
        </p:spPr>
      </p:pic>
    </p:spTree>
    <p:extLst>
      <p:ext uri="{BB962C8B-B14F-4D97-AF65-F5344CB8AC3E}">
        <p14:creationId xmlns:p14="http://schemas.microsoft.com/office/powerpoint/2010/main" val="364214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/>
              <a:t>Lesson 11.1 Figure 1</a:t>
            </a:r>
          </a:p>
        </p:txBody>
      </p:sp>
      <p:pic>
        <p:nvPicPr>
          <p:cNvPr id="6" name="Content Placeholder 5" descr="A photograph shows two boys outside; one is pointing at a flock of birds.">
            <a:extLst>
              <a:ext uri="{FF2B5EF4-FFF2-40B4-BE49-F238E27FC236}">
                <a16:creationId xmlns:a16="http://schemas.microsoft.com/office/drawing/2014/main" id="{AF502A19-E191-1DEA-4328-023450761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22197"/>
            <a:ext cx="6510528" cy="4486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11.5 Figure 2</a:t>
            </a:r>
            <a:endParaRPr lang="en-US"/>
          </a:p>
        </p:txBody>
      </p:sp>
      <p:pic>
        <p:nvPicPr>
          <p:cNvPr id="6" name="Content Placeholder 5" descr="A triangle dividing Maslow's Hierarch of Needs, listing physiological, security, social, esteem, and self-actualization.">
            <a:extLst>
              <a:ext uri="{FF2B5EF4-FFF2-40B4-BE49-F238E27FC236}">
                <a16:creationId xmlns:a16="http://schemas.microsoft.com/office/drawing/2014/main" id="{916391C2-1582-B04D-1354-CABC99BEA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322197"/>
            <a:ext cx="6144768" cy="4486656"/>
          </a:xfrm>
        </p:spPr>
      </p:pic>
    </p:spTree>
    <p:extLst>
      <p:ext uri="{BB962C8B-B14F-4D97-AF65-F5344CB8AC3E}">
        <p14:creationId xmlns:p14="http://schemas.microsoft.com/office/powerpoint/2010/main" val="1270255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11.6 Figure 1</a:t>
            </a:r>
            <a:endParaRPr lang="en-US"/>
          </a:p>
        </p:txBody>
      </p:sp>
      <p:pic>
        <p:nvPicPr>
          <p:cNvPr id="6" name="Content Placeholder 5" descr="A graphic describing the specifics of reactivity and self-regulation">
            <a:extLst>
              <a:ext uri="{FF2B5EF4-FFF2-40B4-BE49-F238E27FC236}">
                <a16:creationId xmlns:a16="http://schemas.microsoft.com/office/drawing/2014/main" id="{CF3791FC-2AE6-6406-7A19-D641F8AB7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553589"/>
            <a:ext cx="8071104" cy="2023872"/>
          </a:xfrm>
        </p:spPr>
      </p:pic>
    </p:spTree>
    <p:extLst>
      <p:ext uri="{BB962C8B-B14F-4D97-AF65-F5344CB8AC3E}">
        <p14:creationId xmlns:p14="http://schemas.microsoft.com/office/powerpoint/2010/main" val="47631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11.6 Figure 2</a:t>
            </a:r>
            <a:endParaRPr lang="en-US"/>
          </a:p>
        </p:txBody>
      </p:sp>
      <p:pic>
        <p:nvPicPr>
          <p:cNvPr id="6" name="Content Placeholder 5" descr="An illustration demonstrating the three somatotypes: ectomorph, endomorph, and mesomorph">
            <a:extLst>
              <a:ext uri="{FF2B5EF4-FFF2-40B4-BE49-F238E27FC236}">
                <a16:creationId xmlns:a16="http://schemas.microsoft.com/office/drawing/2014/main" id="{95A281D7-BA08-88B1-BC7A-0DD97B76F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1322197"/>
            <a:ext cx="5145024" cy="4486656"/>
          </a:xfrm>
        </p:spPr>
      </p:pic>
    </p:spTree>
    <p:extLst>
      <p:ext uri="{BB962C8B-B14F-4D97-AF65-F5344CB8AC3E}">
        <p14:creationId xmlns:p14="http://schemas.microsoft.com/office/powerpoint/2010/main" val="162717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11.7 Figure 1</a:t>
            </a:r>
            <a:endParaRPr lang="en-US"/>
          </a:p>
        </p:txBody>
      </p:sp>
      <p:pic>
        <p:nvPicPr>
          <p:cNvPr id="6" name="Content Placeholder 5" descr="A photograph shows Hans and Sybil Eysenck together.">
            <a:extLst>
              <a:ext uri="{FF2B5EF4-FFF2-40B4-BE49-F238E27FC236}">
                <a16:creationId xmlns:a16="http://schemas.microsoft.com/office/drawing/2014/main" id="{7FCED686-510A-7F00-D2A4-63B5408B4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16" y="1322197"/>
            <a:ext cx="3096768" cy="4486656"/>
          </a:xfrm>
        </p:spPr>
      </p:pic>
    </p:spTree>
    <p:extLst>
      <p:ext uri="{BB962C8B-B14F-4D97-AF65-F5344CB8AC3E}">
        <p14:creationId xmlns:p14="http://schemas.microsoft.com/office/powerpoint/2010/main" val="1322137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11.7 Figure 2</a:t>
            </a:r>
            <a:endParaRPr lang="en-US"/>
          </a:p>
        </p:txBody>
      </p:sp>
      <p:pic>
        <p:nvPicPr>
          <p:cNvPr id="6" name="Content Placeholder 5" descr="A circle on top of two axes with introverted/extroverted personality on one axis and unstable/stable emotions on the other">
            <a:extLst>
              <a:ext uri="{FF2B5EF4-FFF2-40B4-BE49-F238E27FC236}">
                <a16:creationId xmlns:a16="http://schemas.microsoft.com/office/drawing/2014/main" id="{FCBA6F26-D5B7-2C9F-8E04-08C5F3B5D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1322197"/>
            <a:ext cx="4559808" cy="4486656"/>
          </a:xfrm>
        </p:spPr>
      </p:pic>
    </p:spTree>
    <p:extLst>
      <p:ext uri="{BB962C8B-B14F-4D97-AF65-F5344CB8AC3E}">
        <p14:creationId xmlns:p14="http://schemas.microsoft.com/office/powerpoint/2010/main" val="197318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11.7 Figure 3</a:t>
            </a:r>
            <a:endParaRPr lang="en-US"/>
          </a:p>
        </p:txBody>
      </p:sp>
      <p:pic>
        <p:nvPicPr>
          <p:cNvPr id="6" name="Content Placeholder 5" descr="A diagram describing the Five Factor Model of personality">
            <a:extLst>
              <a:ext uri="{FF2B5EF4-FFF2-40B4-BE49-F238E27FC236}">
                <a16:creationId xmlns:a16="http://schemas.microsoft.com/office/drawing/2014/main" id="{C2195F8E-5F54-4557-97D1-123A5DAF5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60" y="1322197"/>
            <a:ext cx="4069080" cy="4486656"/>
          </a:xfrm>
        </p:spPr>
      </p:pic>
    </p:spTree>
    <p:extLst>
      <p:ext uri="{BB962C8B-B14F-4D97-AF65-F5344CB8AC3E}">
        <p14:creationId xmlns:p14="http://schemas.microsoft.com/office/powerpoint/2010/main" val="677636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11.8 Figure 1</a:t>
            </a:r>
            <a:endParaRPr lang="en-US"/>
          </a:p>
        </p:txBody>
      </p:sp>
      <p:pic>
        <p:nvPicPr>
          <p:cNvPr id="6" name="Content Placeholder 5" descr="A photograph shows two women and two girls standing in water carrying crops on their heads and in their arms.">
            <a:extLst>
              <a:ext uri="{FF2B5EF4-FFF2-40B4-BE49-F238E27FC236}">
                <a16:creationId xmlns:a16="http://schemas.microsoft.com/office/drawing/2014/main" id="{05F5AB9B-D318-5757-B825-E6E83D0D5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1322197"/>
            <a:ext cx="7851648" cy="4486656"/>
          </a:xfrm>
        </p:spPr>
      </p:pic>
    </p:spTree>
    <p:extLst>
      <p:ext uri="{BB962C8B-B14F-4D97-AF65-F5344CB8AC3E}">
        <p14:creationId xmlns:p14="http://schemas.microsoft.com/office/powerpoint/2010/main" val="198692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11.8 Figure 2</a:t>
            </a:r>
            <a:endParaRPr lang="en-US"/>
          </a:p>
        </p:txBody>
      </p:sp>
      <p:pic>
        <p:nvPicPr>
          <p:cNvPr id="6" name="Content Placeholder 5" descr="A photograph shows Asian parents hugging their child in their kitchen.">
            <a:extLst>
              <a:ext uri="{FF2B5EF4-FFF2-40B4-BE49-F238E27FC236}">
                <a16:creationId xmlns:a16="http://schemas.microsoft.com/office/drawing/2014/main" id="{3CACD660-77AB-4B5C-BE6B-9CA7A7BD8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322197"/>
            <a:ext cx="2828544" cy="4486656"/>
          </a:xfrm>
        </p:spPr>
      </p:pic>
    </p:spTree>
    <p:extLst>
      <p:ext uri="{BB962C8B-B14F-4D97-AF65-F5344CB8AC3E}">
        <p14:creationId xmlns:p14="http://schemas.microsoft.com/office/powerpoint/2010/main" val="3251099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11.8 Figure 3</a:t>
            </a:r>
            <a:endParaRPr lang="en-US"/>
          </a:p>
        </p:txBody>
      </p:sp>
      <p:pic>
        <p:nvPicPr>
          <p:cNvPr id="6" name="Content Placeholder 5" descr="A map of the United States with the 3 cluster areas is shown.">
            <a:extLst>
              <a:ext uri="{FF2B5EF4-FFF2-40B4-BE49-F238E27FC236}">
                <a16:creationId xmlns:a16="http://schemas.microsoft.com/office/drawing/2014/main" id="{4283CCAA-BAB3-5584-5200-142D6602D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8" y="1322197"/>
            <a:ext cx="5251704" cy="4486656"/>
          </a:xfrm>
        </p:spPr>
      </p:pic>
    </p:spTree>
    <p:extLst>
      <p:ext uri="{BB962C8B-B14F-4D97-AF65-F5344CB8AC3E}">
        <p14:creationId xmlns:p14="http://schemas.microsoft.com/office/powerpoint/2010/main" val="88265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11.9 Figure 1</a:t>
            </a:r>
            <a:endParaRPr lang="en-US"/>
          </a:p>
        </p:txBody>
      </p:sp>
      <p:pic>
        <p:nvPicPr>
          <p:cNvPr id="6" name="Content Placeholder 5" descr="An example of a Likert-type scale is shown.">
            <a:extLst>
              <a:ext uri="{FF2B5EF4-FFF2-40B4-BE49-F238E27FC236}">
                <a16:creationId xmlns:a16="http://schemas.microsoft.com/office/drawing/2014/main" id="{CEBC1A67-8E0C-B756-D2B5-98F090035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1322197"/>
            <a:ext cx="3194304" cy="4486656"/>
          </a:xfrm>
        </p:spPr>
      </p:pic>
    </p:spTree>
    <p:extLst>
      <p:ext uri="{BB962C8B-B14F-4D97-AF65-F5344CB8AC3E}">
        <p14:creationId xmlns:p14="http://schemas.microsoft.com/office/powerpoint/2010/main" val="291166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11.1 Figure 2</a:t>
            </a:r>
            <a:endParaRPr lang="en-US"/>
          </a:p>
        </p:txBody>
      </p:sp>
      <p:pic>
        <p:nvPicPr>
          <p:cNvPr id="6" name="Content Placeholder 5" descr="Three photographs depict happiness, curiousity, and worry.">
            <a:extLst>
              <a:ext uri="{FF2B5EF4-FFF2-40B4-BE49-F238E27FC236}">
                <a16:creationId xmlns:a16="http://schemas.microsoft.com/office/drawing/2014/main" id="{AF693689-F8D7-8264-A45B-0933CEC7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492629"/>
            <a:ext cx="8071104" cy="2145792"/>
          </a:xfrm>
        </p:spPr>
      </p:pic>
    </p:spTree>
    <p:extLst>
      <p:ext uri="{BB962C8B-B14F-4D97-AF65-F5344CB8AC3E}">
        <p14:creationId xmlns:p14="http://schemas.microsoft.com/office/powerpoint/2010/main" val="3369239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11.9 Figure 2</a:t>
            </a:r>
            <a:endParaRPr lang="en-US"/>
          </a:p>
        </p:txBody>
      </p:sp>
      <p:pic>
        <p:nvPicPr>
          <p:cNvPr id="6" name="Content Placeholder 5" descr="A short excerpt of MMPI-type questions is shown.">
            <a:extLst>
              <a:ext uri="{FF2B5EF4-FFF2-40B4-BE49-F238E27FC236}">
                <a16:creationId xmlns:a16="http://schemas.microsoft.com/office/drawing/2014/main" id="{F0FE85A2-232B-E8E4-3687-8BD44E231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322197"/>
            <a:ext cx="2804160" cy="4486656"/>
          </a:xfrm>
        </p:spPr>
      </p:pic>
    </p:spTree>
    <p:extLst>
      <p:ext uri="{BB962C8B-B14F-4D97-AF65-F5344CB8AC3E}">
        <p14:creationId xmlns:p14="http://schemas.microsoft.com/office/powerpoint/2010/main" val="99068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11.9 Figure 3</a:t>
            </a:r>
            <a:endParaRPr lang="en-US"/>
          </a:p>
        </p:txBody>
      </p:sp>
      <p:pic>
        <p:nvPicPr>
          <p:cNvPr id="6" name="Content Placeholder 5" descr="A photograph shows a black ink blot test.">
            <a:extLst>
              <a:ext uri="{FF2B5EF4-FFF2-40B4-BE49-F238E27FC236}">
                <a16:creationId xmlns:a16="http://schemas.microsoft.com/office/drawing/2014/main" id="{8001F8A8-A166-B93D-1311-A5F7E2B9A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64" y="1322197"/>
            <a:ext cx="5681472" cy="4486656"/>
          </a:xfrm>
        </p:spPr>
      </p:pic>
    </p:spTree>
    <p:extLst>
      <p:ext uri="{BB962C8B-B14F-4D97-AF65-F5344CB8AC3E}">
        <p14:creationId xmlns:p14="http://schemas.microsoft.com/office/powerpoint/2010/main" val="1430453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11.9 Figure 4</a:t>
            </a:r>
            <a:endParaRPr lang="en-US"/>
          </a:p>
        </p:txBody>
      </p:sp>
      <p:pic>
        <p:nvPicPr>
          <p:cNvPr id="6" name="Content Placeholder 5" descr="A photograph shows a colored in blot test.">
            <a:extLst>
              <a:ext uri="{FF2B5EF4-FFF2-40B4-BE49-F238E27FC236}">
                <a16:creationId xmlns:a16="http://schemas.microsoft.com/office/drawing/2014/main" id="{7ED3AFF4-3327-24AD-2E2D-C67F0A768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1322197"/>
            <a:ext cx="5291328" cy="4486656"/>
          </a:xfrm>
        </p:spPr>
      </p:pic>
    </p:spTree>
    <p:extLst>
      <p:ext uri="{BB962C8B-B14F-4D97-AF65-F5344CB8AC3E}">
        <p14:creationId xmlns:p14="http://schemas.microsoft.com/office/powerpoint/2010/main" val="1412673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11.9 Figure 5</a:t>
            </a:r>
          </a:p>
        </p:txBody>
      </p:sp>
      <p:pic>
        <p:nvPicPr>
          <p:cNvPr id="6" name="Content Placeholder 5" descr="An example of the RISB is shown.">
            <a:extLst>
              <a:ext uri="{FF2B5EF4-FFF2-40B4-BE49-F238E27FC236}">
                <a16:creationId xmlns:a16="http://schemas.microsoft.com/office/drawing/2014/main" id="{986C03CA-6AEC-FEAF-F537-4A1A78201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1322197"/>
            <a:ext cx="3438144" cy="4486656"/>
          </a:xfrm>
        </p:spPr>
      </p:pic>
    </p:spTree>
    <p:extLst>
      <p:ext uri="{BB962C8B-B14F-4D97-AF65-F5344CB8AC3E}">
        <p14:creationId xmlns:p14="http://schemas.microsoft.com/office/powerpoint/2010/main" val="54860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11.1 Figure 3</a:t>
            </a:r>
            <a:endParaRPr lang="en-US"/>
          </a:p>
        </p:txBody>
      </p:sp>
      <p:pic>
        <p:nvPicPr>
          <p:cNvPr id="6" name="Content Placeholder 5" descr="One illustration for the American Phrenological Journal and one illustration of a practicing phrenologist is shown.">
            <a:extLst>
              <a:ext uri="{FF2B5EF4-FFF2-40B4-BE49-F238E27FC236}">
                <a16:creationId xmlns:a16="http://schemas.microsoft.com/office/drawing/2014/main" id="{CB3862BE-8491-F5E4-4DF8-4C10580F3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322197"/>
            <a:ext cx="7802880" cy="4486656"/>
          </a:xfrm>
        </p:spPr>
      </p:pic>
    </p:spTree>
    <p:extLst>
      <p:ext uri="{BB962C8B-B14F-4D97-AF65-F5344CB8AC3E}">
        <p14:creationId xmlns:p14="http://schemas.microsoft.com/office/powerpoint/2010/main" val="388553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11.1 Figure 4</a:t>
            </a:r>
            <a:endParaRPr lang="en-US"/>
          </a:p>
        </p:txBody>
      </p:sp>
      <p:pic>
        <p:nvPicPr>
          <p:cNvPr id="6" name="Content Placeholder 5" descr="A graphic showing the specifics of the four temperaments">
            <a:extLst>
              <a:ext uri="{FF2B5EF4-FFF2-40B4-BE49-F238E27FC236}">
                <a16:creationId xmlns:a16="http://schemas.microsoft.com/office/drawing/2014/main" id="{4D18C72E-1064-1D10-BBC9-07B373E03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48" y="1322197"/>
            <a:ext cx="5556504" cy="4486656"/>
          </a:xfrm>
        </p:spPr>
      </p:pic>
    </p:spTree>
    <p:extLst>
      <p:ext uri="{BB962C8B-B14F-4D97-AF65-F5344CB8AC3E}">
        <p14:creationId xmlns:p14="http://schemas.microsoft.com/office/powerpoint/2010/main" val="219911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11.2 Figure 1</a:t>
            </a:r>
            <a:endParaRPr lang="en-US"/>
          </a:p>
        </p:txBody>
      </p:sp>
      <p:pic>
        <p:nvPicPr>
          <p:cNvPr id="6" name="Content Placeholder 5" descr="The mind's conscious and unconscious states are illustrated as an iceberg floating in water.">
            <a:extLst>
              <a:ext uri="{FF2B5EF4-FFF2-40B4-BE49-F238E27FC236}">
                <a16:creationId xmlns:a16="http://schemas.microsoft.com/office/drawing/2014/main" id="{15FEEB20-6F90-BA8B-9327-7B9F2C184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1322197"/>
            <a:ext cx="3633216" cy="4486656"/>
          </a:xfrm>
        </p:spPr>
      </p:pic>
    </p:spTree>
    <p:extLst>
      <p:ext uri="{BB962C8B-B14F-4D97-AF65-F5344CB8AC3E}">
        <p14:creationId xmlns:p14="http://schemas.microsoft.com/office/powerpoint/2010/main" val="350872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11.2 Figure 2</a:t>
            </a:r>
            <a:endParaRPr lang="en-US"/>
          </a:p>
        </p:txBody>
      </p:sp>
      <p:pic>
        <p:nvPicPr>
          <p:cNvPr id="6" name="Content Placeholder 5" descr="A chart illustrates an exchange of the Id, Superego, and Ego.">
            <a:extLst>
              <a:ext uri="{FF2B5EF4-FFF2-40B4-BE49-F238E27FC236}">
                <a16:creationId xmlns:a16="http://schemas.microsoft.com/office/drawing/2014/main" id="{FF078514-DC10-728E-014D-CBD22A4FF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577"/>
            <a:ext cx="8229600" cy="3739896"/>
          </a:xfrm>
        </p:spPr>
      </p:pic>
    </p:spTree>
    <p:extLst>
      <p:ext uri="{BB962C8B-B14F-4D97-AF65-F5344CB8AC3E}">
        <p14:creationId xmlns:p14="http://schemas.microsoft.com/office/powerpoint/2010/main" val="290245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11.2 Figure 3</a:t>
            </a:r>
            <a:endParaRPr lang="en-US"/>
          </a:p>
        </p:txBody>
      </p:sp>
      <p:pic>
        <p:nvPicPr>
          <p:cNvPr id="6" name="Content Placeholder 5" descr="A photograph shows several fast food burgers.">
            <a:extLst>
              <a:ext uri="{FF2B5EF4-FFF2-40B4-BE49-F238E27FC236}">
                <a16:creationId xmlns:a16="http://schemas.microsoft.com/office/drawing/2014/main" id="{E5627D4D-ADE7-3DDD-43DA-425D098F7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322197"/>
            <a:ext cx="6364224" cy="4486656"/>
          </a:xfrm>
        </p:spPr>
      </p:pic>
    </p:spTree>
    <p:extLst>
      <p:ext uri="{BB962C8B-B14F-4D97-AF65-F5344CB8AC3E}">
        <p14:creationId xmlns:p14="http://schemas.microsoft.com/office/powerpoint/2010/main" val="133642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11.2 Figure 4</a:t>
            </a:r>
            <a:endParaRPr lang="en-US"/>
          </a:p>
        </p:txBody>
      </p:sp>
      <p:pic>
        <p:nvPicPr>
          <p:cNvPr id="6" name="Content Placeholder 5" descr="A chart defines eight defense mechanisms and gives an example of each.">
            <a:extLst>
              <a:ext uri="{FF2B5EF4-FFF2-40B4-BE49-F238E27FC236}">
                <a16:creationId xmlns:a16="http://schemas.microsoft.com/office/drawing/2014/main" id="{8726AE70-30B9-6F1B-8251-8DBD645D8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8" y="1322197"/>
            <a:ext cx="3529584" cy="4486656"/>
          </a:xfrm>
        </p:spPr>
      </p:pic>
    </p:spTree>
    <p:extLst>
      <p:ext uri="{BB962C8B-B14F-4D97-AF65-F5344CB8AC3E}">
        <p14:creationId xmlns:p14="http://schemas.microsoft.com/office/powerpoint/2010/main" val="405379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137</Words>
  <Application>Microsoft Office PowerPoint</Application>
  <PresentationFormat>On-screen Show (4:3)</PresentationFormat>
  <Paragraphs>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Arial</vt:lpstr>
      <vt:lpstr>Office Theme</vt:lpstr>
      <vt:lpstr>Chapter 11</vt:lpstr>
      <vt:lpstr>Lesson 11.1 Figure 1</vt:lpstr>
      <vt:lpstr>Lesson 11.1 Figure 2</vt:lpstr>
      <vt:lpstr>Lesson 11.1 Figure 3</vt:lpstr>
      <vt:lpstr>Lesson 11.1 Figure 4</vt:lpstr>
      <vt:lpstr>Lesson 11.2 Figure 1</vt:lpstr>
      <vt:lpstr>Lesson 11.2 Figure 2</vt:lpstr>
      <vt:lpstr>Lesson 11.2 Figure 3</vt:lpstr>
      <vt:lpstr>Lesson 11.2 Figure 4</vt:lpstr>
      <vt:lpstr>Lesson 11.2 Figure 5</vt:lpstr>
      <vt:lpstr>Lesson 11.3 Figure 1</vt:lpstr>
      <vt:lpstr>Lesson 11.3 Figure 2</vt:lpstr>
      <vt:lpstr>Lesson 11.3 Figure 3</vt:lpstr>
      <vt:lpstr>Lesson 11.3 Figure 4</vt:lpstr>
      <vt:lpstr>Lesson 11.4 Figure 1</vt:lpstr>
      <vt:lpstr>Lesson 11.4 Figure 2</vt:lpstr>
      <vt:lpstr>Lesson 11.4 Figure 3</vt:lpstr>
      <vt:lpstr>Lesson 11.4 Figure 4</vt:lpstr>
      <vt:lpstr>Lesson 11.5 Figure 1</vt:lpstr>
      <vt:lpstr>Lesson 11.5 Figure 2</vt:lpstr>
      <vt:lpstr>Lesson 11.6 Figure 1</vt:lpstr>
      <vt:lpstr>Lesson 11.6 Figure 2</vt:lpstr>
      <vt:lpstr>Lesson 11.7 Figure 1</vt:lpstr>
      <vt:lpstr>Lesson 11.7 Figure 2</vt:lpstr>
      <vt:lpstr>Lesson 11.7 Figure 3</vt:lpstr>
      <vt:lpstr>Lesson 11.8 Figure 1</vt:lpstr>
      <vt:lpstr>Lesson 11.8 Figure 2</vt:lpstr>
      <vt:lpstr>Lesson 11.8 Figure 3</vt:lpstr>
      <vt:lpstr>Lesson 11.9 Figure 1</vt:lpstr>
      <vt:lpstr>Lesson 11.9 Figure 2</vt:lpstr>
      <vt:lpstr>Lesson 11.9 Figure 3</vt:lpstr>
      <vt:lpstr>Lesson 11.9 Figure 4</vt:lpstr>
      <vt:lpstr>Lesson 11.9 Figure 5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177</cp:revision>
  <dcterms:created xsi:type="dcterms:W3CDTF">2013-04-26T14:43:13Z</dcterms:created>
  <dcterms:modified xsi:type="dcterms:W3CDTF">2024-08-30T12:31:50Z</dcterms:modified>
  <cp:category>Psychology</cp:category>
</cp:coreProperties>
</file>