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34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269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82F58"/>
    <a:srgbClr val="1F497D"/>
    <a:srgbClr val="2D7D9F"/>
    <a:srgbClr val="0000FF"/>
    <a:srgbClr val="366092"/>
    <a:srgbClr val="000099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10" autoAdjust="0"/>
  </p:normalViewPr>
  <p:slideViewPr>
    <p:cSldViewPr>
      <p:cViewPr varScale="1">
        <p:scale>
          <a:sx n="95" d="100"/>
          <a:sy n="95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A625A-1CBC-0575-1328-24D6E40841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49218" y="457200"/>
            <a:ext cx="4182347" cy="53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81100" y="1375917"/>
            <a:ext cx="6781800" cy="2682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0951F2-B066-9FD6-E670-D289E83627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5800" y="4428233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0895-BEE5-D35B-E0DB-3154CD82D13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2000" y="5238934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Credit</a:t>
            </a:r>
          </a:p>
        </p:txBody>
      </p:sp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Connect the Concepts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Everyday Connections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3E916E-7D50-DF4F-FBDE-C9A5F81325CC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8" r:id="rId4"/>
    <p:sldLayoutId id="2147483656" r:id="rId5"/>
    <p:sldLayoutId id="2147483657" r:id="rId6"/>
    <p:sldLayoutId id="2147483659" r:id="rId7"/>
    <p:sldLayoutId id="2147483660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82F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Social Psychology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12.1 Figure 9</a:t>
            </a:r>
            <a:endParaRPr lang="en-US"/>
          </a:p>
        </p:txBody>
      </p:sp>
      <p:pic>
        <p:nvPicPr>
          <p:cNvPr id="6" name="Content Placeholder 5" descr="A photograph of a homeless man sitting on the street and holding a sign that says 'Seeking human kindness.'">
            <a:extLst>
              <a:ext uri="{FF2B5EF4-FFF2-40B4-BE49-F238E27FC236}">
                <a16:creationId xmlns:a16="http://schemas.microsoft.com/office/drawing/2014/main" id="{82B9DEF7-17E9-5AF1-531F-237FFBF55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2332190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1</a:t>
            </a:r>
            <a:endParaRPr lang="en-US"/>
          </a:p>
        </p:txBody>
      </p:sp>
      <p:pic>
        <p:nvPicPr>
          <p:cNvPr id="6" name="Content Placeholder 5" descr="An illustration shows a set of sixteen photographs of six living models depicting Duchenne’s demonstration of facial expressions.">
            <a:extLst>
              <a:ext uri="{FF2B5EF4-FFF2-40B4-BE49-F238E27FC236}">
                <a16:creationId xmlns:a16="http://schemas.microsoft.com/office/drawing/2014/main" id="{5ABB5934-CAC1-A9C4-8C1D-A768267B8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68" y="1322197"/>
            <a:ext cx="3560064" cy="4486656"/>
          </a:xfrm>
        </p:spPr>
      </p:pic>
    </p:spTree>
    <p:extLst>
      <p:ext uri="{BB962C8B-B14F-4D97-AF65-F5344CB8AC3E}">
        <p14:creationId xmlns:p14="http://schemas.microsoft.com/office/powerpoint/2010/main" val="3483502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2</a:t>
            </a:r>
            <a:endParaRPr lang="en-US"/>
          </a:p>
        </p:txBody>
      </p:sp>
      <p:pic>
        <p:nvPicPr>
          <p:cNvPr id="6" name="Content Placeholder 5" descr="A photograph shows students in a classroom.">
            <a:extLst>
              <a:ext uri="{FF2B5EF4-FFF2-40B4-BE49-F238E27FC236}">
                <a16:creationId xmlns:a16="http://schemas.microsoft.com/office/drawing/2014/main" id="{6E7F9BDB-4DF5-5133-29D1-12F4A98BB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211476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3</a:t>
            </a:r>
            <a:endParaRPr lang="en-US"/>
          </a:p>
        </p:txBody>
      </p:sp>
      <p:pic>
        <p:nvPicPr>
          <p:cNvPr id="6" name="Content Placeholder 5" descr="A photograph of a meeting in a conference room is shown.">
            <a:extLst>
              <a:ext uri="{FF2B5EF4-FFF2-40B4-BE49-F238E27FC236}">
                <a16:creationId xmlns:a16="http://schemas.microsoft.com/office/drawing/2014/main" id="{D448E69B-D23A-989F-0C11-32B6D0B0B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2831344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4</a:t>
            </a:r>
            <a:endParaRPr lang="en-US"/>
          </a:p>
        </p:txBody>
      </p:sp>
      <p:pic>
        <p:nvPicPr>
          <p:cNvPr id="6" name="Content Placeholder 5" descr="A photograph shows two men shaking hands. One holds a basketball.">
            <a:extLst>
              <a:ext uri="{FF2B5EF4-FFF2-40B4-BE49-F238E27FC236}">
                <a16:creationId xmlns:a16="http://schemas.microsoft.com/office/drawing/2014/main" id="{A07626D1-C7EA-6CED-8DB9-930C45EB9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1322197"/>
            <a:ext cx="5779008" cy="4486656"/>
          </a:xfrm>
        </p:spPr>
      </p:pic>
    </p:spTree>
    <p:extLst>
      <p:ext uri="{BB962C8B-B14F-4D97-AF65-F5344CB8AC3E}">
        <p14:creationId xmlns:p14="http://schemas.microsoft.com/office/powerpoint/2010/main" val="1856889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5</a:t>
            </a:r>
            <a:endParaRPr lang="en-US"/>
          </a:p>
        </p:txBody>
      </p:sp>
      <p:pic>
        <p:nvPicPr>
          <p:cNvPr id="6" name="Content Placeholder 5" descr="A photograph shows a group of young people dressed similarly.">
            <a:extLst>
              <a:ext uri="{FF2B5EF4-FFF2-40B4-BE49-F238E27FC236}">
                <a16:creationId xmlns:a16="http://schemas.microsoft.com/office/drawing/2014/main" id="{D2DA1FEB-1E39-97E7-3550-8D8E874B9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1431925"/>
            <a:ext cx="8071104" cy="4267200"/>
          </a:xfrm>
        </p:spPr>
      </p:pic>
    </p:spTree>
    <p:extLst>
      <p:ext uri="{BB962C8B-B14F-4D97-AF65-F5344CB8AC3E}">
        <p14:creationId xmlns:p14="http://schemas.microsoft.com/office/powerpoint/2010/main" val="267520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6</a:t>
            </a:r>
            <a:endParaRPr lang="en-US"/>
          </a:p>
        </p:txBody>
      </p:sp>
      <p:pic>
        <p:nvPicPr>
          <p:cNvPr id="6" name="Content Placeholder 5" descr="A photograph shows a Japanese child shoving a large amount of noodles into his mouth.">
            <a:extLst>
              <a:ext uri="{FF2B5EF4-FFF2-40B4-BE49-F238E27FC236}">
                <a16:creationId xmlns:a16="http://schemas.microsoft.com/office/drawing/2014/main" id="{E1C1F909-8B88-4AAB-426A-D65382667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2618243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12.2 Figure 7</a:t>
            </a:r>
            <a:endParaRPr lang="en-US"/>
          </a:p>
        </p:txBody>
      </p:sp>
      <p:pic>
        <p:nvPicPr>
          <p:cNvPr id="6" name="Content Placeholder 5" descr="A photograph shows three people behind prison bars, lying on the floor.">
            <a:extLst>
              <a:ext uri="{FF2B5EF4-FFF2-40B4-BE49-F238E27FC236}">
                <a16:creationId xmlns:a16="http://schemas.microsoft.com/office/drawing/2014/main" id="{63B3A4E2-D571-558E-E451-5A188B24F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1322197"/>
            <a:ext cx="7120128" cy="4486656"/>
          </a:xfrm>
        </p:spPr>
      </p:pic>
    </p:spTree>
    <p:extLst>
      <p:ext uri="{BB962C8B-B14F-4D97-AF65-F5344CB8AC3E}">
        <p14:creationId xmlns:p14="http://schemas.microsoft.com/office/powerpoint/2010/main" val="1174977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/>
              <a:t>Lesson 12.2 Figure 8</a:t>
            </a:r>
          </a:p>
        </p:txBody>
      </p:sp>
      <p:pic>
        <p:nvPicPr>
          <p:cNvPr id="5" name="Content Placeholder 4" descr="A photograph shows a prisoner of the Abu Ghraib prison.">
            <a:extLst>
              <a:ext uri="{FF2B5EF4-FFF2-40B4-BE49-F238E27FC236}">
                <a16:creationId xmlns:a16="http://schemas.microsoft.com/office/drawing/2014/main" id="{3C21CEFE-128D-6049-2DD2-890417417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0" y="1358773"/>
            <a:ext cx="3169920" cy="4413504"/>
          </a:xfrm>
        </p:spPr>
      </p:pic>
    </p:spTree>
    <p:extLst>
      <p:ext uri="{BB962C8B-B14F-4D97-AF65-F5344CB8AC3E}">
        <p14:creationId xmlns:p14="http://schemas.microsoft.com/office/powerpoint/2010/main" val="542327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1</a:t>
            </a:r>
            <a:endParaRPr lang="en-US"/>
          </a:p>
        </p:txBody>
      </p:sp>
      <p:pic>
        <p:nvPicPr>
          <p:cNvPr id="6" name="Content Placeholder 5" descr="A photograph of a person placing a bottle into a recycling bin">
            <a:extLst>
              <a:ext uri="{FF2B5EF4-FFF2-40B4-BE49-F238E27FC236}">
                <a16:creationId xmlns:a16="http://schemas.microsoft.com/office/drawing/2014/main" id="{1D8B400E-F436-628F-039F-1EF9C4338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" y="1322197"/>
            <a:ext cx="7217664" cy="4486656"/>
          </a:xfrm>
        </p:spPr>
      </p:pic>
    </p:spTree>
    <p:extLst>
      <p:ext uri="{BB962C8B-B14F-4D97-AF65-F5344CB8AC3E}">
        <p14:creationId xmlns:p14="http://schemas.microsoft.com/office/powerpoint/2010/main" val="334634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12.1 Figure 1</a:t>
            </a:r>
            <a:endParaRPr lang="en-US"/>
          </a:p>
        </p:txBody>
      </p:sp>
      <p:pic>
        <p:nvPicPr>
          <p:cNvPr id="6" name="Content Placeholder 5" descr="A photograph of protestors at the march for Trayvon Martin">
            <a:extLst>
              <a:ext uri="{FF2B5EF4-FFF2-40B4-BE49-F238E27FC236}">
                <a16:creationId xmlns:a16="http://schemas.microsoft.com/office/drawing/2014/main" id="{AA93A5DB-EECC-5115-9DAF-EFEFF2190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22197"/>
            <a:ext cx="6096000" cy="448665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2</a:t>
            </a:r>
            <a:endParaRPr lang="en-US"/>
          </a:p>
        </p:txBody>
      </p:sp>
      <p:pic>
        <p:nvPicPr>
          <p:cNvPr id="6" name="Content Placeholder 5" descr="A photograph of a small set of scales with a man in the background">
            <a:extLst>
              <a:ext uri="{FF2B5EF4-FFF2-40B4-BE49-F238E27FC236}">
                <a16:creationId xmlns:a16="http://schemas.microsoft.com/office/drawing/2014/main" id="{33721A9E-7903-FBB6-6818-6AED75342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555594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3</a:t>
            </a:r>
            <a:endParaRPr lang="en-US"/>
          </a:p>
        </p:txBody>
      </p:sp>
      <p:pic>
        <p:nvPicPr>
          <p:cNvPr id="6" name="Content Placeholder 5" descr="An illustration shows the relationship between 'Belief,' 'Cognitive dissonance,' and 'Action.'">
            <a:extLst>
              <a:ext uri="{FF2B5EF4-FFF2-40B4-BE49-F238E27FC236}">
                <a16:creationId xmlns:a16="http://schemas.microsoft.com/office/drawing/2014/main" id="{F01D8D28-1A6B-69BE-9C91-16F878A8F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68" y="1322197"/>
            <a:ext cx="4169664" cy="4486656"/>
          </a:xfrm>
        </p:spPr>
      </p:pic>
    </p:spTree>
    <p:extLst>
      <p:ext uri="{BB962C8B-B14F-4D97-AF65-F5344CB8AC3E}">
        <p14:creationId xmlns:p14="http://schemas.microsoft.com/office/powerpoint/2010/main" val="914830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4</a:t>
            </a:r>
            <a:endParaRPr lang="en-US"/>
          </a:p>
        </p:txBody>
      </p:sp>
      <p:pic>
        <p:nvPicPr>
          <p:cNvPr id="6" name="Content Placeholder 5" descr="A photograph of military training">
            <a:extLst>
              <a:ext uri="{FF2B5EF4-FFF2-40B4-BE49-F238E27FC236}">
                <a16:creationId xmlns:a16="http://schemas.microsoft.com/office/drawing/2014/main" id="{2229C30F-3357-8041-0A8D-54A3EA494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1318429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5</a:t>
            </a:r>
            <a:endParaRPr lang="en-US"/>
          </a:p>
        </p:txBody>
      </p:sp>
      <p:pic>
        <p:nvPicPr>
          <p:cNvPr id="6" name="Content Placeholder 5" descr="A bar graph showing the results of the previously mentioned experiment">
            <a:extLst>
              <a:ext uri="{FF2B5EF4-FFF2-40B4-BE49-F238E27FC236}">
                <a16:creationId xmlns:a16="http://schemas.microsoft.com/office/drawing/2014/main" id="{05221AEA-A44E-9BD7-AAEF-2954A5D63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6" y="1308481"/>
            <a:ext cx="7394448" cy="4514088"/>
          </a:xfrm>
        </p:spPr>
      </p:pic>
    </p:spTree>
    <p:extLst>
      <p:ext uri="{BB962C8B-B14F-4D97-AF65-F5344CB8AC3E}">
        <p14:creationId xmlns:p14="http://schemas.microsoft.com/office/powerpoint/2010/main" val="546375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6</a:t>
            </a:r>
            <a:endParaRPr lang="en-US"/>
          </a:p>
        </p:txBody>
      </p:sp>
      <p:pic>
        <p:nvPicPr>
          <p:cNvPr id="6" name="Content Placeholder 5" descr="A photograph shows the back of a car that is covered in numerous bumper stickers.">
            <a:extLst>
              <a:ext uri="{FF2B5EF4-FFF2-40B4-BE49-F238E27FC236}">
                <a16:creationId xmlns:a16="http://schemas.microsoft.com/office/drawing/2014/main" id="{831AB3BF-08E0-0C4A-F2EA-35D9304E6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1322197"/>
            <a:ext cx="6120384" cy="4486656"/>
          </a:xfrm>
        </p:spPr>
      </p:pic>
    </p:spTree>
    <p:extLst>
      <p:ext uri="{BB962C8B-B14F-4D97-AF65-F5344CB8AC3E}">
        <p14:creationId xmlns:p14="http://schemas.microsoft.com/office/powerpoint/2010/main" val="156446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7</a:t>
            </a:r>
            <a:endParaRPr lang="en-US"/>
          </a:p>
        </p:txBody>
      </p:sp>
      <p:pic>
        <p:nvPicPr>
          <p:cNvPr id="6" name="Content Placeholder 5" descr="A photograph shows Michael Phelps at an press panel.">
            <a:extLst>
              <a:ext uri="{FF2B5EF4-FFF2-40B4-BE49-F238E27FC236}">
                <a16:creationId xmlns:a16="http://schemas.microsoft.com/office/drawing/2014/main" id="{154D4C8F-1177-1824-A6F3-193DAF5BA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636652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8</a:t>
            </a:r>
            <a:endParaRPr lang="en-US"/>
          </a:p>
        </p:txBody>
      </p:sp>
      <p:pic>
        <p:nvPicPr>
          <p:cNvPr id="6" name="Content Placeholder 5" descr="A diagram shows two routes of persuasion.">
            <a:extLst>
              <a:ext uri="{FF2B5EF4-FFF2-40B4-BE49-F238E27FC236}">
                <a16:creationId xmlns:a16="http://schemas.microsoft.com/office/drawing/2014/main" id="{34C2405D-7BA9-6D5E-2185-782D9135F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92757"/>
            <a:ext cx="8229600" cy="3145536"/>
          </a:xfrm>
        </p:spPr>
      </p:pic>
    </p:spTree>
    <p:extLst>
      <p:ext uri="{BB962C8B-B14F-4D97-AF65-F5344CB8AC3E}">
        <p14:creationId xmlns:p14="http://schemas.microsoft.com/office/powerpoint/2010/main" val="2110119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9</a:t>
            </a:r>
            <a:endParaRPr lang="en-US"/>
          </a:p>
        </p:txBody>
      </p:sp>
      <p:pic>
        <p:nvPicPr>
          <p:cNvPr id="6" name="Content Placeholder 5" descr="A photograph shows Halle Berry.">
            <a:extLst>
              <a:ext uri="{FF2B5EF4-FFF2-40B4-BE49-F238E27FC236}">
                <a16:creationId xmlns:a16="http://schemas.microsoft.com/office/drawing/2014/main" id="{AAD11126-BED6-008C-0F98-E7085EABC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8" y="1322197"/>
            <a:ext cx="3316224" cy="4486656"/>
          </a:xfrm>
        </p:spPr>
      </p:pic>
    </p:spTree>
    <p:extLst>
      <p:ext uri="{BB962C8B-B14F-4D97-AF65-F5344CB8AC3E}">
        <p14:creationId xmlns:p14="http://schemas.microsoft.com/office/powerpoint/2010/main" val="174163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10</a:t>
            </a:r>
            <a:endParaRPr lang="en-US"/>
          </a:p>
        </p:txBody>
      </p:sp>
      <p:pic>
        <p:nvPicPr>
          <p:cNvPr id="6" name="Content Placeholder 5" descr="A graphic shows a button that says 'VOTE.'">
            <a:extLst>
              <a:ext uri="{FF2B5EF4-FFF2-40B4-BE49-F238E27FC236}">
                <a16:creationId xmlns:a16="http://schemas.microsoft.com/office/drawing/2014/main" id="{5B1F10B5-B99B-0329-40BE-E54290207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895537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12.3 Figure 11</a:t>
            </a:r>
            <a:endParaRPr lang="en-US"/>
          </a:p>
        </p:txBody>
      </p:sp>
      <p:pic>
        <p:nvPicPr>
          <p:cNvPr id="5" name="Content Placeholder 4" descr="A photograph shows a mouse eating a cookie.">
            <a:extLst>
              <a:ext uri="{FF2B5EF4-FFF2-40B4-BE49-F238E27FC236}">
                <a16:creationId xmlns:a16="http://schemas.microsoft.com/office/drawing/2014/main" id="{A1F51E5C-631F-32F6-9724-8265B72AB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328199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12.1 Figure 2</a:t>
            </a:r>
            <a:endParaRPr lang="en-US"/>
          </a:p>
        </p:txBody>
      </p:sp>
      <p:pic>
        <p:nvPicPr>
          <p:cNvPr id="6" name="Content Placeholder 5" descr="A photograph of volunteers serving food to people">
            <a:extLst>
              <a:ext uri="{FF2B5EF4-FFF2-40B4-BE49-F238E27FC236}">
                <a16:creationId xmlns:a16="http://schemas.microsoft.com/office/drawing/2014/main" id="{70EDE1F4-AB94-30E0-4F21-483B54EAF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1574163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12.4 Figure 1</a:t>
            </a:r>
            <a:endParaRPr lang="en-US"/>
          </a:p>
        </p:txBody>
      </p:sp>
      <p:pic>
        <p:nvPicPr>
          <p:cNvPr id="6" name="Content Placeholder 5" descr="A drawing of four lines labeled 'x,' 'a,' 'b,' and 'c.'">
            <a:extLst>
              <a:ext uri="{FF2B5EF4-FFF2-40B4-BE49-F238E27FC236}">
                <a16:creationId xmlns:a16="http://schemas.microsoft.com/office/drawing/2014/main" id="{89F3BF3C-B1AB-88BB-18C1-51D855DBB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282573"/>
            <a:ext cx="6315456" cy="4565904"/>
          </a:xfrm>
        </p:spPr>
      </p:pic>
    </p:spTree>
    <p:extLst>
      <p:ext uri="{BB962C8B-B14F-4D97-AF65-F5344CB8AC3E}">
        <p14:creationId xmlns:p14="http://schemas.microsoft.com/office/powerpoint/2010/main" val="3931775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12.4 Figure 2</a:t>
            </a:r>
            <a:endParaRPr lang="en-US"/>
          </a:p>
        </p:txBody>
      </p:sp>
      <p:pic>
        <p:nvPicPr>
          <p:cNvPr id="6" name="Content Placeholder 5" descr="A graphic of white paper man cutouts surrounding a red paper man cutout">
            <a:extLst>
              <a:ext uri="{FF2B5EF4-FFF2-40B4-BE49-F238E27FC236}">
                <a16:creationId xmlns:a16="http://schemas.microsoft.com/office/drawing/2014/main" id="{CEB811C8-6D8B-BBFB-6303-B67A3E650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36" y="1322197"/>
            <a:ext cx="5291328" cy="4486656"/>
          </a:xfrm>
        </p:spPr>
      </p:pic>
    </p:spTree>
    <p:extLst>
      <p:ext uri="{BB962C8B-B14F-4D97-AF65-F5344CB8AC3E}">
        <p14:creationId xmlns:p14="http://schemas.microsoft.com/office/powerpoint/2010/main" val="2055932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12.4 Figure 3</a:t>
            </a:r>
            <a:endParaRPr lang="en-US"/>
          </a:p>
        </p:txBody>
      </p:sp>
      <p:pic>
        <p:nvPicPr>
          <p:cNvPr id="6" name="Content Placeholder 5" descr="A photograph shows a row of curtained voting booths occupied by people.">
            <a:extLst>
              <a:ext uri="{FF2B5EF4-FFF2-40B4-BE49-F238E27FC236}">
                <a16:creationId xmlns:a16="http://schemas.microsoft.com/office/drawing/2014/main" id="{76B5B4BB-A150-7496-9E92-6F20B08A7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52" y="1322197"/>
            <a:ext cx="6559296" cy="4486656"/>
          </a:xfrm>
        </p:spPr>
      </p:pic>
    </p:spTree>
    <p:extLst>
      <p:ext uri="{BB962C8B-B14F-4D97-AF65-F5344CB8AC3E}">
        <p14:creationId xmlns:p14="http://schemas.microsoft.com/office/powerpoint/2010/main" val="551322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12.4 Figure 4</a:t>
            </a:r>
            <a:endParaRPr lang="en-US"/>
          </a:p>
        </p:txBody>
      </p:sp>
      <p:pic>
        <p:nvPicPr>
          <p:cNvPr id="6" name="Content Placeholder 5" descr="A photograph of someone crowd surfing at a concert">
            <a:extLst>
              <a:ext uri="{FF2B5EF4-FFF2-40B4-BE49-F238E27FC236}">
                <a16:creationId xmlns:a16="http://schemas.microsoft.com/office/drawing/2014/main" id="{03BD9161-1ECD-9445-0D7B-6AFCCD9AB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" y="1322197"/>
            <a:ext cx="7632192" cy="4486656"/>
          </a:xfrm>
        </p:spPr>
      </p:pic>
    </p:spTree>
    <p:extLst>
      <p:ext uri="{BB962C8B-B14F-4D97-AF65-F5344CB8AC3E}">
        <p14:creationId xmlns:p14="http://schemas.microsoft.com/office/powerpoint/2010/main" val="2429124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12.4 Figure 5</a:t>
            </a:r>
            <a:endParaRPr lang="en-US"/>
          </a:p>
        </p:txBody>
      </p:sp>
      <p:pic>
        <p:nvPicPr>
          <p:cNvPr id="5" name="Content Placeholder 4" descr="A photograph of a woman in a hat and glasses taking a selfie">
            <a:extLst>
              <a:ext uri="{FF2B5EF4-FFF2-40B4-BE49-F238E27FC236}">
                <a16:creationId xmlns:a16="http://schemas.microsoft.com/office/drawing/2014/main" id="{9EC59499-F7CF-3A6C-3AC6-7BBED4C00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68" y="1346581"/>
            <a:ext cx="4779264" cy="4437888"/>
          </a:xfrm>
        </p:spPr>
      </p:pic>
    </p:spTree>
    <p:extLst>
      <p:ext uri="{BB962C8B-B14F-4D97-AF65-F5344CB8AC3E}">
        <p14:creationId xmlns:p14="http://schemas.microsoft.com/office/powerpoint/2010/main" val="2868699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12.4 Figure 6</a:t>
            </a:r>
            <a:endParaRPr lang="en-US"/>
          </a:p>
        </p:txBody>
      </p:sp>
      <p:pic>
        <p:nvPicPr>
          <p:cNvPr id="6" name="Content Placeholder 5" descr="A photograph of a woman, looking at her phone, wearing a mask over her nose and mouth.">
            <a:extLst>
              <a:ext uri="{FF2B5EF4-FFF2-40B4-BE49-F238E27FC236}">
                <a16:creationId xmlns:a16="http://schemas.microsoft.com/office/drawing/2014/main" id="{46ECF206-D7D0-2209-8AB5-03F691809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1909717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12.4 Figure 7</a:t>
            </a:r>
            <a:endParaRPr lang="en-US"/>
          </a:p>
        </p:txBody>
      </p:sp>
      <p:pic>
        <p:nvPicPr>
          <p:cNvPr id="6" name="Content Placeholder 5" descr="A graph shows the results of the Milgram study.">
            <a:extLst>
              <a:ext uri="{FF2B5EF4-FFF2-40B4-BE49-F238E27FC236}">
                <a16:creationId xmlns:a16="http://schemas.microsoft.com/office/drawing/2014/main" id="{1F80BF6E-A2C3-CC2A-AE35-CC5BD4C77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71549"/>
            <a:ext cx="8229600" cy="4187952"/>
          </a:xfrm>
        </p:spPr>
      </p:pic>
    </p:spTree>
    <p:extLst>
      <p:ext uri="{BB962C8B-B14F-4D97-AF65-F5344CB8AC3E}">
        <p14:creationId xmlns:p14="http://schemas.microsoft.com/office/powerpoint/2010/main" val="2179424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12.4 Figure 8</a:t>
            </a:r>
            <a:endParaRPr lang="en-US"/>
          </a:p>
        </p:txBody>
      </p:sp>
      <p:pic>
        <p:nvPicPr>
          <p:cNvPr id="6" name="Content Placeholder 5" descr="A World War II poster">
            <a:extLst>
              <a:ext uri="{FF2B5EF4-FFF2-40B4-BE49-F238E27FC236}">
                <a16:creationId xmlns:a16="http://schemas.microsoft.com/office/drawing/2014/main" id="{42948629-CBDE-1CA4-C4F1-1BAB66451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322197"/>
            <a:ext cx="3194304" cy="4486656"/>
          </a:xfrm>
        </p:spPr>
      </p:pic>
    </p:spTree>
    <p:extLst>
      <p:ext uri="{BB962C8B-B14F-4D97-AF65-F5344CB8AC3E}">
        <p14:creationId xmlns:p14="http://schemas.microsoft.com/office/powerpoint/2010/main" val="597821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12.4 Figure 9</a:t>
            </a:r>
            <a:endParaRPr lang="en-US"/>
          </a:p>
        </p:txBody>
      </p:sp>
      <p:pic>
        <p:nvPicPr>
          <p:cNvPr id="6" name="Content Placeholder 5" descr="Several arrows point to the right. One red arrow points to the left.">
            <a:extLst>
              <a:ext uri="{FF2B5EF4-FFF2-40B4-BE49-F238E27FC236}">
                <a16:creationId xmlns:a16="http://schemas.microsoft.com/office/drawing/2014/main" id="{AC783C99-F6DA-1C3C-3028-C1D136AEF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04" y="1322197"/>
            <a:ext cx="4584192" cy="4486656"/>
          </a:xfrm>
        </p:spPr>
      </p:pic>
    </p:spTree>
    <p:extLst>
      <p:ext uri="{BB962C8B-B14F-4D97-AF65-F5344CB8AC3E}">
        <p14:creationId xmlns:p14="http://schemas.microsoft.com/office/powerpoint/2010/main" val="3503203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12.4 Figure 10</a:t>
            </a:r>
            <a:endParaRPr lang="en-US"/>
          </a:p>
        </p:txBody>
      </p:sp>
      <p:pic>
        <p:nvPicPr>
          <p:cNvPr id="6" name="Content Placeholder 5" descr="A photograph of Shericka Jackson, the gold medalist in the women's 200m race in the 2022 olympics.">
            <a:extLst>
              <a:ext uri="{FF2B5EF4-FFF2-40B4-BE49-F238E27FC236}">
                <a16:creationId xmlns:a16="http://schemas.microsoft.com/office/drawing/2014/main" id="{3F52E8F5-159B-0D31-A6AF-96D331AE9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6" y="1322197"/>
            <a:ext cx="6388608" cy="4486656"/>
          </a:xfrm>
        </p:spPr>
      </p:pic>
    </p:spTree>
    <p:extLst>
      <p:ext uri="{BB962C8B-B14F-4D97-AF65-F5344CB8AC3E}">
        <p14:creationId xmlns:p14="http://schemas.microsoft.com/office/powerpoint/2010/main" val="336584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12.1 Figure 3</a:t>
            </a:r>
            <a:endParaRPr lang="en-US"/>
          </a:p>
        </p:txBody>
      </p:sp>
      <p:pic>
        <p:nvPicPr>
          <p:cNvPr id="6" name="Content Placeholder 5" descr="A photograph of a man sitting in front of a laptop with his hand to his head">
            <a:extLst>
              <a:ext uri="{FF2B5EF4-FFF2-40B4-BE49-F238E27FC236}">
                <a16:creationId xmlns:a16="http://schemas.microsoft.com/office/drawing/2014/main" id="{196DE3D2-5713-DC5B-AA1A-77B5C7DEA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56" y="1322197"/>
            <a:ext cx="5047488" cy="4486656"/>
          </a:xfrm>
        </p:spPr>
      </p:pic>
    </p:spTree>
    <p:extLst>
      <p:ext uri="{BB962C8B-B14F-4D97-AF65-F5344CB8AC3E}">
        <p14:creationId xmlns:p14="http://schemas.microsoft.com/office/powerpoint/2010/main" val="2089322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12.4 Figure 11</a:t>
            </a:r>
            <a:endParaRPr lang="en-US"/>
          </a:p>
        </p:txBody>
      </p:sp>
      <p:pic>
        <p:nvPicPr>
          <p:cNvPr id="6" name="Content Placeholder 5" descr="A photograph shows three girls working on a project in the background, while a boy sits looking at his phone.">
            <a:extLst>
              <a:ext uri="{FF2B5EF4-FFF2-40B4-BE49-F238E27FC236}">
                <a16:creationId xmlns:a16="http://schemas.microsoft.com/office/drawing/2014/main" id="{B1836CD2-6D9E-9F6D-0CAA-E8585B240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22197"/>
            <a:ext cx="3048000" cy="4486656"/>
          </a:xfrm>
        </p:spPr>
      </p:pic>
    </p:spTree>
    <p:extLst>
      <p:ext uri="{BB962C8B-B14F-4D97-AF65-F5344CB8AC3E}">
        <p14:creationId xmlns:p14="http://schemas.microsoft.com/office/powerpoint/2010/main" val="2402907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12.5 Figure 1</a:t>
            </a:r>
            <a:endParaRPr lang="en-US"/>
          </a:p>
        </p:txBody>
      </p:sp>
      <p:pic>
        <p:nvPicPr>
          <p:cNvPr id="6" name="Content Placeholder 5" descr="Two photographs: one is a gavel, the other shows people holding signs with hate messages">
            <a:extLst>
              <a:ext uri="{FF2B5EF4-FFF2-40B4-BE49-F238E27FC236}">
                <a16:creationId xmlns:a16="http://schemas.microsoft.com/office/drawing/2014/main" id="{01ED4F82-4A04-6C91-656A-6AF94A58A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2004949"/>
            <a:ext cx="8119872" cy="3121152"/>
          </a:xfrm>
        </p:spPr>
      </p:pic>
    </p:spTree>
    <p:extLst>
      <p:ext uri="{BB962C8B-B14F-4D97-AF65-F5344CB8AC3E}">
        <p14:creationId xmlns:p14="http://schemas.microsoft.com/office/powerpoint/2010/main" val="2375698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12.5 Figure 2</a:t>
            </a:r>
            <a:endParaRPr lang="en-US"/>
          </a:p>
        </p:txBody>
      </p:sp>
      <p:pic>
        <p:nvPicPr>
          <p:cNvPr id="6" name="Content Placeholder 5" descr="A caricature shows a group of Jewish stock-exchange speculators to imply the ingrained dishonesty in Jews.">
            <a:extLst>
              <a:ext uri="{FF2B5EF4-FFF2-40B4-BE49-F238E27FC236}">
                <a16:creationId xmlns:a16="http://schemas.microsoft.com/office/drawing/2014/main" id="{10B4DDC5-EFFE-B896-EB3B-01B2DA7EE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24" y="1322197"/>
            <a:ext cx="6778752" cy="4486656"/>
          </a:xfrm>
        </p:spPr>
      </p:pic>
    </p:spTree>
    <p:extLst>
      <p:ext uri="{BB962C8B-B14F-4D97-AF65-F5344CB8AC3E}">
        <p14:creationId xmlns:p14="http://schemas.microsoft.com/office/powerpoint/2010/main" val="1265718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12.5 Figure 3</a:t>
            </a:r>
            <a:endParaRPr lang="en-US"/>
          </a:p>
        </p:txBody>
      </p:sp>
      <p:pic>
        <p:nvPicPr>
          <p:cNvPr id="6" name="Content Placeholder 5" descr="An illustration shows employment discrimination based on color, age, gender, physical ability, and race.">
            <a:extLst>
              <a:ext uri="{FF2B5EF4-FFF2-40B4-BE49-F238E27FC236}">
                <a16:creationId xmlns:a16="http://schemas.microsoft.com/office/drawing/2014/main" id="{08F7C645-60E2-D4B8-D761-7E99FF891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24" y="1322197"/>
            <a:ext cx="5407152" cy="4486656"/>
          </a:xfrm>
        </p:spPr>
      </p:pic>
    </p:spTree>
    <p:extLst>
      <p:ext uri="{BB962C8B-B14F-4D97-AF65-F5344CB8AC3E}">
        <p14:creationId xmlns:p14="http://schemas.microsoft.com/office/powerpoint/2010/main" val="2767163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12.5 Figure 4</a:t>
            </a:r>
            <a:endParaRPr lang="en-US"/>
          </a:p>
        </p:txBody>
      </p:sp>
      <p:pic>
        <p:nvPicPr>
          <p:cNvPr id="6" name="Content Placeholder 5" descr="A photograph of Senator Tim Scott speaking">
            <a:extLst>
              <a:ext uri="{FF2B5EF4-FFF2-40B4-BE49-F238E27FC236}">
                <a16:creationId xmlns:a16="http://schemas.microsoft.com/office/drawing/2014/main" id="{F2794763-0FB2-A7C7-5023-EF6169573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1406684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12.5 Figure 5</a:t>
            </a:r>
            <a:endParaRPr lang="en-US"/>
          </a:p>
        </p:txBody>
      </p:sp>
      <p:pic>
        <p:nvPicPr>
          <p:cNvPr id="6" name="Content Placeholder 5" descr="A photo of two women in an office. One is pointing at a white board while the other watches.">
            <a:extLst>
              <a:ext uri="{FF2B5EF4-FFF2-40B4-BE49-F238E27FC236}">
                <a16:creationId xmlns:a16="http://schemas.microsoft.com/office/drawing/2014/main" id="{31F8F37F-47E2-106A-8478-6780A804E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1926132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12.5 Figure 6</a:t>
            </a:r>
            <a:endParaRPr lang="en-US"/>
          </a:p>
        </p:txBody>
      </p:sp>
      <p:pic>
        <p:nvPicPr>
          <p:cNvPr id="6" name="Content Placeholder 5" descr="A photograph of a women's soccer team celebrating by jumping on each other">
            <a:extLst>
              <a:ext uri="{FF2B5EF4-FFF2-40B4-BE49-F238E27FC236}">
                <a16:creationId xmlns:a16="http://schemas.microsoft.com/office/drawing/2014/main" id="{C146489F-299D-ADCC-C5C8-5CB6DBCF5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" y="1322197"/>
            <a:ext cx="7217664" cy="4486656"/>
          </a:xfrm>
        </p:spPr>
      </p:pic>
    </p:spTree>
    <p:extLst>
      <p:ext uri="{BB962C8B-B14F-4D97-AF65-F5344CB8AC3E}">
        <p14:creationId xmlns:p14="http://schemas.microsoft.com/office/powerpoint/2010/main" val="4022061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12.5 Figure 7</a:t>
            </a:r>
            <a:endParaRPr lang="en-US"/>
          </a:p>
        </p:txBody>
      </p:sp>
      <p:pic>
        <p:nvPicPr>
          <p:cNvPr id="10" name="Content Placeholder 9" descr="A photo shows people marching during a pride parade in Seattle.">
            <a:extLst>
              <a:ext uri="{FF2B5EF4-FFF2-40B4-BE49-F238E27FC236}">
                <a16:creationId xmlns:a16="http://schemas.microsoft.com/office/drawing/2014/main" id="{291A2578-D4CF-CFEB-2646-528558647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1322197"/>
            <a:ext cx="2852928" cy="4486656"/>
          </a:xfrm>
        </p:spPr>
      </p:pic>
    </p:spTree>
    <p:extLst>
      <p:ext uri="{BB962C8B-B14F-4D97-AF65-F5344CB8AC3E}">
        <p14:creationId xmlns:p14="http://schemas.microsoft.com/office/powerpoint/2010/main" val="456136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12.5 Figure 8</a:t>
            </a:r>
            <a:endParaRPr lang="en-US"/>
          </a:p>
        </p:txBody>
      </p:sp>
      <p:pic>
        <p:nvPicPr>
          <p:cNvPr id="6" name="Content Placeholder 5" descr="An image of the progress pride flag">
            <a:extLst>
              <a:ext uri="{FF2B5EF4-FFF2-40B4-BE49-F238E27FC236}">
                <a16:creationId xmlns:a16="http://schemas.microsoft.com/office/drawing/2014/main" id="{78145F4C-3913-67D2-F688-D25033B8F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1322197"/>
            <a:ext cx="7388352" cy="4486656"/>
          </a:xfrm>
        </p:spPr>
      </p:pic>
    </p:spTree>
    <p:extLst>
      <p:ext uri="{BB962C8B-B14F-4D97-AF65-F5344CB8AC3E}">
        <p14:creationId xmlns:p14="http://schemas.microsoft.com/office/powerpoint/2010/main" val="622866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12.5 Figure 9</a:t>
            </a:r>
            <a:endParaRPr lang="en-US"/>
          </a:p>
        </p:txBody>
      </p:sp>
      <p:pic>
        <p:nvPicPr>
          <p:cNvPr id="6" name="Content Placeholder 5" descr="A sticker that says, 'Hello, my name is Yes Man.'">
            <a:extLst>
              <a:ext uri="{FF2B5EF4-FFF2-40B4-BE49-F238E27FC236}">
                <a16:creationId xmlns:a16="http://schemas.microsoft.com/office/drawing/2014/main" id="{41FDAA44-D6AE-D3D6-3FE5-D9C09FF76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04" y="1322197"/>
            <a:ext cx="6184392" cy="4486656"/>
          </a:xfrm>
        </p:spPr>
      </p:pic>
    </p:spTree>
    <p:extLst>
      <p:ext uri="{BB962C8B-B14F-4D97-AF65-F5344CB8AC3E}">
        <p14:creationId xmlns:p14="http://schemas.microsoft.com/office/powerpoint/2010/main" val="723495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12.1 Figure 4</a:t>
            </a:r>
            <a:endParaRPr lang="en-US"/>
          </a:p>
        </p:txBody>
      </p:sp>
      <p:pic>
        <p:nvPicPr>
          <p:cNvPr id="6" name="Content Placeholder 5" descr="A graphic of three contestants on a game show and a host next to them">
            <a:extLst>
              <a:ext uri="{FF2B5EF4-FFF2-40B4-BE49-F238E27FC236}">
                <a16:creationId xmlns:a16="http://schemas.microsoft.com/office/drawing/2014/main" id="{0D76AA0B-A1AA-3716-BD45-3A2986EBF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2160956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12.5 Figure 10</a:t>
            </a:r>
            <a:endParaRPr lang="en-US"/>
          </a:p>
        </p:txBody>
      </p:sp>
      <p:pic>
        <p:nvPicPr>
          <p:cNvPr id="6" name="Content Placeholder 5" descr="A photograph of a girl with her arms folded outside a playground while the boys play inside">
            <a:extLst>
              <a:ext uri="{FF2B5EF4-FFF2-40B4-BE49-F238E27FC236}">
                <a16:creationId xmlns:a16="http://schemas.microsoft.com/office/drawing/2014/main" id="{5A3EAF3E-B99A-92C8-E9C3-A1FDC4545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1322197"/>
            <a:ext cx="7120128" cy="4486656"/>
          </a:xfrm>
        </p:spPr>
      </p:pic>
    </p:spTree>
    <p:extLst>
      <p:ext uri="{BB962C8B-B14F-4D97-AF65-F5344CB8AC3E}">
        <p14:creationId xmlns:p14="http://schemas.microsoft.com/office/powerpoint/2010/main" val="14130291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12.6 Figure 1</a:t>
            </a:r>
            <a:endParaRPr lang="en-US"/>
          </a:p>
        </p:txBody>
      </p:sp>
      <p:pic>
        <p:nvPicPr>
          <p:cNvPr id="6" name="Content Placeholder 5" descr="A photograph of two male lions fighting">
            <a:extLst>
              <a:ext uri="{FF2B5EF4-FFF2-40B4-BE49-F238E27FC236}">
                <a16:creationId xmlns:a16="http://schemas.microsoft.com/office/drawing/2014/main" id="{600744D6-D789-7A9C-006C-5402E925A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1566037"/>
            <a:ext cx="8071104" cy="3998976"/>
          </a:xfrm>
        </p:spPr>
      </p:pic>
    </p:spTree>
    <p:extLst>
      <p:ext uri="{BB962C8B-B14F-4D97-AF65-F5344CB8AC3E}">
        <p14:creationId xmlns:p14="http://schemas.microsoft.com/office/powerpoint/2010/main" val="12844151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12.6 Figure 2</a:t>
            </a:r>
            <a:endParaRPr lang="en-US"/>
          </a:p>
        </p:txBody>
      </p:sp>
      <p:pic>
        <p:nvPicPr>
          <p:cNvPr id="6" name="Content Placeholder 5" descr="A photograph of two male gorillas fighting">
            <a:extLst>
              <a:ext uri="{FF2B5EF4-FFF2-40B4-BE49-F238E27FC236}">
                <a16:creationId xmlns:a16="http://schemas.microsoft.com/office/drawing/2014/main" id="{3EA44B19-4710-502D-F2C3-D0D490505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322197"/>
            <a:ext cx="5852160" cy="4486656"/>
          </a:xfrm>
        </p:spPr>
      </p:pic>
    </p:spTree>
    <p:extLst>
      <p:ext uri="{BB962C8B-B14F-4D97-AF65-F5344CB8AC3E}">
        <p14:creationId xmlns:p14="http://schemas.microsoft.com/office/powerpoint/2010/main" val="10137768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12.6 Figure 3</a:t>
            </a:r>
            <a:endParaRPr lang="en-US"/>
          </a:p>
        </p:txBody>
      </p:sp>
      <p:pic>
        <p:nvPicPr>
          <p:cNvPr id="6" name="Content Placeholder 5" descr="A photograph of several children holding a boy to a wall in a stairwell">
            <a:extLst>
              <a:ext uri="{FF2B5EF4-FFF2-40B4-BE49-F238E27FC236}">
                <a16:creationId xmlns:a16="http://schemas.microsoft.com/office/drawing/2014/main" id="{283C3A58-79C3-5243-AE02-34997CBA8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8168915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12.6 Figure 4</a:t>
            </a:r>
            <a:endParaRPr lang="en-US"/>
          </a:p>
        </p:txBody>
      </p:sp>
      <p:pic>
        <p:nvPicPr>
          <p:cNvPr id="6" name="Content Placeholder 5" descr="A photograph of a young person using a laptop">
            <a:extLst>
              <a:ext uri="{FF2B5EF4-FFF2-40B4-BE49-F238E27FC236}">
                <a16:creationId xmlns:a16="http://schemas.microsoft.com/office/drawing/2014/main" id="{4205C7C1-72C7-E824-3A32-D2908188A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36" y="1322197"/>
            <a:ext cx="6358128" cy="4486656"/>
          </a:xfrm>
        </p:spPr>
      </p:pic>
    </p:spTree>
    <p:extLst>
      <p:ext uri="{BB962C8B-B14F-4D97-AF65-F5344CB8AC3E}">
        <p14:creationId xmlns:p14="http://schemas.microsoft.com/office/powerpoint/2010/main" val="8361206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12.6 Figure 5</a:t>
            </a:r>
            <a:endParaRPr lang="en-US"/>
          </a:p>
        </p:txBody>
      </p:sp>
      <p:pic>
        <p:nvPicPr>
          <p:cNvPr id="6" name="Content Placeholder 5" descr="A photograph of a teenager girl in front of a laptop in the dark with her hand covering her face">
            <a:extLst>
              <a:ext uri="{FF2B5EF4-FFF2-40B4-BE49-F238E27FC236}">
                <a16:creationId xmlns:a16="http://schemas.microsoft.com/office/drawing/2014/main" id="{4067C55E-C0FD-5B0B-50EE-1F308B992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32" y="1322197"/>
            <a:ext cx="6193536" cy="4486656"/>
          </a:xfrm>
        </p:spPr>
      </p:pic>
    </p:spTree>
    <p:extLst>
      <p:ext uri="{BB962C8B-B14F-4D97-AF65-F5344CB8AC3E}">
        <p14:creationId xmlns:p14="http://schemas.microsoft.com/office/powerpoint/2010/main" val="41991692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12.6 Figure 6</a:t>
            </a:r>
          </a:p>
        </p:txBody>
      </p:sp>
      <p:pic>
        <p:nvPicPr>
          <p:cNvPr id="6" name="Content Placeholder 5" descr="A photograph of an abandoned bike laying on its side in the road">
            <a:extLst>
              <a:ext uri="{FF2B5EF4-FFF2-40B4-BE49-F238E27FC236}">
                <a16:creationId xmlns:a16="http://schemas.microsoft.com/office/drawing/2014/main" id="{F4B394DB-9DF2-10A9-B700-8F55D4811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28" y="1322197"/>
            <a:ext cx="5876544" cy="4486656"/>
          </a:xfrm>
        </p:spPr>
      </p:pic>
    </p:spTree>
    <p:extLst>
      <p:ext uri="{BB962C8B-B14F-4D97-AF65-F5344CB8AC3E}">
        <p14:creationId xmlns:p14="http://schemas.microsoft.com/office/powerpoint/2010/main" val="4014027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12.7 Figure 1</a:t>
            </a:r>
          </a:p>
        </p:txBody>
      </p:sp>
      <p:pic>
        <p:nvPicPr>
          <p:cNvPr id="6" name="Content Placeholder 5" descr="A photograph of two people helping a man who has fallen off his bike">
            <a:extLst>
              <a:ext uri="{FF2B5EF4-FFF2-40B4-BE49-F238E27FC236}">
                <a16:creationId xmlns:a16="http://schemas.microsoft.com/office/drawing/2014/main" id="{DA910B71-AFB4-1DF7-A88D-B1592FE70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2" y="1322197"/>
            <a:ext cx="6681216" cy="4486656"/>
          </a:xfrm>
        </p:spPr>
      </p:pic>
    </p:spTree>
    <p:extLst>
      <p:ext uri="{BB962C8B-B14F-4D97-AF65-F5344CB8AC3E}">
        <p14:creationId xmlns:p14="http://schemas.microsoft.com/office/powerpoint/2010/main" val="6824323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12.7 Figure 2</a:t>
            </a:r>
            <a:endParaRPr lang="en-US"/>
          </a:p>
        </p:txBody>
      </p:sp>
      <p:pic>
        <p:nvPicPr>
          <p:cNvPr id="6" name="Content Placeholder 5" descr="A photograph of a Hindi couple at a wedding ceremony">
            <a:extLst>
              <a:ext uri="{FF2B5EF4-FFF2-40B4-BE49-F238E27FC236}">
                <a16:creationId xmlns:a16="http://schemas.microsoft.com/office/drawing/2014/main" id="{3C07C173-B302-E01D-F82D-35F7396EF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0" y="1322197"/>
            <a:ext cx="3169920" cy="4486656"/>
          </a:xfrm>
        </p:spPr>
      </p:pic>
    </p:spTree>
    <p:extLst>
      <p:ext uri="{BB962C8B-B14F-4D97-AF65-F5344CB8AC3E}">
        <p14:creationId xmlns:p14="http://schemas.microsoft.com/office/powerpoint/2010/main" val="39678821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12.7 Figure 3</a:t>
            </a:r>
            <a:endParaRPr lang="en-US"/>
          </a:p>
        </p:txBody>
      </p:sp>
      <p:pic>
        <p:nvPicPr>
          <p:cNvPr id="5" name="Content Placeholder 4" descr="A photograph of two sets of men's feet facing each other with arrows pointing back and forth to each man">
            <a:extLst>
              <a:ext uri="{FF2B5EF4-FFF2-40B4-BE49-F238E27FC236}">
                <a16:creationId xmlns:a16="http://schemas.microsoft.com/office/drawing/2014/main" id="{7C8863FA-8E59-D050-186B-207D38F91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358773"/>
            <a:ext cx="2804160" cy="4413504"/>
          </a:xfrm>
        </p:spPr>
      </p:pic>
    </p:spTree>
    <p:extLst>
      <p:ext uri="{BB962C8B-B14F-4D97-AF65-F5344CB8AC3E}">
        <p14:creationId xmlns:p14="http://schemas.microsoft.com/office/powerpoint/2010/main" val="2678029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12.1 Figure 5</a:t>
            </a:r>
            <a:endParaRPr lang="en-US"/>
          </a:p>
        </p:txBody>
      </p:sp>
      <p:pic>
        <p:nvPicPr>
          <p:cNvPr id="6" name="Content Placeholder 5" descr="A photograph of an African family sitting down on the ground for dinner">
            <a:extLst>
              <a:ext uri="{FF2B5EF4-FFF2-40B4-BE49-F238E27FC236}">
                <a16:creationId xmlns:a16="http://schemas.microsoft.com/office/drawing/2014/main" id="{484F19CA-0E5C-8201-595D-6777AE653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1637850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12.7 Figure 4</a:t>
            </a:r>
            <a:endParaRPr lang="en-US"/>
          </a:p>
        </p:txBody>
      </p:sp>
      <p:pic>
        <p:nvPicPr>
          <p:cNvPr id="6" name="Content Placeholder 5" descr="Two photographs of famous couples">
            <a:extLst>
              <a:ext uri="{FF2B5EF4-FFF2-40B4-BE49-F238E27FC236}">
                <a16:creationId xmlns:a16="http://schemas.microsoft.com/office/drawing/2014/main" id="{AEF5B63F-2BF2-6FFC-4187-342FF2FCF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2114677"/>
            <a:ext cx="8119872" cy="2901696"/>
          </a:xfrm>
        </p:spPr>
      </p:pic>
    </p:spTree>
    <p:extLst>
      <p:ext uri="{BB962C8B-B14F-4D97-AF65-F5344CB8AC3E}">
        <p14:creationId xmlns:p14="http://schemas.microsoft.com/office/powerpoint/2010/main" val="35728535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12.7 Figure 5</a:t>
            </a:r>
            <a:endParaRPr lang="en-US"/>
          </a:p>
        </p:txBody>
      </p:sp>
      <p:pic>
        <p:nvPicPr>
          <p:cNvPr id="6" name="Content Placeholder 5" descr="A graphic shows the factors that influence attraction: proximity, similarity, reciprocity, and physical attractiveness">
            <a:extLst>
              <a:ext uri="{FF2B5EF4-FFF2-40B4-BE49-F238E27FC236}">
                <a16:creationId xmlns:a16="http://schemas.microsoft.com/office/drawing/2014/main" id="{594E14FE-949E-927B-00B4-9D275DFE7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6" y="1322197"/>
            <a:ext cx="4194048" cy="4486656"/>
          </a:xfrm>
        </p:spPr>
      </p:pic>
    </p:spTree>
    <p:extLst>
      <p:ext uri="{BB962C8B-B14F-4D97-AF65-F5344CB8AC3E}">
        <p14:creationId xmlns:p14="http://schemas.microsoft.com/office/powerpoint/2010/main" val="6570871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12.7 Figure 6</a:t>
            </a:r>
            <a:endParaRPr lang="en-US"/>
          </a:p>
        </p:txBody>
      </p:sp>
      <p:pic>
        <p:nvPicPr>
          <p:cNvPr id="6" name="Content Placeholder 5" descr="A diagram shows the triangular theory of love.">
            <a:extLst>
              <a:ext uri="{FF2B5EF4-FFF2-40B4-BE49-F238E27FC236}">
                <a16:creationId xmlns:a16="http://schemas.microsoft.com/office/drawing/2014/main" id="{41F9009B-AEB1-2411-9E95-59A311A5A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8" y="1322197"/>
            <a:ext cx="5510784" cy="4486656"/>
          </a:xfrm>
        </p:spPr>
      </p:pic>
    </p:spTree>
    <p:extLst>
      <p:ext uri="{BB962C8B-B14F-4D97-AF65-F5344CB8AC3E}">
        <p14:creationId xmlns:p14="http://schemas.microsoft.com/office/powerpoint/2010/main" val="315902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12.7 Figure 7</a:t>
            </a:r>
          </a:p>
        </p:txBody>
      </p:sp>
      <p:pic>
        <p:nvPicPr>
          <p:cNvPr id="6" name="Content Placeholder 5" descr="A photograph shows two men hugging.">
            <a:extLst>
              <a:ext uri="{FF2B5EF4-FFF2-40B4-BE49-F238E27FC236}">
                <a16:creationId xmlns:a16="http://schemas.microsoft.com/office/drawing/2014/main" id="{7726512F-E1F7-8127-B23C-382377637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37492493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12.7 Figure 8</a:t>
            </a:r>
          </a:p>
        </p:txBody>
      </p:sp>
      <p:pic>
        <p:nvPicPr>
          <p:cNvPr id="6" name="Content Placeholder 5" descr="A graphic shows the words 'benefit' and 'cost' on different sides of a lever.">
            <a:extLst>
              <a:ext uri="{FF2B5EF4-FFF2-40B4-BE49-F238E27FC236}">
                <a16:creationId xmlns:a16="http://schemas.microsoft.com/office/drawing/2014/main" id="{40E3115F-87E2-B372-2B58-F391AD584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22197"/>
            <a:ext cx="7315200" cy="4486656"/>
          </a:xfrm>
        </p:spPr>
      </p:pic>
    </p:spTree>
    <p:extLst>
      <p:ext uri="{BB962C8B-B14F-4D97-AF65-F5344CB8AC3E}">
        <p14:creationId xmlns:p14="http://schemas.microsoft.com/office/powerpoint/2010/main" val="673214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12.1 Figure 6</a:t>
            </a:r>
            <a:endParaRPr lang="en-US"/>
          </a:p>
        </p:txBody>
      </p:sp>
      <p:pic>
        <p:nvPicPr>
          <p:cNvPr id="6" name="Content Placeholder 5" descr="A photograph of an iceberg showing that half of it exists under the water">
            <a:extLst>
              <a:ext uri="{FF2B5EF4-FFF2-40B4-BE49-F238E27FC236}">
                <a16:creationId xmlns:a16="http://schemas.microsoft.com/office/drawing/2014/main" id="{F597CE57-F3B7-42A8-FFAB-A78032758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1322197"/>
            <a:ext cx="4511040" cy="4486656"/>
          </a:xfrm>
        </p:spPr>
      </p:pic>
    </p:spTree>
    <p:extLst>
      <p:ext uri="{BB962C8B-B14F-4D97-AF65-F5344CB8AC3E}">
        <p14:creationId xmlns:p14="http://schemas.microsoft.com/office/powerpoint/2010/main" val="909527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12.1 Figure 7</a:t>
            </a:r>
            <a:endParaRPr lang="en-US"/>
          </a:p>
        </p:txBody>
      </p:sp>
      <p:pic>
        <p:nvPicPr>
          <p:cNvPr id="6" name="Content Placeholder 5" descr="A bar graph compares 'own reasons for liking girlfriend' to 'friend's reasons for liking girlfriend.'">
            <a:extLst>
              <a:ext uri="{FF2B5EF4-FFF2-40B4-BE49-F238E27FC236}">
                <a16:creationId xmlns:a16="http://schemas.microsoft.com/office/drawing/2014/main" id="{E299D78D-2FC7-FF37-C41A-CA01D40E4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2" y="1314577"/>
            <a:ext cx="5309616" cy="4501896"/>
          </a:xfrm>
        </p:spPr>
      </p:pic>
    </p:spTree>
    <p:extLst>
      <p:ext uri="{BB962C8B-B14F-4D97-AF65-F5344CB8AC3E}">
        <p14:creationId xmlns:p14="http://schemas.microsoft.com/office/powerpoint/2010/main" val="4163720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12.1 Figure 8</a:t>
            </a:r>
            <a:endParaRPr lang="en-US"/>
          </a:p>
        </p:txBody>
      </p:sp>
      <p:pic>
        <p:nvPicPr>
          <p:cNvPr id="6" name="Content Placeholder 5" descr="A photograph of a women's soccer team holding a trophy and cheering">
            <a:extLst>
              <a:ext uri="{FF2B5EF4-FFF2-40B4-BE49-F238E27FC236}">
                <a16:creationId xmlns:a16="http://schemas.microsoft.com/office/drawing/2014/main" id="{07E8717E-9021-AF09-7442-926D577CE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" y="1322197"/>
            <a:ext cx="7242048" cy="4486656"/>
          </a:xfrm>
        </p:spPr>
      </p:pic>
    </p:spTree>
    <p:extLst>
      <p:ext uri="{BB962C8B-B14F-4D97-AF65-F5344CB8AC3E}">
        <p14:creationId xmlns:p14="http://schemas.microsoft.com/office/powerpoint/2010/main" val="2598509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262</Words>
  <Application>Microsoft Office PowerPoint</Application>
  <PresentationFormat>On-screen Show (4:3)</PresentationFormat>
  <Paragraphs>66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Calibri</vt:lpstr>
      <vt:lpstr>Arial</vt:lpstr>
      <vt:lpstr>Office Theme</vt:lpstr>
      <vt:lpstr>Chapter 12</vt:lpstr>
      <vt:lpstr>Lesson 12.1 Figure 1</vt:lpstr>
      <vt:lpstr>Lesson 12.1 Figure 2</vt:lpstr>
      <vt:lpstr>Lesson 12.1 Figure 3</vt:lpstr>
      <vt:lpstr>Lesson 12.1 Figure 4</vt:lpstr>
      <vt:lpstr>Lesson 12.1 Figure 5</vt:lpstr>
      <vt:lpstr>Lesson 12.1 Figure 6</vt:lpstr>
      <vt:lpstr>Lesson 12.1 Figure 7</vt:lpstr>
      <vt:lpstr>Lesson 12.1 Figure 8</vt:lpstr>
      <vt:lpstr>Lesson 12.1 Figure 9</vt:lpstr>
      <vt:lpstr>Lesson 12.2 Figure 1</vt:lpstr>
      <vt:lpstr>Lesson 12.2 Figure 2</vt:lpstr>
      <vt:lpstr>Lesson 12.2 Figure 3</vt:lpstr>
      <vt:lpstr>Lesson 12.2 Figure 4</vt:lpstr>
      <vt:lpstr>Lesson 12.2 Figure 5</vt:lpstr>
      <vt:lpstr>Lesson 12.2 Figure 6</vt:lpstr>
      <vt:lpstr>Lesson 12.2 Figure 7</vt:lpstr>
      <vt:lpstr>Lesson 12.2 Figure 8</vt:lpstr>
      <vt:lpstr>Lesson 12.3 Figure 1</vt:lpstr>
      <vt:lpstr>Lesson 12.3 Figure 2</vt:lpstr>
      <vt:lpstr>Lesson 12.3 Figure 3</vt:lpstr>
      <vt:lpstr>Lesson 12.3 Figure 4</vt:lpstr>
      <vt:lpstr>Lesson 12.3 Figure 5</vt:lpstr>
      <vt:lpstr>Lesson 12.3 Figure 6</vt:lpstr>
      <vt:lpstr>Lesson 12.3 Figure 7</vt:lpstr>
      <vt:lpstr>Lesson 12.3 Figure 8</vt:lpstr>
      <vt:lpstr>Lesson 12.3 Figure 9</vt:lpstr>
      <vt:lpstr>Lesson 12.3 Figure 10</vt:lpstr>
      <vt:lpstr>Lesson 12.3 Figure 11</vt:lpstr>
      <vt:lpstr>Lesson 12.4 Figure 1</vt:lpstr>
      <vt:lpstr>Lesson 12.4 Figure 2</vt:lpstr>
      <vt:lpstr>Lesson 12.4 Figure 3</vt:lpstr>
      <vt:lpstr>Lesson 12.4 Figure 4</vt:lpstr>
      <vt:lpstr>Lesson 12.4 Figure 5</vt:lpstr>
      <vt:lpstr>Lesson 12.4 Figure 6</vt:lpstr>
      <vt:lpstr>Lesson 12.4 Figure 7</vt:lpstr>
      <vt:lpstr>Lesson 12.4 Figure 8</vt:lpstr>
      <vt:lpstr>Lesson 12.4 Figure 9</vt:lpstr>
      <vt:lpstr>Lesson 12.4 Figure 10</vt:lpstr>
      <vt:lpstr>Lesson 12.4 Figure 11</vt:lpstr>
      <vt:lpstr>Lesson 12.5 Figure 1</vt:lpstr>
      <vt:lpstr>Lesson 12.5 Figure 2</vt:lpstr>
      <vt:lpstr>Lesson 12.5 Figure 3</vt:lpstr>
      <vt:lpstr>Lesson 12.5 Figure 4</vt:lpstr>
      <vt:lpstr>Lesson 12.5 Figure 5</vt:lpstr>
      <vt:lpstr>Lesson 12.5 Figure 6</vt:lpstr>
      <vt:lpstr>Lesson 12.5 Figure 7</vt:lpstr>
      <vt:lpstr>Lesson 12.5 Figure 8</vt:lpstr>
      <vt:lpstr>Lesson 12.5 Figure 9</vt:lpstr>
      <vt:lpstr>Lesson 12.5 Figure 10</vt:lpstr>
      <vt:lpstr>Lesson 12.6 Figure 1</vt:lpstr>
      <vt:lpstr>Lesson 12.6 Figure 2</vt:lpstr>
      <vt:lpstr>Lesson 12.6 Figure 3</vt:lpstr>
      <vt:lpstr>Lesson 12.6 Figure 4</vt:lpstr>
      <vt:lpstr>Lesson 12.6 Figure 5</vt:lpstr>
      <vt:lpstr>Lesson 12.6 Figure 6</vt:lpstr>
      <vt:lpstr>Lesson 12.7 Figure 1</vt:lpstr>
      <vt:lpstr>Lesson 12.7 Figure 2</vt:lpstr>
      <vt:lpstr>Lesson 12.7 Figure 3</vt:lpstr>
      <vt:lpstr>Lesson 12.7 Figure 4</vt:lpstr>
      <vt:lpstr>Lesson 12.7 Figure 5</vt:lpstr>
      <vt:lpstr>Lesson 12.7 Figure 6</vt:lpstr>
      <vt:lpstr>Lesson 12.7 Figure 7</vt:lpstr>
      <vt:lpstr>Lesson 12.7 Figure 8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Psychology, 2nd Edition</dc:title>
  <dc:creator>Hawkes Learning</dc:creator>
  <cp:keywords>Psychology</cp:keywords>
  <cp:lastModifiedBy>Talissa Nahass</cp:lastModifiedBy>
  <cp:revision>183</cp:revision>
  <dcterms:created xsi:type="dcterms:W3CDTF">2013-04-26T14:43:13Z</dcterms:created>
  <dcterms:modified xsi:type="dcterms:W3CDTF">2024-08-30T12:31:44Z</dcterms:modified>
  <cp:category>Psychology</cp:category>
</cp:coreProperties>
</file>