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72" r:id="rId2"/>
    <p:sldId id="267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87" r:id="rId18"/>
    <p:sldId id="288" r:id="rId19"/>
    <p:sldId id="289" r:id="rId20"/>
    <p:sldId id="290" r:id="rId21"/>
    <p:sldId id="291" r:id="rId22"/>
    <p:sldId id="292" r:id="rId23"/>
    <p:sldId id="293" r:id="rId24"/>
    <p:sldId id="294" r:id="rId25"/>
    <p:sldId id="269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ck  Belloit" initials="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182F58"/>
    <a:srgbClr val="1F497D"/>
    <a:srgbClr val="2D7D9F"/>
    <a:srgbClr val="0000FF"/>
    <a:srgbClr val="366092"/>
    <a:srgbClr val="000099"/>
    <a:srgbClr val="1F497C"/>
    <a:srgbClr val="99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9" autoAdjust="0"/>
    <p:restoredTop sz="86410" autoAdjust="0"/>
  </p:normalViewPr>
  <p:slideViewPr>
    <p:cSldViewPr>
      <p:cViewPr varScale="1">
        <p:scale>
          <a:sx n="95" d="100"/>
          <a:sy n="95" d="100"/>
        </p:scale>
        <p:origin x="22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3912" y="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8/30/2024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9662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9F262B-740E-4480-8DD6-7DF3785A307D}" type="datetimeFigureOut">
              <a:rPr lang="en-US" smtClean="0"/>
              <a:pPr/>
              <a:t>8/30/2024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15ED13-301A-4C0A-8C7F-A4982DED9D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856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55021B-8C83-0E64-7853-247E9DC8E5CC}"/>
              </a:ext>
            </a:extLst>
          </p:cNvPr>
          <p:cNvSpPr txBox="1"/>
          <p:nvPr userDrawn="1"/>
        </p:nvSpPr>
        <p:spPr>
          <a:xfrm>
            <a:off x="3276600" y="6096038"/>
            <a:ext cx="8381999" cy="4647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>
              <a:spcBef>
                <a:spcPct val="20000"/>
              </a:spcBef>
              <a:defRPr/>
            </a:pPr>
            <a:r>
              <a:rPr lang="en-US" sz="1050" dirty="0"/>
              <a:t>© 2023 Hawkes Learning. All rights reserved. Authorized only for instructor use in the classroom.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n-US" sz="1050" dirty="0"/>
              <a:t>No reproduction or further distribution permitted without the prior written consent of Hawkes Learning.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3791900-F9C7-EB19-6E5D-FAAB3EFAF3E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81000" y="2800183"/>
            <a:ext cx="3581400" cy="990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rgbClr val="182F58"/>
                </a:solidFill>
              </a:defRPr>
            </a:lvl1pPr>
          </a:lstStyle>
          <a:p>
            <a:pPr lvl="0"/>
            <a:r>
              <a:rPr lang="en-US" dirty="0"/>
              <a:t>Lesson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0492872-1E9F-75D1-A86E-4EAE19934D9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9562" y="1729204"/>
            <a:ext cx="3581400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>
                <a:solidFill>
                  <a:srgbClr val="182F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Lesson X.X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EA625A-1CBC-0575-1328-24D6E40841F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349218" y="457200"/>
            <a:ext cx="4182347" cy="5350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82F58"/>
                </a:solidFill>
              </a:defRPr>
            </a:lvl1pPr>
          </a:lstStyle>
          <a:p>
            <a:r>
              <a:rPr lang="en-US" dirty="0"/>
              <a:t>Figure Number</a:t>
            </a:r>
          </a:p>
        </p:txBody>
      </p:sp>
      <p:sp>
        <p:nvSpPr>
          <p:cNvPr id="14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2023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181100" y="1375917"/>
            <a:ext cx="6781800" cy="26822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800" b="0" i="0" baseline="0">
                <a:solidFill>
                  <a:srgbClr val="182F58"/>
                </a:solidFill>
              </a:defRPr>
            </a:lvl1pPr>
          </a:lstStyle>
          <a:p>
            <a:pPr lvl="0"/>
            <a:endParaRPr lang="en-US" dirty="0"/>
          </a:p>
        </p:txBody>
      </p:sp>
      <p:cxnSp>
        <p:nvCxnSpPr>
          <p:cNvPr id="15" name="Straight Connecto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110951F2-B066-9FD6-E670-D289E83627FC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85800" y="4428233"/>
            <a:ext cx="7620000" cy="609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 b="0" i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Figure Caption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3F0895-BEE5-D35B-E0DB-3154CD82D130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762000" y="5238934"/>
            <a:ext cx="7620000" cy="609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0" b="0" i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Figure Credit</a:t>
            </a:r>
          </a:p>
        </p:txBody>
      </p:sp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up Activ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82F58"/>
                </a:solidFill>
              </a:defRPr>
            </a:lvl1pPr>
          </a:lstStyle>
          <a:p>
            <a:r>
              <a:rPr lang="en-US" dirty="0"/>
              <a:t>Group Activity</a:t>
            </a:r>
          </a:p>
        </p:txBody>
      </p:sp>
      <p:sp>
        <p:nvSpPr>
          <p:cNvPr id="14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2023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  <a:solidFill>
            <a:srgbClr val="182F58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cxnSp>
        <p:nvCxnSpPr>
          <p:cNvPr id="15" name="Straight Connecto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995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Group Activ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82F58"/>
                </a:solidFill>
              </a:defRPr>
            </a:lvl1pPr>
          </a:lstStyle>
          <a:p>
            <a:r>
              <a:rPr lang="en-US" dirty="0"/>
              <a:t>Connect the Concepts</a:t>
            </a:r>
          </a:p>
        </p:txBody>
      </p:sp>
      <p:sp>
        <p:nvSpPr>
          <p:cNvPr id="14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2023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  <a:solidFill>
            <a:srgbClr val="182F58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cxnSp>
        <p:nvCxnSpPr>
          <p:cNvPr id="15" name="Straight Connecto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683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oup Activ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82F58"/>
                </a:solidFill>
              </a:defRPr>
            </a:lvl1pPr>
          </a:lstStyle>
          <a:p>
            <a:r>
              <a:rPr lang="en-US" dirty="0"/>
              <a:t>Reflection Question</a:t>
            </a:r>
          </a:p>
        </p:txBody>
      </p:sp>
      <p:sp>
        <p:nvSpPr>
          <p:cNvPr id="14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2023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59"/>
            <a:ext cx="8229600" cy="4572001"/>
          </a:xfrm>
          <a:prstGeom prst="rect">
            <a:avLst/>
          </a:prstGeom>
          <a:solidFill>
            <a:srgbClr val="182F58"/>
          </a:solid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800" b="0" i="0" baseline="0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  <a:p>
            <a:pPr lvl="0"/>
            <a:endParaRPr lang="en-US" dirty="0"/>
          </a:p>
        </p:txBody>
      </p:sp>
      <p:cxnSp>
        <p:nvCxnSpPr>
          <p:cNvPr id="15" name="Straight Connecto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743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oup Activ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82F58"/>
                </a:solidFill>
              </a:defRPr>
            </a:lvl1pPr>
          </a:lstStyle>
          <a:p>
            <a:r>
              <a:rPr lang="en-US" dirty="0"/>
              <a:t>Everyday Connections</a:t>
            </a:r>
          </a:p>
        </p:txBody>
      </p:sp>
      <p:sp>
        <p:nvSpPr>
          <p:cNvPr id="14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2023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  <a:solidFill>
            <a:srgbClr val="182F58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831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Group Activ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82F58"/>
                </a:solidFill>
              </a:defRPr>
            </a:lvl1pPr>
          </a:lstStyle>
          <a:p>
            <a:r>
              <a:rPr lang="en-US" dirty="0"/>
              <a:t>What Do You Think?</a:t>
            </a:r>
          </a:p>
        </p:txBody>
      </p:sp>
      <p:sp>
        <p:nvSpPr>
          <p:cNvPr id="14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2023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  <a:solidFill>
            <a:srgbClr val="182F58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915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Group Activ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82F58"/>
                </a:solidFill>
              </a:defRPr>
            </a:lvl1pPr>
          </a:lstStyle>
          <a:p>
            <a:r>
              <a:rPr lang="en-US" dirty="0"/>
              <a:t>Dig Deeper</a:t>
            </a:r>
          </a:p>
        </p:txBody>
      </p:sp>
      <p:sp>
        <p:nvSpPr>
          <p:cNvPr id="14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2023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  <a:solidFill>
            <a:srgbClr val="182F58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00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solidFill>
          <a:srgbClr val="2D7D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9682EB6-AEEA-5026-1987-D75E9E724427}"/>
              </a:ext>
            </a:extLst>
          </p:cNvPr>
          <p:cNvSpPr/>
          <p:nvPr userDrawn="1"/>
        </p:nvSpPr>
        <p:spPr>
          <a:xfrm>
            <a:off x="1767486" y="2743200"/>
            <a:ext cx="5380896" cy="1213228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759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8" r:id="rId4"/>
    <p:sldLayoutId id="2147483656" r:id="rId5"/>
    <p:sldLayoutId id="2147483657" r:id="rId6"/>
    <p:sldLayoutId id="2147483659" r:id="rId7"/>
    <p:sldLayoutId id="2147483660" r:id="rId8"/>
    <p:sldLayoutId id="2147483654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4E7A1944-20A9-5EFC-CF5D-428D07B9FF1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79562" y="1729204"/>
            <a:ext cx="3581400" cy="9144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sz="4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182F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Chapter 13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182F5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Content Placeholder 8">
            <a:extLst>
              <a:ext uri="{FF2B5EF4-FFF2-40B4-BE49-F238E27FC236}">
                <a16:creationId xmlns:a16="http://schemas.microsoft.com/office/drawing/2014/main" id="{FF68ED90-5F09-E335-E8D2-4F2687C0EB5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79562" y="2627694"/>
            <a:ext cx="3581400" cy="990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/>
              <a:t>Industrial-Organizational Psychology</a:t>
            </a:r>
          </a:p>
        </p:txBody>
      </p:sp>
    </p:spTree>
    <p:extLst>
      <p:ext uri="{BB962C8B-B14F-4D97-AF65-F5344CB8AC3E}">
        <p14:creationId xmlns:p14="http://schemas.microsoft.com/office/powerpoint/2010/main" val="38862398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 anchor="ctr">
            <a:normAutofit/>
          </a:bodyPr>
          <a:lstStyle/>
          <a:p>
            <a:r>
              <a:rPr lang="en-US" dirty="0"/>
              <a:t>Lesson 13.1 Figure 9</a:t>
            </a:r>
            <a:endParaRPr lang="en-US"/>
          </a:p>
        </p:txBody>
      </p:sp>
      <p:pic>
        <p:nvPicPr>
          <p:cNvPr id="6" name="Content Placeholder 5" descr="Photographs of Taylor, the cover of his book, and a steam hammer">
            <a:extLst>
              <a:ext uri="{FF2B5EF4-FFF2-40B4-BE49-F238E27FC236}">
                <a16:creationId xmlns:a16="http://schemas.microsoft.com/office/drawing/2014/main" id="{70C58CE2-DA6F-722C-04B5-7CEA7F92AA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56" y="1736725"/>
            <a:ext cx="8095488" cy="3657600"/>
          </a:xfrm>
        </p:spPr>
      </p:pic>
    </p:spTree>
    <p:extLst>
      <p:ext uri="{BB962C8B-B14F-4D97-AF65-F5344CB8AC3E}">
        <p14:creationId xmlns:p14="http://schemas.microsoft.com/office/powerpoint/2010/main" val="23871175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 anchor="ctr">
            <a:normAutofit/>
          </a:bodyPr>
          <a:lstStyle/>
          <a:p>
            <a:r>
              <a:rPr lang="en-US" dirty="0"/>
              <a:t>Lesson 13.1 Figure 10</a:t>
            </a:r>
            <a:endParaRPr lang="en-US"/>
          </a:p>
        </p:txBody>
      </p:sp>
      <p:pic>
        <p:nvPicPr>
          <p:cNvPr id="6" name="Content Placeholder 5" descr="Two photographs show a full refrigerator and a trash can that opens using your foot.">
            <a:extLst>
              <a:ext uri="{FF2B5EF4-FFF2-40B4-BE49-F238E27FC236}">
                <a16:creationId xmlns:a16="http://schemas.microsoft.com/office/drawing/2014/main" id="{4DF6B2EA-9157-DFDF-0E8E-1F7A411BC2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880" y="1322197"/>
            <a:ext cx="5730240" cy="4486656"/>
          </a:xfrm>
        </p:spPr>
      </p:pic>
    </p:spTree>
    <p:extLst>
      <p:ext uri="{BB962C8B-B14F-4D97-AF65-F5344CB8AC3E}">
        <p14:creationId xmlns:p14="http://schemas.microsoft.com/office/powerpoint/2010/main" val="27769828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 anchor="ctr">
            <a:normAutofit/>
          </a:bodyPr>
          <a:lstStyle/>
          <a:p>
            <a:r>
              <a:rPr lang="en-US" dirty="0"/>
              <a:t>Lesson 13.2 Figure 1</a:t>
            </a:r>
            <a:endParaRPr lang="en-US"/>
          </a:p>
        </p:txBody>
      </p:sp>
      <p:pic>
        <p:nvPicPr>
          <p:cNvPr id="6" name="Content Placeholder 5" descr="A photograph shows a police force standing at attention.">
            <a:extLst>
              <a:ext uri="{FF2B5EF4-FFF2-40B4-BE49-F238E27FC236}">
                <a16:creationId xmlns:a16="http://schemas.microsoft.com/office/drawing/2014/main" id="{4264E9A7-056B-1C1E-679B-62AE7EE78E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288" y="1322197"/>
            <a:ext cx="4535424" cy="4486656"/>
          </a:xfrm>
        </p:spPr>
      </p:pic>
    </p:spTree>
    <p:extLst>
      <p:ext uri="{BB962C8B-B14F-4D97-AF65-F5344CB8AC3E}">
        <p14:creationId xmlns:p14="http://schemas.microsoft.com/office/powerpoint/2010/main" val="27897801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 anchor="ctr">
            <a:normAutofit/>
          </a:bodyPr>
          <a:lstStyle/>
          <a:p>
            <a:r>
              <a:rPr lang="en-US" dirty="0"/>
              <a:t>Lesson 13.2 Figure 2</a:t>
            </a:r>
            <a:endParaRPr lang="en-US"/>
          </a:p>
        </p:txBody>
      </p:sp>
      <p:pic>
        <p:nvPicPr>
          <p:cNvPr id="6" name="Content Placeholder 5" descr="A photograph shows a woman shaking a man's hand while another man stands next to them.">
            <a:extLst>
              <a:ext uri="{FF2B5EF4-FFF2-40B4-BE49-F238E27FC236}">
                <a16:creationId xmlns:a16="http://schemas.microsoft.com/office/drawing/2014/main" id="{A09B7A64-7739-F407-42DB-3DCFC178EB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992" y="1322197"/>
            <a:ext cx="5462016" cy="4486656"/>
          </a:xfrm>
        </p:spPr>
      </p:pic>
    </p:spTree>
    <p:extLst>
      <p:ext uri="{BB962C8B-B14F-4D97-AF65-F5344CB8AC3E}">
        <p14:creationId xmlns:p14="http://schemas.microsoft.com/office/powerpoint/2010/main" val="31815149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 anchor="ctr">
            <a:normAutofit/>
          </a:bodyPr>
          <a:lstStyle/>
          <a:p>
            <a:r>
              <a:rPr lang="en-US" dirty="0"/>
              <a:t>Lesson 13.2 Figure 3</a:t>
            </a:r>
            <a:endParaRPr lang="en-US"/>
          </a:p>
        </p:txBody>
      </p:sp>
      <p:pic>
        <p:nvPicPr>
          <p:cNvPr id="6" name="Content Placeholder 5" descr="A photograph shows a woman showing a man how to do something on a computer.">
            <a:extLst>
              <a:ext uri="{FF2B5EF4-FFF2-40B4-BE49-F238E27FC236}">
                <a16:creationId xmlns:a16="http://schemas.microsoft.com/office/drawing/2014/main" id="{4754BA4A-15DD-1948-DBB0-9D585B4A27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080" y="1322197"/>
            <a:ext cx="6339840" cy="4486656"/>
          </a:xfrm>
        </p:spPr>
      </p:pic>
    </p:spTree>
    <p:extLst>
      <p:ext uri="{BB962C8B-B14F-4D97-AF65-F5344CB8AC3E}">
        <p14:creationId xmlns:p14="http://schemas.microsoft.com/office/powerpoint/2010/main" val="28952903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 anchor="ctr">
            <a:normAutofit/>
          </a:bodyPr>
          <a:lstStyle/>
          <a:p>
            <a:r>
              <a:rPr lang="en-US" dirty="0"/>
              <a:t>Lesson 13.2 Figure 4</a:t>
            </a:r>
            <a:endParaRPr lang="en-US"/>
          </a:p>
        </p:txBody>
      </p:sp>
      <p:pic>
        <p:nvPicPr>
          <p:cNvPr id="6" name="Content Placeholder 5" descr="A diagram depicting the 360-degree feedback appraisal system">
            <a:extLst>
              <a:ext uri="{FF2B5EF4-FFF2-40B4-BE49-F238E27FC236}">
                <a16:creationId xmlns:a16="http://schemas.microsoft.com/office/drawing/2014/main" id="{4059855E-C820-947E-1462-A42E106FD8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340" y="1313053"/>
            <a:ext cx="5227320" cy="4504944"/>
          </a:xfrm>
        </p:spPr>
      </p:pic>
    </p:spTree>
    <p:extLst>
      <p:ext uri="{BB962C8B-B14F-4D97-AF65-F5344CB8AC3E}">
        <p14:creationId xmlns:p14="http://schemas.microsoft.com/office/powerpoint/2010/main" val="34789805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 anchor="ctr">
            <a:normAutofit/>
          </a:bodyPr>
          <a:lstStyle/>
          <a:p>
            <a:r>
              <a:rPr lang="en-US" dirty="0"/>
              <a:t>Lesson 13.2 Figure 5</a:t>
            </a:r>
            <a:endParaRPr lang="en-US"/>
          </a:p>
        </p:txBody>
      </p:sp>
      <p:pic>
        <p:nvPicPr>
          <p:cNvPr id="6" name="Content Placeholder 5" descr="A three-part illustration shows three criteria on which hiring decisions cannot legally be made.">
            <a:extLst>
              <a:ext uri="{FF2B5EF4-FFF2-40B4-BE49-F238E27FC236}">
                <a16:creationId xmlns:a16="http://schemas.microsoft.com/office/drawing/2014/main" id="{0CC8D19C-7B1D-2D2B-D1F0-21F060E907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76" y="1663573"/>
            <a:ext cx="7851648" cy="3803904"/>
          </a:xfrm>
        </p:spPr>
      </p:pic>
    </p:spTree>
    <p:extLst>
      <p:ext uri="{BB962C8B-B14F-4D97-AF65-F5344CB8AC3E}">
        <p14:creationId xmlns:p14="http://schemas.microsoft.com/office/powerpoint/2010/main" val="23756510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 anchor="ctr">
            <a:normAutofit/>
          </a:bodyPr>
          <a:lstStyle/>
          <a:p>
            <a:r>
              <a:rPr lang="en-US" dirty="0"/>
              <a:t>Lesson 13.2 Figure 6</a:t>
            </a:r>
            <a:endParaRPr lang="en-US"/>
          </a:p>
        </p:txBody>
      </p:sp>
      <p:pic>
        <p:nvPicPr>
          <p:cNvPr id="6" name="Content Placeholder 5" descr="A graphic showing various EEOC laws">
            <a:extLst>
              <a:ext uri="{FF2B5EF4-FFF2-40B4-BE49-F238E27FC236}">
                <a16:creationId xmlns:a16="http://schemas.microsoft.com/office/drawing/2014/main" id="{22635E6B-BD17-773C-3737-EC77DC8A44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820" y="1322197"/>
            <a:ext cx="4404360" cy="4486656"/>
          </a:xfrm>
        </p:spPr>
      </p:pic>
    </p:spTree>
    <p:extLst>
      <p:ext uri="{BB962C8B-B14F-4D97-AF65-F5344CB8AC3E}">
        <p14:creationId xmlns:p14="http://schemas.microsoft.com/office/powerpoint/2010/main" val="39754538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 anchor="ctr">
            <a:normAutofit/>
          </a:bodyPr>
          <a:lstStyle/>
          <a:p>
            <a:r>
              <a:rPr lang="en-US" dirty="0"/>
              <a:t>Lesson 13.2 Figure 7</a:t>
            </a:r>
            <a:endParaRPr lang="en-US"/>
          </a:p>
        </p:txBody>
      </p:sp>
      <p:pic>
        <p:nvPicPr>
          <p:cNvPr id="6" name="Content Placeholder 5" descr="A photograph shows seven Hooters' waitresses posing.">
            <a:extLst>
              <a:ext uri="{FF2B5EF4-FFF2-40B4-BE49-F238E27FC236}">
                <a16:creationId xmlns:a16="http://schemas.microsoft.com/office/drawing/2014/main" id="{9215F64A-0C4E-38C2-6AB6-57AD5E8CB4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16" y="1322197"/>
            <a:ext cx="7059168" cy="4486656"/>
          </a:xfrm>
        </p:spPr>
      </p:pic>
    </p:spTree>
    <p:extLst>
      <p:ext uri="{BB962C8B-B14F-4D97-AF65-F5344CB8AC3E}">
        <p14:creationId xmlns:p14="http://schemas.microsoft.com/office/powerpoint/2010/main" val="12640650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 anchor="ctr">
            <a:normAutofit/>
          </a:bodyPr>
          <a:lstStyle/>
          <a:p>
            <a:r>
              <a:rPr lang="en-US" dirty="0"/>
              <a:t>Lesson 13.3 Figure 1</a:t>
            </a:r>
            <a:endParaRPr lang="en-US"/>
          </a:p>
        </p:txBody>
      </p:sp>
      <p:pic>
        <p:nvPicPr>
          <p:cNvPr id="6" name="Content Placeholder 5" descr="A photo shows a woman working at a desk, wearing a mask.">
            <a:extLst>
              <a:ext uri="{FF2B5EF4-FFF2-40B4-BE49-F238E27FC236}">
                <a16:creationId xmlns:a16="http://schemas.microsoft.com/office/drawing/2014/main" id="{CB34BF9E-0453-5265-A3FA-0F8E731DEC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72" y="1322197"/>
            <a:ext cx="7534656" cy="4486656"/>
          </a:xfrm>
        </p:spPr>
      </p:pic>
    </p:spTree>
    <p:extLst>
      <p:ext uri="{BB962C8B-B14F-4D97-AF65-F5344CB8AC3E}">
        <p14:creationId xmlns:p14="http://schemas.microsoft.com/office/powerpoint/2010/main" val="3588668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 anchor="ctr">
            <a:normAutofit/>
          </a:bodyPr>
          <a:lstStyle/>
          <a:p>
            <a:r>
              <a:rPr lang="en-US"/>
              <a:t>Lesson 13.1 Figure 1</a:t>
            </a:r>
          </a:p>
        </p:txBody>
      </p:sp>
      <p:pic>
        <p:nvPicPr>
          <p:cNvPr id="6" name="Content Placeholder 5" descr="Three photographs show people working on computers in different places.">
            <a:extLst>
              <a:ext uri="{FF2B5EF4-FFF2-40B4-BE49-F238E27FC236}">
                <a16:creationId xmlns:a16="http://schemas.microsoft.com/office/drawing/2014/main" id="{34CEFB0B-6344-1439-022B-C4E1638898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56" y="2395093"/>
            <a:ext cx="8095488" cy="2340864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 anchor="ctr">
            <a:normAutofit/>
          </a:bodyPr>
          <a:lstStyle/>
          <a:p>
            <a:r>
              <a:rPr lang="en-US" dirty="0"/>
              <a:t>Lesson 13.3 Figure 2</a:t>
            </a:r>
            <a:endParaRPr lang="en-US"/>
          </a:p>
        </p:txBody>
      </p:sp>
      <p:pic>
        <p:nvPicPr>
          <p:cNvPr id="6" name="Content Placeholder 5" descr="A diagram outlining how a merger works">
            <a:extLst>
              <a:ext uri="{FF2B5EF4-FFF2-40B4-BE49-F238E27FC236}">
                <a16:creationId xmlns:a16="http://schemas.microsoft.com/office/drawing/2014/main" id="{F4CDEFE6-D0F8-A1C6-4F2C-01D9D11035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728" y="1311529"/>
            <a:ext cx="5876544" cy="4507992"/>
          </a:xfrm>
        </p:spPr>
      </p:pic>
    </p:spTree>
    <p:extLst>
      <p:ext uri="{BB962C8B-B14F-4D97-AF65-F5344CB8AC3E}">
        <p14:creationId xmlns:p14="http://schemas.microsoft.com/office/powerpoint/2010/main" val="27945912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 anchor="ctr">
            <a:normAutofit/>
          </a:bodyPr>
          <a:lstStyle/>
          <a:p>
            <a:r>
              <a:rPr lang="en-US" dirty="0"/>
              <a:t>Lesson 13.3 Figure 3</a:t>
            </a:r>
            <a:endParaRPr lang="en-US"/>
          </a:p>
        </p:txBody>
      </p:sp>
      <p:pic>
        <p:nvPicPr>
          <p:cNvPr id="6" name="Content Placeholder 5" descr="A graphic shows a person attempting multiple activities at the same time, with an arm extending to each.">
            <a:extLst>
              <a:ext uri="{FF2B5EF4-FFF2-40B4-BE49-F238E27FC236}">
                <a16:creationId xmlns:a16="http://schemas.microsoft.com/office/drawing/2014/main" id="{574A64A6-45A1-BAE7-1ADA-BA2F24426D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428" y="1322197"/>
            <a:ext cx="5343144" cy="4486656"/>
          </a:xfrm>
        </p:spPr>
      </p:pic>
    </p:spTree>
    <p:extLst>
      <p:ext uri="{BB962C8B-B14F-4D97-AF65-F5344CB8AC3E}">
        <p14:creationId xmlns:p14="http://schemas.microsoft.com/office/powerpoint/2010/main" val="28920441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 anchor="ctr">
            <a:normAutofit/>
          </a:bodyPr>
          <a:lstStyle/>
          <a:p>
            <a:r>
              <a:rPr lang="en-US" dirty="0"/>
              <a:t>Lesson 13.3 Figure 4</a:t>
            </a:r>
            <a:endParaRPr lang="en-US"/>
          </a:p>
        </p:txBody>
      </p:sp>
      <p:pic>
        <p:nvPicPr>
          <p:cNvPr id="6" name="Content Placeholder 5" descr="A photo shows four professionally dressed women at the same desk.">
            <a:extLst>
              <a:ext uri="{FF2B5EF4-FFF2-40B4-BE49-F238E27FC236}">
                <a16:creationId xmlns:a16="http://schemas.microsoft.com/office/drawing/2014/main" id="{EC2D5F1D-C98E-8D11-1441-D6F2CE8A26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556" y="1322197"/>
            <a:ext cx="6342888" cy="4486656"/>
          </a:xfrm>
        </p:spPr>
      </p:pic>
    </p:spTree>
    <p:extLst>
      <p:ext uri="{BB962C8B-B14F-4D97-AF65-F5344CB8AC3E}">
        <p14:creationId xmlns:p14="http://schemas.microsoft.com/office/powerpoint/2010/main" val="7462655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 anchor="ctr">
            <a:normAutofit/>
          </a:bodyPr>
          <a:lstStyle/>
          <a:p>
            <a:r>
              <a:rPr lang="en-US" dirty="0"/>
              <a:t>Lesson 13.3 Figure 5</a:t>
            </a:r>
          </a:p>
        </p:txBody>
      </p:sp>
      <p:pic>
        <p:nvPicPr>
          <p:cNvPr id="6" name="Content Placeholder 5" descr="A photo shows a person working on a laptop, surrounded by a cat and house plants.">
            <a:extLst>
              <a:ext uri="{FF2B5EF4-FFF2-40B4-BE49-F238E27FC236}">
                <a16:creationId xmlns:a16="http://schemas.microsoft.com/office/drawing/2014/main" id="{7B3A8F7A-7478-29C6-60EA-9800B90B4C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888" y="1322197"/>
            <a:ext cx="6364224" cy="4486656"/>
          </a:xfrm>
        </p:spPr>
      </p:pic>
    </p:spTree>
    <p:extLst>
      <p:ext uri="{BB962C8B-B14F-4D97-AF65-F5344CB8AC3E}">
        <p14:creationId xmlns:p14="http://schemas.microsoft.com/office/powerpoint/2010/main" val="40602172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 anchor="ctr">
            <a:normAutofit/>
          </a:bodyPr>
          <a:lstStyle/>
          <a:p>
            <a:r>
              <a:rPr lang="en-US" dirty="0"/>
              <a:t>Lesson 13.4 Figure 1</a:t>
            </a:r>
          </a:p>
        </p:txBody>
      </p:sp>
      <p:pic>
        <p:nvPicPr>
          <p:cNvPr id="6" name="Content Placeholder 5" descr="An image shows a 'Surgical Safety Checklist' issued by the World Health Organization.">
            <a:extLst>
              <a:ext uri="{FF2B5EF4-FFF2-40B4-BE49-F238E27FC236}">
                <a16:creationId xmlns:a16="http://schemas.microsoft.com/office/drawing/2014/main" id="{4327E992-324F-EE39-1364-940E31EF8A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616" y="1322197"/>
            <a:ext cx="6144768" cy="4486656"/>
          </a:xfrm>
        </p:spPr>
      </p:pic>
    </p:spTree>
    <p:extLst>
      <p:ext uri="{BB962C8B-B14F-4D97-AF65-F5344CB8AC3E}">
        <p14:creationId xmlns:p14="http://schemas.microsoft.com/office/powerpoint/2010/main" val="2587427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6950CAD-2FB2-1403-CE35-BD12433BFCA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-1325563"/>
            <a:ext cx="7886700" cy="1325563"/>
          </a:xfrm>
          <a:prstGeom prst="rect">
            <a:avLst/>
          </a:prstGeom>
        </p:spPr>
        <p:txBody>
          <a:bodyPr anchor="b"/>
          <a:lstStyle/>
          <a:p>
            <a:r>
              <a:rPr lang="en-US" dirty="0"/>
              <a:t>Hawkes Learning – End of PowerPoint</a:t>
            </a:r>
          </a:p>
        </p:txBody>
      </p:sp>
    </p:spTree>
    <p:extLst>
      <p:ext uri="{BB962C8B-B14F-4D97-AF65-F5344CB8AC3E}">
        <p14:creationId xmlns:p14="http://schemas.microsoft.com/office/powerpoint/2010/main" val="1661054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 anchor="ctr">
            <a:normAutofit/>
          </a:bodyPr>
          <a:lstStyle/>
          <a:p>
            <a:r>
              <a:rPr lang="en-US" dirty="0"/>
              <a:t>Lesson 13.1 Figure 2</a:t>
            </a:r>
          </a:p>
        </p:txBody>
      </p:sp>
      <p:pic>
        <p:nvPicPr>
          <p:cNvPr id="6" name="Content Placeholder 5" descr="Two photographs show people working in different environments.">
            <a:extLst>
              <a:ext uri="{FF2B5EF4-FFF2-40B4-BE49-F238E27FC236}">
                <a16:creationId xmlns:a16="http://schemas.microsoft.com/office/drawing/2014/main" id="{D88A80F5-CDE8-6C13-7FA7-BF3E999C05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56" y="1931797"/>
            <a:ext cx="8095488" cy="3267456"/>
          </a:xfrm>
        </p:spPr>
      </p:pic>
    </p:spTree>
    <p:extLst>
      <p:ext uri="{BB962C8B-B14F-4D97-AF65-F5344CB8AC3E}">
        <p14:creationId xmlns:p14="http://schemas.microsoft.com/office/powerpoint/2010/main" val="27050547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 anchor="ctr">
            <a:normAutofit/>
          </a:bodyPr>
          <a:lstStyle/>
          <a:p>
            <a:r>
              <a:rPr lang="en-US" dirty="0"/>
              <a:t>Lesson 13.1 Figure 3</a:t>
            </a:r>
            <a:endParaRPr lang="en-US"/>
          </a:p>
        </p:txBody>
      </p:sp>
      <p:pic>
        <p:nvPicPr>
          <p:cNvPr id="6" name="Content Placeholder 5" descr="An infographic illustrates a man sitting in front of a computer.">
            <a:extLst>
              <a:ext uri="{FF2B5EF4-FFF2-40B4-BE49-F238E27FC236}">
                <a16:creationId xmlns:a16="http://schemas.microsoft.com/office/drawing/2014/main" id="{2C2159E5-3ECD-9C0F-FB8B-7924B52060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536" y="1322197"/>
            <a:ext cx="5900928" cy="4486656"/>
          </a:xfrm>
        </p:spPr>
      </p:pic>
    </p:spTree>
    <p:extLst>
      <p:ext uri="{BB962C8B-B14F-4D97-AF65-F5344CB8AC3E}">
        <p14:creationId xmlns:p14="http://schemas.microsoft.com/office/powerpoint/2010/main" val="20512171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 anchor="ctr">
            <a:normAutofit/>
          </a:bodyPr>
          <a:lstStyle/>
          <a:p>
            <a:r>
              <a:rPr lang="en-US" dirty="0"/>
              <a:t>Lesson 13.1 Figure 4</a:t>
            </a:r>
            <a:endParaRPr lang="en-US"/>
          </a:p>
        </p:txBody>
      </p:sp>
      <p:pic>
        <p:nvPicPr>
          <p:cNvPr id="6" name="Content Placeholder 5" descr="A graphic displays the names of 6 industrial and organizational psychologists.">
            <a:extLst>
              <a:ext uri="{FF2B5EF4-FFF2-40B4-BE49-F238E27FC236}">
                <a16:creationId xmlns:a16="http://schemas.microsoft.com/office/drawing/2014/main" id="{A0CF51DE-3EFC-0756-A382-9804CA8A78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84" y="2955925"/>
            <a:ext cx="8104632" cy="1219200"/>
          </a:xfrm>
        </p:spPr>
      </p:pic>
    </p:spTree>
    <p:extLst>
      <p:ext uri="{BB962C8B-B14F-4D97-AF65-F5344CB8AC3E}">
        <p14:creationId xmlns:p14="http://schemas.microsoft.com/office/powerpoint/2010/main" val="26459165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 anchor="ctr">
            <a:normAutofit/>
          </a:bodyPr>
          <a:lstStyle/>
          <a:p>
            <a:r>
              <a:rPr lang="en-US" dirty="0"/>
              <a:t>Lesson 13.1 Figure 5</a:t>
            </a:r>
            <a:endParaRPr lang="en-US"/>
          </a:p>
        </p:txBody>
      </p:sp>
      <p:pic>
        <p:nvPicPr>
          <p:cNvPr id="6" name="Content Placeholder 5" descr="The movie poster for Top Gun: Maverick">
            <a:extLst>
              <a:ext uri="{FF2B5EF4-FFF2-40B4-BE49-F238E27FC236}">
                <a16:creationId xmlns:a16="http://schemas.microsoft.com/office/drawing/2014/main" id="{7A019A97-4204-85EE-F326-7A075CB7AA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152" y="1322197"/>
            <a:ext cx="2901696" cy="4486656"/>
          </a:xfrm>
        </p:spPr>
      </p:pic>
    </p:spTree>
    <p:extLst>
      <p:ext uri="{BB962C8B-B14F-4D97-AF65-F5344CB8AC3E}">
        <p14:creationId xmlns:p14="http://schemas.microsoft.com/office/powerpoint/2010/main" val="8995460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 anchor="ctr">
            <a:normAutofit/>
          </a:bodyPr>
          <a:lstStyle/>
          <a:p>
            <a:r>
              <a:rPr lang="en-US" dirty="0"/>
              <a:t>Lesson 13.1 Figure 6</a:t>
            </a:r>
          </a:p>
        </p:txBody>
      </p:sp>
      <p:pic>
        <p:nvPicPr>
          <p:cNvPr id="6" name="Content Placeholder 5" descr="A poster shows Uncle Sam.">
            <a:extLst>
              <a:ext uri="{FF2B5EF4-FFF2-40B4-BE49-F238E27FC236}">
                <a16:creationId xmlns:a16="http://schemas.microsoft.com/office/drawing/2014/main" id="{15967856-1C01-E94A-0A7B-2AB5505245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232" y="1322197"/>
            <a:ext cx="3145536" cy="4486656"/>
          </a:xfrm>
        </p:spPr>
      </p:pic>
    </p:spTree>
    <p:extLst>
      <p:ext uri="{BB962C8B-B14F-4D97-AF65-F5344CB8AC3E}">
        <p14:creationId xmlns:p14="http://schemas.microsoft.com/office/powerpoint/2010/main" val="33149256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 anchor="ctr">
            <a:normAutofit/>
          </a:bodyPr>
          <a:lstStyle/>
          <a:p>
            <a:r>
              <a:rPr lang="en-US" dirty="0"/>
              <a:t>Lesson 13.1 Figure 7</a:t>
            </a:r>
            <a:endParaRPr lang="en-US"/>
          </a:p>
        </p:txBody>
      </p:sp>
      <p:pic>
        <p:nvPicPr>
          <p:cNvPr id="6" name="Content Placeholder 5" descr="An image of a factory complex with two functioning smokestacks and a number of buildings is shown.">
            <a:extLst>
              <a:ext uri="{FF2B5EF4-FFF2-40B4-BE49-F238E27FC236}">
                <a16:creationId xmlns:a16="http://schemas.microsoft.com/office/drawing/2014/main" id="{2C6DAFED-F7E2-2B48-76E0-93AB4F4066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88" y="2017141"/>
            <a:ext cx="8193024" cy="3096768"/>
          </a:xfrm>
        </p:spPr>
      </p:pic>
    </p:spTree>
    <p:extLst>
      <p:ext uri="{BB962C8B-B14F-4D97-AF65-F5344CB8AC3E}">
        <p14:creationId xmlns:p14="http://schemas.microsoft.com/office/powerpoint/2010/main" val="9894738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 anchor="ctr">
            <a:normAutofit/>
          </a:bodyPr>
          <a:lstStyle/>
          <a:p>
            <a:r>
              <a:rPr lang="en-US" dirty="0"/>
              <a:t>Lesson 13.1 Figure 8</a:t>
            </a:r>
            <a:endParaRPr lang="en-US"/>
          </a:p>
        </p:txBody>
      </p:sp>
      <p:pic>
        <p:nvPicPr>
          <p:cNvPr id="6" name="Content Placeholder 5" descr="A black-and-white photo shows a production factory, with supervisors observing factory workers as they work.">
            <a:extLst>
              <a:ext uri="{FF2B5EF4-FFF2-40B4-BE49-F238E27FC236}">
                <a16:creationId xmlns:a16="http://schemas.microsoft.com/office/drawing/2014/main" id="{D211E57E-2A0B-9F79-C988-B61C10F254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008" y="1322197"/>
            <a:ext cx="6729984" cy="4486656"/>
          </a:xfrm>
        </p:spPr>
      </p:pic>
    </p:spTree>
    <p:extLst>
      <p:ext uri="{BB962C8B-B14F-4D97-AF65-F5344CB8AC3E}">
        <p14:creationId xmlns:p14="http://schemas.microsoft.com/office/powerpoint/2010/main" val="42025533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1646</TotalTime>
  <Words>102</Words>
  <Application>Microsoft Office PowerPoint</Application>
  <PresentationFormat>On-screen Show (4:3)</PresentationFormat>
  <Paragraphs>26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Calibri</vt:lpstr>
      <vt:lpstr>Arial</vt:lpstr>
      <vt:lpstr>Office Theme</vt:lpstr>
      <vt:lpstr>Chapter 13</vt:lpstr>
      <vt:lpstr>Lesson 13.1 Figure 1</vt:lpstr>
      <vt:lpstr>Lesson 13.1 Figure 2</vt:lpstr>
      <vt:lpstr>Lesson 13.1 Figure 3</vt:lpstr>
      <vt:lpstr>Lesson 13.1 Figure 4</vt:lpstr>
      <vt:lpstr>Lesson 13.1 Figure 5</vt:lpstr>
      <vt:lpstr>Lesson 13.1 Figure 6</vt:lpstr>
      <vt:lpstr>Lesson 13.1 Figure 7</vt:lpstr>
      <vt:lpstr>Lesson 13.1 Figure 8</vt:lpstr>
      <vt:lpstr>Lesson 13.1 Figure 9</vt:lpstr>
      <vt:lpstr>Lesson 13.1 Figure 10</vt:lpstr>
      <vt:lpstr>Lesson 13.2 Figure 1</vt:lpstr>
      <vt:lpstr>Lesson 13.2 Figure 2</vt:lpstr>
      <vt:lpstr>Lesson 13.2 Figure 3</vt:lpstr>
      <vt:lpstr>Lesson 13.2 Figure 4</vt:lpstr>
      <vt:lpstr>Lesson 13.2 Figure 5</vt:lpstr>
      <vt:lpstr>Lesson 13.2 Figure 6</vt:lpstr>
      <vt:lpstr>Lesson 13.2 Figure 7</vt:lpstr>
      <vt:lpstr>Lesson 13.3 Figure 1</vt:lpstr>
      <vt:lpstr>Lesson 13.3 Figure 2</vt:lpstr>
      <vt:lpstr>Lesson 13.3 Figure 3</vt:lpstr>
      <vt:lpstr>Lesson 13.3 Figure 4</vt:lpstr>
      <vt:lpstr>Lesson 13.3 Figure 5</vt:lpstr>
      <vt:lpstr>Lesson 13.4 Figure 1</vt:lpstr>
      <vt:lpstr>Hawkes Learning – End of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Psychology, 2nd Edition</dc:title>
  <dc:creator>Hawkes Learning</dc:creator>
  <cp:keywords>Psychology</cp:keywords>
  <cp:lastModifiedBy>Talissa Nahass</cp:lastModifiedBy>
  <cp:revision>179</cp:revision>
  <dcterms:created xsi:type="dcterms:W3CDTF">2013-04-26T14:43:13Z</dcterms:created>
  <dcterms:modified xsi:type="dcterms:W3CDTF">2024-08-30T12:31:38Z</dcterms:modified>
  <cp:category>Psychology</cp:category>
</cp:coreProperties>
</file>