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269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82F58"/>
    <a:srgbClr val="1F497D"/>
    <a:srgbClr val="2D7D9F"/>
    <a:srgbClr val="0000FF"/>
    <a:srgbClr val="366092"/>
    <a:srgbClr val="000099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9" autoAdjust="0"/>
    <p:restoredTop sz="86410" autoAdjust="0"/>
  </p:normalViewPr>
  <p:slideViewPr>
    <p:cSldViewPr>
      <p:cViewPr varScale="1">
        <p:scale>
          <a:sx n="95" d="100"/>
          <a:sy n="95" d="100"/>
        </p:scale>
        <p:origin x="2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A625A-1CBC-0575-1328-24D6E40841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9218" y="457200"/>
            <a:ext cx="4182347" cy="53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181100" y="1375917"/>
            <a:ext cx="6781800" cy="26822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10951F2-B066-9FD6-E670-D289E83627F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85800" y="4428233"/>
            <a:ext cx="76200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Figure Caption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F0895-BEE5-D35B-E0DB-3154CD82D13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62000" y="5238934"/>
            <a:ext cx="76200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0" b="0" i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Figure Credit</a:t>
            </a:r>
          </a:p>
        </p:txBody>
      </p:sp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Connect the Concepts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Everyday Connections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15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7ECD99-3118-B7FB-7B86-F7AE2FD6F7A4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8" r:id="rId4"/>
    <p:sldLayoutId id="2147483656" r:id="rId5"/>
    <p:sldLayoutId id="2147483657" r:id="rId6"/>
    <p:sldLayoutId id="2147483659" r:id="rId7"/>
    <p:sldLayoutId id="2147483660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14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82F5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Stress, Lifestyle, and Health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14.1 Figure 9</a:t>
            </a:r>
            <a:endParaRPr lang="en-US"/>
          </a:p>
        </p:txBody>
      </p:sp>
      <p:pic>
        <p:nvPicPr>
          <p:cNvPr id="6" name="Content Placeholder 5" descr="A circular collage shows different stressors young adults experience.">
            <a:extLst>
              <a:ext uri="{FF2B5EF4-FFF2-40B4-BE49-F238E27FC236}">
                <a16:creationId xmlns:a16="http://schemas.microsoft.com/office/drawing/2014/main" id="{DCEBF3BF-4661-0237-7117-42769DF43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60" y="1346581"/>
            <a:ext cx="4145280" cy="4437888"/>
          </a:xfrm>
        </p:spPr>
      </p:pic>
    </p:spTree>
    <p:extLst>
      <p:ext uri="{BB962C8B-B14F-4D97-AF65-F5344CB8AC3E}">
        <p14:creationId xmlns:p14="http://schemas.microsoft.com/office/powerpoint/2010/main" val="2891338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14.1 Figure 10</a:t>
            </a:r>
            <a:endParaRPr lang="en-US"/>
          </a:p>
        </p:txBody>
      </p:sp>
      <p:pic>
        <p:nvPicPr>
          <p:cNvPr id="6" name="Content Placeholder 5" descr="A photograph of the Harvard Medical School building">
            <a:extLst>
              <a:ext uri="{FF2B5EF4-FFF2-40B4-BE49-F238E27FC236}">
                <a16:creationId xmlns:a16="http://schemas.microsoft.com/office/drawing/2014/main" id="{D0710F27-D69B-14F2-484F-C8489D307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52" y="1346581"/>
            <a:ext cx="4120896" cy="4437888"/>
          </a:xfrm>
        </p:spPr>
      </p:pic>
    </p:spTree>
    <p:extLst>
      <p:ext uri="{BB962C8B-B14F-4D97-AF65-F5344CB8AC3E}">
        <p14:creationId xmlns:p14="http://schemas.microsoft.com/office/powerpoint/2010/main" val="8063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14.1 Figure 11</a:t>
            </a:r>
            <a:endParaRPr lang="en-US"/>
          </a:p>
        </p:txBody>
      </p:sp>
      <p:pic>
        <p:nvPicPr>
          <p:cNvPr id="6" name="Content Placeholder 5" descr="A figure shows the body's responses during fight-or-flight response.">
            <a:extLst>
              <a:ext uri="{FF2B5EF4-FFF2-40B4-BE49-F238E27FC236}">
                <a16:creationId xmlns:a16="http://schemas.microsoft.com/office/drawing/2014/main" id="{12BD3070-AB55-1E15-B1C9-2C762655A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" y="1322197"/>
            <a:ext cx="7763256" cy="4486656"/>
          </a:xfrm>
        </p:spPr>
      </p:pic>
    </p:spTree>
    <p:extLst>
      <p:ext uri="{BB962C8B-B14F-4D97-AF65-F5344CB8AC3E}">
        <p14:creationId xmlns:p14="http://schemas.microsoft.com/office/powerpoint/2010/main" val="890460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14.1 Figure 12</a:t>
            </a:r>
            <a:endParaRPr lang="en-US"/>
          </a:p>
        </p:txBody>
      </p:sp>
      <p:pic>
        <p:nvPicPr>
          <p:cNvPr id="6" name="Content Placeholder 5" descr="A photograph of Hans Selye">
            <a:extLst>
              <a:ext uri="{FF2B5EF4-FFF2-40B4-BE49-F238E27FC236}">
                <a16:creationId xmlns:a16="http://schemas.microsoft.com/office/drawing/2014/main" id="{6E8E16F6-D003-F0C4-F54A-577F4EC72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072" y="1322197"/>
            <a:ext cx="2657856" cy="4486656"/>
          </a:xfrm>
        </p:spPr>
      </p:pic>
    </p:spTree>
    <p:extLst>
      <p:ext uri="{BB962C8B-B14F-4D97-AF65-F5344CB8AC3E}">
        <p14:creationId xmlns:p14="http://schemas.microsoft.com/office/powerpoint/2010/main" val="429686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14.1 Figure 13</a:t>
            </a:r>
            <a:endParaRPr lang="en-US"/>
          </a:p>
        </p:txBody>
      </p:sp>
      <p:pic>
        <p:nvPicPr>
          <p:cNvPr id="6" name="Content Placeholder 5" descr="A graph shows the three stages of Selye's general adaptation syndrome">
            <a:extLst>
              <a:ext uri="{FF2B5EF4-FFF2-40B4-BE49-F238E27FC236}">
                <a16:creationId xmlns:a16="http://schemas.microsoft.com/office/drawing/2014/main" id="{876CB803-8443-E787-B73B-EF0FE2769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88" y="1311529"/>
            <a:ext cx="6516624" cy="4507992"/>
          </a:xfrm>
        </p:spPr>
      </p:pic>
    </p:spTree>
    <p:extLst>
      <p:ext uri="{BB962C8B-B14F-4D97-AF65-F5344CB8AC3E}">
        <p14:creationId xmlns:p14="http://schemas.microsoft.com/office/powerpoint/2010/main" val="1946355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14.1 Figure 14</a:t>
            </a:r>
            <a:endParaRPr lang="en-US"/>
          </a:p>
        </p:txBody>
      </p:sp>
      <p:pic>
        <p:nvPicPr>
          <p:cNvPr id="6" name="Content Placeholder 5" descr="A photograph of a woman sitting on a couch surrounded by tissues and medicine">
            <a:extLst>
              <a:ext uri="{FF2B5EF4-FFF2-40B4-BE49-F238E27FC236}">
                <a16:creationId xmlns:a16="http://schemas.microsoft.com/office/drawing/2014/main" id="{3C9F120A-7472-31FD-6C02-59C7CD2D5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08" y="1322197"/>
            <a:ext cx="7339584" cy="4486656"/>
          </a:xfrm>
        </p:spPr>
      </p:pic>
    </p:spTree>
    <p:extLst>
      <p:ext uri="{BB962C8B-B14F-4D97-AF65-F5344CB8AC3E}">
        <p14:creationId xmlns:p14="http://schemas.microsoft.com/office/powerpoint/2010/main" val="3946292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14.1 Figure 15</a:t>
            </a:r>
            <a:endParaRPr lang="en-US"/>
          </a:p>
        </p:txBody>
      </p:sp>
      <p:pic>
        <p:nvPicPr>
          <p:cNvPr id="6" name="Content Placeholder 5" descr="A graphic of the human body shows which systems are included in the HPA axis.">
            <a:extLst>
              <a:ext uri="{FF2B5EF4-FFF2-40B4-BE49-F238E27FC236}">
                <a16:creationId xmlns:a16="http://schemas.microsoft.com/office/drawing/2014/main" id="{30E323AB-157C-F250-ED00-6EAA47B47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1322197"/>
            <a:ext cx="4937760" cy="4486656"/>
          </a:xfrm>
        </p:spPr>
      </p:pic>
    </p:spTree>
    <p:extLst>
      <p:ext uri="{BB962C8B-B14F-4D97-AF65-F5344CB8AC3E}">
        <p14:creationId xmlns:p14="http://schemas.microsoft.com/office/powerpoint/2010/main" val="3130606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14.1 Stress Study</a:t>
            </a:r>
            <a:endParaRPr lang="en-US"/>
          </a:p>
        </p:txBody>
      </p:sp>
      <p:pic>
        <p:nvPicPr>
          <p:cNvPr id="6" name="Content Placeholder 5" descr="A graphic labeled 'Stress Study Findings'">
            <a:extLst>
              <a:ext uri="{FF2B5EF4-FFF2-40B4-BE49-F238E27FC236}">
                <a16:creationId xmlns:a16="http://schemas.microsoft.com/office/drawing/2014/main" id="{E96C1921-E78F-CD4B-8691-61495176F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2" y="1322197"/>
            <a:ext cx="6986016" cy="4486656"/>
          </a:xfrm>
        </p:spPr>
      </p:pic>
    </p:spTree>
    <p:extLst>
      <p:ext uri="{BB962C8B-B14F-4D97-AF65-F5344CB8AC3E}">
        <p14:creationId xmlns:p14="http://schemas.microsoft.com/office/powerpoint/2010/main" val="3560701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14.2 Figure 1</a:t>
            </a:r>
            <a:endParaRPr lang="en-US"/>
          </a:p>
        </p:txBody>
      </p:sp>
      <p:pic>
        <p:nvPicPr>
          <p:cNvPr id="6" name="Content Placeholder 5" descr="A photograph of burnt matches">
            <a:extLst>
              <a:ext uri="{FF2B5EF4-FFF2-40B4-BE49-F238E27FC236}">
                <a16:creationId xmlns:a16="http://schemas.microsoft.com/office/drawing/2014/main" id="{04F03A58-A1F8-F006-A06D-64C0D972B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40" y="1346581"/>
            <a:ext cx="3779520" cy="4437888"/>
          </a:xfrm>
        </p:spPr>
      </p:pic>
    </p:spTree>
    <p:extLst>
      <p:ext uri="{BB962C8B-B14F-4D97-AF65-F5344CB8AC3E}">
        <p14:creationId xmlns:p14="http://schemas.microsoft.com/office/powerpoint/2010/main" val="309003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14.2 Figure 2</a:t>
            </a:r>
            <a:endParaRPr lang="en-US"/>
          </a:p>
        </p:txBody>
      </p:sp>
      <p:pic>
        <p:nvPicPr>
          <p:cNvPr id="6" name="Content Placeholder 5" descr="A photograph of two people moving a dresser into a moving van">
            <a:extLst>
              <a:ext uri="{FF2B5EF4-FFF2-40B4-BE49-F238E27FC236}">
                <a16:creationId xmlns:a16="http://schemas.microsoft.com/office/drawing/2014/main" id="{1EC98A2D-11DF-B4F9-E4BC-424E16308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1322197"/>
            <a:ext cx="5120640" cy="4486656"/>
          </a:xfrm>
        </p:spPr>
      </p:pic>
    </p:spTree>
    <p:extLst>
      <p:ext uri="{BB962C8B-B14F-4D97-AF65-F5344CB8AC3E}">
        <p14:creationId xmlns:p14="http://schemas.microsoft.com/office/powerpoint/2010/main" val="2780615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/>
              <a:t>Lesson 14.1 Figure 1</a:t>
            </a:r>
          </a:p>
        </p:txBody>
      </p:sp>
      <p:pic>
        <p:nvPicPr>
          <p:cNvPr id="6" name="Content Placeholder 5" descr="A photograph shows a student with his head in his hand in front of a laptop computer.">
            <a:extLst>
              <a:ext uri="{FF2B5EF4-FFF2-40B4-BE49-F238E27FC236}">
                <a16:creationId xmlns:a16="http://schemas.microsoft.com/office/drawing/2014/main" id="{E5079CFF-DF5B-CB65-D611-D95DA144B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36" y="1322197"/>
            <a:ext cx="6510528" cy="4486656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14.2 Figure 3</a:t>
            </a:r>
            <a:endParaRPr lang="en-US"/>
          </a:p>
        </p:txBody>
      </p:sp>
      <p:pic>
        <p:nvPicPr>
          <p:cNvPr id="6" name="Content Placeholder 5" descr="A photograph of a man and a woman looking at flowers on a tablet while planning a wedding">
            <a:extLst>
              <a:ext uri="{FF2B5EF4-FFF2-40B4-BE49-F238E27FC236}">
                <a16:creationId xmlns:a16="http://schemas.microsoft.com/office/drawing/2014/main" id="{AF325345-69BB-074A-22E8-8BFA28A4B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" y="1322197"/>
            <a:ext cx="7485888" cy="4486656"/>
          </a:xfrm>
        </p:spPr>
      </p:pic>
    </p:spTree>
    <p:extLst>
      <p:ext uri="{BB962C8B-B14F-4D97-AF65-F5344CB8AC3E}">
        <p14:creationId xmlns:p14="http://schemas.microsoft.com/office/powerpoint/2010/main" val="559923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14.2 Figure 4</a:t>
            </a:r>
            <a:endParaRPr lang="en-US"/>
          </a:p>
        </p:txBody>
      </p:sp>
      <p:pic>
        <p:nvPicPr>
          <p:cNvPr id="6" name="Content Placeholder 5" descr="A photograph of several battleships on the water">
            <a:extLst>
              <a:ext uri="{FF2B5EF4-FFF2-40B4-BE49-F238E27FC236}">
                <a16:creationId xmlns:a16="http://schemas.microsoft.com/office/drawing/2014/main" id="{7F5AB5E1-6FE7-16A7-3E8E-AE161B0A4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1383157"/>
            <a:ext cx="8119872" cy="4364736"/>
          </a:xfrm>
        </p:spPr>
      </p:pic>
    </p:spTree>
    <p:extLst>
      <p:ext uri="{BB962C8B-B14F-4D97-AF65-F5344CB8AC3E}">
        <p14:creationId xmlns:p14="http://schemas.microsoft.com/office/powerpoint/2010/main" val="491949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14.2 Figure 5</a:t>
            </a:r>
            <a:endParaRPr lang="en-US"/>
          </a:p>
        </p:txBody>
      </p:sp>
      <p:pic>
        <p:nvPicPr>
          <p:cNvPr id="6" name="Content Placeholder 5" descr="A photograph of a traffic jam on a major highway">
            <a:extLst>
              <a:ext uri="{FF2B5EF4-FFF2-40B4-BE49-F238E27FC236}">
                <a16:creationId xmlns:a16="http://schemas.microsoft.com/office/drawing/2014/main" id="{E408A93F-747E-CE26-BC4F-0FE8E70B9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1322197"/>
            <a:ext cx="7559040" cy="4486656"/>
          </a:xfrm>
        </p:spPr>
      </p:pic>
    </p:spTree>
    <p:extLst>
      <p:ext uri="{BB962C8B-B14F-4D97-AF65-F5344CB8AC3E}">
        <p14:creationId xmlns:p14="http://schemas.microsoft.com/office/powerpoint/2010/main" val="3079322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14.2 Figure 6</a:t>
            </a:r>
            <a:endParaRPr lang="en-US"/>
          </a:p>
        </p:txBody>
      </p:sp>
      <p:pic>
        <p:nvPicPr>
          <p:cNvPr id="6" name="Content Placeholder 5" descr="Two photographs: one of nurses and doctors, the other of a firefighter">
            <a:extLst>
              <a:ext uri="{FF2B5EF4-FFF2-40B4-BE49-F238E27FC236}">
                <a16:creationId xmlns:a16="http://schemas.microsoft.com/office/drawing/2014/main" id="{4B8DA546-502A-8908-66E7-E629F5E7E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1931797"/>
            <a:ext cx="8119872" cy="3267456"/>
          </a:xfrm>
        </p:spPr>
      </p:pic>
    </p:spTree>
    <p:extLst>
      <p:ext uri="{BB962C8B-B14F-4D97-AF65-F5344CB8AC3E}">
        <p14:creationId xmlns:p14="http://schemas.microsoft.com/office/powerpoint/2010/main" val="3775016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14.2 Figure 7</a:t>
            </a:r>
            <a:endParaRPr lang="en-US"/>
          </a:p>
        </p:txBody>
      </p:sp>
      <p:pic>
        <p:nvPicPr>
          <p:cNvPr id="6" name="Content Placeholder 5" descr="A photograph of a cashier checking customers out at a grocery store">
            <a:extLst>
              <a:ext uri="{FF2B5EF4-FFF2-40B4-BE49-F238E27FC236}">
                <a16:creationId xmlns:a16="http://schemas.microsoft.com/office/drawing/2014/main" id="{3EF92DCE-8D63-803C-0DBB-0798671FB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" y="1322197"/>
            <a:ext cx="7510272" cy="4486656"/>
          </a:xfrm>
        </p:spPr>
      </p:pic>
    </p:spTree>
    <p:extLst>
      <p:ext uri="{BB962C8B-B14F-4D97-AF65-F5344CB8AC3E}">
        <p14:creationId xmlns:p14="http://schemas.microsoft.com/office/powerpoint/2010/main" val="660638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14.2 Figure 8</a:t>
            </a:r>
            <a:endParaRPr lang="en-US"/>
          </a:p>
        </p:txBody>
      </p:sp>
      <p:pic>
        <p:nvPicPr>
          <p:cNvPr id="6" name="Content Placeholder 5" descr="A photograph of a teacher pointing to a chalkboard, teaching his students">
            <a:extLst>
              <a:ext uri="{FF2B5EF4-FFF2-40B4-BE49-F238E27FC236}">
                <a16:creationId xmlns:a16="http://schemas.microsoft.com/office/drawing/2014/main" id="{81F2C3B9-2FC6-4590-755C-C60525463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56" y="1322197"/>
            <a:ext cx="5657088" cy="4486656"/>
          </a:xfrm>
        </p:spPr>
      </p:pic>
    </p:spTree>
    <p:extLst>
      <p:ext uri="{BB962C8B-B14F-4D97-AF65-F5344CB8AC3E}">
        <p14:creationId xmlns:p14="http://schemas.microsoft.com/office/powerpoint/2010/main" val="2442795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14.2 Figure 9</a:t>
            </a:r>
            <a:endParaRPr lang="en-US"/>
          </a:p>
        </p:txBody>
      </p:sp>
      <p:pic>
        <p:nvPicPr>
          <p:cNvPr id="6" name="Content Placeholder 5" descr="A painting of a wife beating her husband over the head with what looks like branches">
            <a:extLst>
              <a:ext uri="{FF2B5EF4-FFF2-40B4-BE49-F238E27FC236}">
                <a16:creationId xmlns:a16="http://schemas.microsoft.com/office/drawing/2014/main" id="{0221034F-5A3C-4B11-7E58-553622FF9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60" y="1322197"/>
            <a:ext cx="2773680" cy="4486656"/>
          </a:xfrm>
        </p:spPr>
      </p:pic>
    </p:spTree>
    <p:extLst>
      <p:ext uri="{BB962C8B-B14F-4D97-AF65-F5344CB8AC3E}">
        <p14:creationId xmlns:p14="http://schemas.microsoft.com/office/powerpoint/2010/main" val="3708321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14.3 Figure 1</a:t>
            </a:r>
            <a:endParaRPr lang="en-US"/>
          </a:p>
        </p:txBody>
      </p:sp>
      <p:pic>
        <p:nvPicPr>
          <p:cNvPr id="6" name="Content Placeholder 5" descr="A photograph of Robert Sapolsky">
            <a:extLst>
              <a:ext uri="{FF2B5EF4-FFF2-40B4-BE49-F238E27FC236}">
                <a16:creationId xmlns:a16="http://schemas.microsoft.com/office/drawing/2014/main" id="{B84B23C8-E0A5-2A96-E930-6D58B0387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232" y="1322197"/>
            <a:ext cx="3145536" cy="4486656"/>
          </a:xfrm>
        </p:spPr>
      </p:pic>
    </p:spTree>
    <p:extLst>
      <p:ext uri="{BB962C8B-B14F-4D97-AF65-F5344CB8AC3E}">
        <p14:creationId xmlns:p14="http://schemas.microsoft.com/office/powerpoint/2010/main" val="2694951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14.3 Figure 2</a:t>
            </a:r>
            <a:endParaRPr lang="en-US"/>
          </a:p>
        </p:txBody>
      </p:sp>
      <p:pic>
        <p:nvPicPr>
          <p:cNvPr id="6" name="Content Placeholder 5" descr="A photograph of a large pot with the contents boiling out of it">
            <a:extLst>
              <a:ext uri="{FF2B5EF4-FFF2-40B4-BE49-F238E27FC236}">
                <a16:creationId xmlns:a16="http://schemas.microsoft.com/office/drawing/2014/main" id="{2E1DE0CB-B775-9FB4-0B13-0EBE9EA66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2" y="1322197"/>
            <a:ext cx="4242816" cy="4486656"/>
          </a:xfrm>
        </p:spPr>
      </p:pic>
    </p:spTree>
    <p:extLst>
      <p:ext uri="{BB962C8B-B14F-4D97-AF65-F5344CB8AC3E}">
        <p14:creationId xmlns:p14="http://schemas.microsoft.com/office/powerpoint/2010/main" val="4189454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14.3 Figure 3</a:t>
            </a:r>
            <a:endParaRPr lang="en-US"/>
          </a:p>
        </p:txBody>
      </p:sp>
      <p:pic>
        <p:nvPicPr>
          <p:cNvPr id="6" name="Content Placeholder 5" descr="A diagram of the organs involved in the immune system.">
            <a:extLst>
              <a:ext uri="{FF2B5EF4-FFF2-40B4-BE49-F238E27FC236}">
                <a16:creationId xmlns:a16="http://schemas.microsoft.com/office/drawing/2014/main" id="{6939F075-E1D6-2B17-85D5-560B228A4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232" y="1322197"/>
            <a:ext cx="3145536" cy="4486656"/>
          </a:xfrm>
        </p:spPr>
      </p:pic>
    </p:spTree>
    <p:extLst>
      <p:ext uri="{BB962C8B-B14F-4D97-AF65-F5344CB8AC3E}">
        <p14:creationId xmlns:p14="http://schemas.microsoft.com/office/powerpoint/2010/main" val="1752215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14.1 Figure 2</a:t>
            </a:r>
            <a:endParaRPr lang="en-US"/>
          </a:p>
        </p:txBody>
      </p:sp>
      <p:pic>
        <p:nvPicPr>
          <p:cNvPr id="6" name="Content Placeholder 5" descr="A photograph of a man in a hoodie with his hands to his head sitting against a wall">
            <a:extLst>
              <a:ext uri="{FF2B5EF4-FFF2-40B4-BE49-F238E27FC236}">
                <a16:creationId xmlns:a16="http://schemas.microsoft.com/office/drawing/2014/main" id="{175CBBDE-33CE-2B48-4056-328DA3BA7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72" y="1322197"/>
            <a:ext cx="5096256" cy="4486656"/>
          </a:xfrm>
        </p:spPr>
      </p:pic>
    </p:spTree>
    <p:extLst>
      <p:ext uri="{BB962C8B-B14F-4D97-AF65-F5344CB8AC3E}">
        <p14:creationId xmlns:p14="http://schemas.microsoft.com/office/powerpoint/2010/main" val="3698714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14.3 Figure 4</a:t>
            </a:r>
            <a:endParaRPr lang="en-US"/>
          </a:p>
        </p:txBody>
      </p:sp>
      <p:pic>
        <p:nvPicPr>
          <p:cNvPr id="6" name="Content Placeholder 5" descr="A photograph of the AIDS Memorial Quilt in front of the Washington Memorial">
            <a:extLst>
              <a:ext uri="{FF2B5EF4-FFF2-40B4-BE49-F238E27FC236}">
                <a16:creationId xmlns:a16="http://schemas.microsoft.com/office/drawing/2014/main" id="{3EF4C155-9C12-4005-51D9-EDC16D228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88" y="1322197"/>
            <a:ext cx="5754624" cy="4486656"/>
          </a:xfrm>
        </p:spPr>
      </p:pic>
    </p:spTree>
    <p:extLst>
      <p:ext uri="{BB962C8B-B14F-4D97-AF65-F5344CB8AC3E}">
        <p14:creationId xmlns:p14="http://schemas.microsoft.com/office/powerpoint/2010/main" val="3979508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14.3 Figure 5</a:t>
            </a:r>
            <a:endParaRPr lang="en-US"/>
          </a:p>
        </p:txBody>
      </p:sp>
      <p:pic>
        <p:nvPicPr>
          <p:cNvPr id="6" name="Content Placeholder 5" descr="A photograph of a microphone on a stand in front of a large crowd of people">
            <a:extLst>
              <a:ext uri="{FF2B5EF4-FFF2-40B4-BE49-F238E27FC236}">
                <a16:creationId xmlns:a16="http://schemas.microsoft.com/office/drawing/2014/main" id="{EAC9B17C-8264-07F8-AE9A-7A77AD73F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2570324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14.3 Figure 6</a:t>
            </a:r>
            <a:endParaRPr lang="en-US"/>
          </a:p>
        </p:txBody>
      </p:sp>
      <p:pic>
        <p:nvPicPr>
          <p:cNvPr id="6" name="Content Placeholder 5" descr="A photograph of lymphocytes under a microscope">
            <a:extLst>
              <a:ext uri="{FF2B5EF4-FFF2-40B4-BE49-F238E27FC236}">
                <a16:creationId xmlns:a16="http://schemas.microsoft.com/office/drawing/2014/main" id="{739A9757-057F-FC0F-928C-56F4C9817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568" y="1322197"/>
            <a:ext cx="4626864" cy="4486656"/>
          </a:xfrm>
        </p:spPr>
      </p:pic>
    </p:spTree>
    <p:extLst>
      <p:ext uri="{BB962C8B-B14F-4D97-AF65-F5344CB8AC3E}">
        <p14:creationId xmlns:p14="http://schemas.microsoft.com/office/powerpoint/2010/main" val="269896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14.3 Figure 7</a:t>
            </a:r>
            <a:endParaRPr lang="en-US"/>
          </a:p>
        </p:txBody>
      </p:sp>
      <p:pic>
        <p:nvPicPr>
          <p:cNvPr id="6" name="Content Placeholder 5" descr="A bar graph shows the relationship between stressors and people who developed colds after receiving the cold virus.">
            <a:extLst>
              <a:ext uri="{FF2B5EF4-FFF2-40B4-BE49-F238E27FC236}">
                <a16:creationId xmlns:a16="http://schemas.microsoft.com/office/drawing/2014/main" id="{D3A77997-8E17-5AFE-03FC-9A31EE2C8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1311529"/>
            <a:ext cx="6132576" cy="4507992"/>
          </a:xfrm>
        </p:spPr>
      </p:pic>
    </p:spTree>
    <p:extLst>
      <p:ext uri="{BB962C8B-B14F-4D97-AF65-F5344CB8AC3E}">
        <p14:creationId xmlns:p14="http://schemas.microsoft.com/office/powerpoint/2010/main" val="1737102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14.3 Figure 8</a:t>
            </a:r>
            <a:endParaRPr lang="en-US"/>
          </a:p>
        </p:txBody>
      </p:sp>
      <p:pic>
        <p:nvPicPr>
          <p:cNvPr id="6" name="Content Placeholder 5" descr="A two-part illustration shows the impact of stress on telomeres and cell division.">
            <a:extLst>
              <a:ext uri="{FF2B5EF4-FFF2-40B4-BE49-F238E27FC236}">
                <a16:creationId xmlns:a16="http://schemas.microsoft.com/office/drawing/2014/main" id="{B8C1F6DF-2637-745A-D44C-7B844EBA4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856" y="1322197"/>
            <a:ext cx="3828288" cy="4486656"/>
          </a:xfrm>
        </p:spPr>
      </p:pic>
    </p:spTree>
    <p:extLst>
      <p:ext uri="{BB962C8B-B14F-4D97-AF65-F5344CB8AC3E}">
        <p14:creationId xmlns:p14="http://schemas.microsoft.com/office/powerpoint/2010/main" val="151525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14.3 Figure 9</a:t>
            </a:r>
            <a:endParaRPr lang="en-US"/>
          </a:p>
        </p:txBody>
      </p:sp>
      <p:pic>
        <p:nvPicPr>
          <p:cNvPr id="6" name="Content Placeholder 5" descr="A bar graph shows the relationship between telomere length and the number of adversities people experienced.">
            <a:extLst>
              <a:ext uri="{FF2B5EF4-FFF2-40B4-BE49-F238E27FC236}">
                <a16:creationId xmlns:a16="http://schemas.microsoft.com/office/drawing/2014/main" id="{80ABB417-B31C-B1FF-CEBA-9A6D056AA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" y="1281049"/>
            <a:ext cx="7909560" cy="4568952"/>
          </a:xfrm>
        </p:spPr>
      </p:pic>
    </p:spTree>
    <p:extLst>
      <p:ext uri="{BB962C8B-B14F-4D97-AF65-F5344CB8AC3E}">
        <p14:creationId xmlns:p14="http://schemas.microsoft.com/office/powerpoint/2010/main" val="4087444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14.3 Figure 10</a:t>
            </a:r>
            <a:endParaRPr lang="en-US"/>
          </a:p>
        </p:txBody>
      </p:sp>
      <p:pic>
        <p:nvPicPr>
          <p:cNvPr id="6" name="Content Placeholder 5" descr="A figure indicates common heart attack symptoms for each sex.">
            <a:extLst>
              <a:ext uri="{FF2B5EF4-FFF2-40B4-BE49-F238E27FC236}">
                <a16:creationId xmlns:a16="http://schemas.microsoft.com/office/drawing/2014/main" id="{A74175B9-45D9-3ED1-E77E-0BF2DA246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16101"/>
            <a:ext cx="8229600" cy="4498848"/>
          </a:xfrm>
        </p:spPr>
      </p:pic>
    </p:spTree>
    <p:extLst>
      <p:ext uri="{BB962C8B-B14F-4D97-AF65-F5344CB8AC3E}">
        <p14:creationId xmlns:p14="http://schemas.microsoft.com/office/powerpoint/2010/main" val="6596473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14.3 Figure 11</a:t>
            </a:r>
            <a:endParaRPr lang="en-US"/>
          </a:p>
        </p:txBody>
      </p:sp>
      <p:pic>
        <p:nvPicPr>
          <p:cNvPr id="6" name="Content Placeholder 5" descr="A photograph of a blood pressure monitor">
            <a:extLst>
              <a:ext uri="{FF2B5EF4-FFF2-40B4-BE49-F238E27FC236}">
                <a16:creationId xmlns:a16="http://schemas.microsoft.com/office/drawing/2014/main" id="{12360372-F27B-B8B3-6913-A18F73090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88" y="1322197"/>
            <a:ext cx="5145024" cy="4486656"/>
          </a:xfrm>
        </p:spPr>
      </p:pic>
    </p:spTree>
    <p:extLst>
      <p:ext uri="{BB962C8B-B14F-4D97-AF65-F5344CB8AC3E}">
        <p14:creationId xmlns:p14="http://schemas.microsoft.com/office/powerpoint/2010/main" val="3841198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14.3 Figure 12</a:t>
            </a:r>
            <a:endParaRPr lang="en-US"/>
          </a:p>
        </p:txBody>
      </p:sp>
      <p:pic>
        <p:nvPicPr>
          <p:cNvPr id="6" name="Content Placeholder 5" descr="Two photographs: one of someone very busy, the other of someone relaxing">
            <a:extLst>
              <a:ext uri="{FF2B5EF4-FFF2-40B4-BE49-F238E27FC236}">
                <a16:creationId xmlns:a16="http://schemas.microsoft.com/office/drawing/2014/main" id="{F0F8D6C7-6571-E60D-B827-F9F53EC2A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" y="1968373"/>
            <a:ext cx="8095488" cy="3194304"/>
          </a:xfrm>
        </p:spPr>
      </p:pic>
    </p:spTree>
    <p:extLst>
      <p:ext uri="{BB962C8B-B14F-4D97-AF65-F5344CB8AC3E}">
        <p14:creationId xmlns:p14="http://schemas.microsoft.com/office/powerpoint/2010/main" val="28236570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14.3 Figure 13</a:t>
            </a:r>
            <a:endParaRPr lang="en-US"/>
          </a:p>
        </p:txBody>
      </p:sp>
      <p:pic>
        <p:nvPicPr>
          <p:cNvPr id="6" name="Content Placeholder 5" descr="A figure shows the social interactions outlined in the transactional model.">
            <a:extLst>
              <a:ext uri="{FF2B5EF4-FFF2-40B4-BE49-F238E27FC236}">
                <a16:creationId xmlns:a16="http://schemas.microsoft.com/office/drawing/2014/main" id="{68D5EBB7-81B2-7635-2B4F-BFDF6AEE6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68" y="1322197"/>
            <a:ext cx="5998464" cy="4486656"/>
          </a:xfrm>
        </p:spPr>
      </p:pic>
    </p:spTree>
    <p:extLst>
      <p:ext uri="{BB962C8B-B14F-4D97-AF65-F5344CB8AC3E}">
        <p14:creationId xmlns:p14="http://schemas.microsoft.com/office/powerpoint/2010/main" val="1453190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14.1 Figure 3</a:t>
            </a:r>
            <a:endParaRPr lang="en-US"/>
          </a:p>
        </p:txBody>
      </p:sp>
      <p:pic>
        <p:nvPicPr>
          <p:cNvPr id="6" name="Content Placeholder 5" descr="A photograph of several graduates in caps and gowns holding diplomas">
            <a:extLst>
              <a:ext uri="{FF2B5EF4-FFF2-40B4-BE49-F238E27FC236}">
                <a16:creationId xmlns:a16="http://schemas.microsoft.com/office/drawing/2014/main" id="{ECB94C71-FD32-B791-4CAA-106440B02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22197"/>
            <a:ext cx="6364224" cy="4486656"/>
          </a:xfrm>
        </p:spPr>
      </p:pic>
    </p:spTree>
    <p:extLst>
      <p:ext uri="{BB962C8B-B14F-4D97-AF65-F5344CB8AC3E}">
        <p14:creationId xmlns:p14="http://schemas.microsoft.com/office/powerpoint/2010/main" val="317665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14.3 Figure 14</a:t>
            </a:r>
            <a:endParaRPr lang="en-US"/>
          </a:p>
        </p:txBody>
      </p:sp>
      <p:pic>
        <p:nvPicPr>
          <p:cNvPr id="6" name="Content Placeholder 5" descr="A photograph shows a model of a human heart.">
            <a:extLst>
              <a:ext uri="{FF2B5EF4-FFF2-40B4-BE49-F238E27FC236}">
                <a16:creationId xmlns:a16="http://schemas.microsoft.com/office/drawing/2014/main" id="{6FC9F6C0-A9CC-DF0F-987F-B2D6EB21D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728" y="1322197"/>
            <a:ext cx="2828544" cy="4486656"/>
          </a:xfrm>
        </p:spPr>
      </p:pic>
    </p:spTree>
    <p:extLst>
      <p:ext uri="{BB962C8B-B14F-4D97-AF65-F5344CB8AC3E}">
        <p14:creationId xmlns:p14="http://schemas.microsoft.com/office/powerpoint/2010/main" val="4421281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14.3 Figure 15</a:t>
            </a:r>
            <a:endParaRPr lang="en-US"/>
          </a:p>
        </p:txBody>
      </p:sp>
      <p:pic>
        <p:nvPicPr>
          <p:cNvPr id="6" name="Content Placeholder 5" descr="A bar graph shows the relationship between depression and heart attacks.">
            <a:extLst>
              <a:ext uri="{FF2B5EF4-FFF2-40B4-BE49-F238E27FC236}">
                <a16:creationId xmlns:a16="http://schemas.microsoft.com/office/drawing/2014/main" id="{243F8C6F-6FAB-72C7-3DA8-427BD8AA6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08" y="1293241"/>
            <a:ext cx="6729984" cy="4544568"/>
          </a:xfrm>
        </p:spPr>
      </p:pic>
    </p:spTree>
    <p:extLst>
      <p:ext uri="{BB962C8B-B14F-4D97-AF65-F5344CB8AC3E}">
        <p14:creationId xmlns:p14="http://schemas.microsoft.com/office/powerpoint/2010/main" val="26825534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14.3 Figure 16</a:t>
            </a:r>
            <a:endParaRPr lang="en-US"/>
          </a:p>
        </p:txBody>
      </p:sp>
      <p:pic>
        <p:nvPicPr>
          <p:cNvPr id="6" name="Content Placeholder 5" descr="A graphic shows a cartoon healthy heart and a cartoon unhealthy heart.">
            <a:extLst>
              <a:ext uri="{FF2B5EF4-FFF2-40B4-BE49-F238E27FC236}">
                <a16:creationId xmlns:a16="http://schemas.microsoft.com/office/drawing/2014/main" id="{219CB891-1984-021C-3640-F837124CC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44" y="1322197"/>
            <a:ext cx="2267712" cy="4486656"/>
          </a:xfrm>
        </p:spPr>
      </p:pic>
    </p:spTree>
    <p:extLst>
      <p:ext uri="{BB962C8B-B14F-4D97-AF65-F5344CB8AC3E}">
        <p14:creationId xmlns:p14="http://schemas.microsoft.com/office/powerpoint/2010/main" val="15545630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14.3 Figure 17</a:t>
            </a:r>
            <a:endParaRPr lang="en-US"/>
          </a:p>
        </p:txBody>
      </p:sp>
      <p:pic>
        <p:nvPicPr>
          <p:cNvPr id="6" name="Content Placeholder 5" descr="An illustration depicts the difference between healthy lungs and asthmatic lungs.">
            <a:extLst>
              <a:ext uri="{FF2B5EF4-FFF2-40B4-BE49-F238E27FC236}">
                <a16:creationId xmlns:a16="http://schemas.microsoft.com/office/drawing/2014/main" id="{90AADC39-1197-23D2-5730-DB97FEBD6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" y="1322197"/>
            <a:ext cx="6461760" cy="4486656"/>
          </a:xfrm>
        </p:spPr>
      </p:pic>
    </p:spTree>
    <p:extLst>
      <p:ext uri="{BB962C8B-B14F-4D97-AF65-F5344CB8AC3E}">
        <p14:creationId xmlns:p14="http://schemas.microsoft.com/office/powerpoint/2010/main" val="18022518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14.3 Figure 18</a:t>
            </a:r>
            <a:endParaRPr lang="en-US"/>
          </a:p>
        </p:txBody>
      </p:sp>
      <p:pic>
        <p:nvPicPr>
          <p:cNvPr id="6" name="Content Placeholder 5" descr="A photograph shows a girl in a winter coat puffing on an inhaler.">
            <a:extLst>
              <a:ext uri="{FF2B5EF4-FFF2-40B4-BE49-F238E27FC236}">
                <a16:creationId xmlns:a16="http://schemas.microsoft.com/office/drawing/2014/main" id="{13B94C49-CF5C-25E8-B820-7564A7E96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1322197"/>
            <a:ext cx="3901440" cy="4486656"/>
          </a:xfrm>
        </p:spPr>
      </p:pic>
    </p:spTree>
    <p:extLst>
      <p:ext uri="{BB962C8B-B14F-4D97-AF65-F5344CB8AC3E}">
        <p14:creationId xmlns:p14="http://schemas.microsoft.com/office/powerpoint/2010/main" val="7785731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14.3 Figure 19</a:t>
            </a:r>
            <a:endParaRPr lang="en-US"/>
          </a:p>
        </p:txBody>
      </p:sp>
      <p:pic>
        <p:nvPicPr>
          <p:cNvPr id="6" name="Content Placeholder 5" descr="A graphic shows the different types of headaches.">
            <a:extLst>
              <a:ext uri="{FF2B5EF4-FFF2-40B4-BE49-F238E27FC236}">
                <a16:creationId xmlns:a16="http://schemas.microsoft.com/office/drawing/2014/main" id="{17F46AB6-741E-B417-5D41-1C255C7F3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1700149"/>
            <a:ext cx="8119872" cy="3730752"/>
          </a:xfrm>
        </p:spPr>
      </p:pic>
    </p:spTree>
    <p:extLst>
      <p:ext uri="{BB962C8B-B14F-4D97-AF65-F5344CB8AC3E}">
        <p14:creationId xmlns:p14="http://schemas.microsoft.com/office/powerpoint/2010/main" val="32272558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14.4 Figure 1</a:t>
            </a:r>
            <a:endParaRPr lang="en-US"/>
          </a:p>
        </p:txBody>
      </p:sp>
      <p:pic>
        <p:nvPicPr>
          <p:cNvPr id="6" name="Content Placeholder 5" descr="A collage of pictures displays different coping strategies.">
            <a:extLst>
              <a:ext uri="{FF2B5EF4-FFF2-40B4-BE49-F238E27FC236}">
                <a16:creationId xmlns:a16="http://schemas.microsoft.com/office/drawing/2014/main" id="{C9137614-5ACF-82B2-7DDA-318B41A8D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556" y="1346581"/>
            <a:ext cx="2532888" cy="4437888"/>
          </a:xfrm>
        </p:spPr>
      </p:pic>
    </p:spTree>
    <p:extLst>
      <p:ext uri="{BB962C8B-B14F-4D97-AF65-F5344CB8AC3E}">
        <p14:creationId xmlns:p14="http://schemas.microsoft.com/office/powerpoint/2010/main" val="40447933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14.4 Problem-focused coping</a:t>
            </a:r>
          </a:p>
        </p:txBody>
      </p:sp>
      <p:pic>
        <p:nvPicPr>
          <p:cNvPr id="6" name="Content Placeholder 5" descr="A graphic shows two examples of coping, one problem-focused, the other emotionally-focused.">
            <a:extLst>
              <a:ext uri="{FF2B5EF4-FFF2-40B4-BE49-F238E27FC236}">
                <a16:creationId xmlns:a16="http://schemas.microsoft.com/office/drawing/2014/main" id="{A1BC9AB1-3D3D-34D5-0B08-315288BF2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" y="1790065"/>
            <a:ext cx="8208264" cy="3550920"/>
          </a:xfrm>
        </p:spPr>
      </p:pic>
    </p:spTree>
    <p:extLst>
      <p:ext uri="{BB962C8B-B14F-4D97-AF65-F5344CB8AC3E}">
        <p14:creationId xmlns:p14="http://schemas.microsoft.com/office/powerpoint/2010/main" val="6607349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14.4 Figure 2</a:t>
            </a:r>
            <a:endParaRPr lang="en-US"/>
          </a:p>
        </p:txBody>
      </p:sp>
      <p:pic>
        <p:nvPicPr>
          <p:cNvPr id="6" name="Content Placeholder 5" descr="A woman practicing yoga on a beach">
            <a:extLst>
              <a:ext uri="{FF2B5EF4-FFF2-40B4-BE49-F238E27FC236}">
                <a16:creationId xmlns:a16="http://schemas.microsoft.com/office/drawing/2014/main" id="{972EC863-02E1-EFAE-8FEC-EAC183D45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976" y="1322197"/>
            <a:ext cx="4194048" cy="4486656"/>
          </a:xfrm>
        </p:spPr>
      </p:pic>
    </p:spTree>
    <p:extLst>
      <p:ext uri="{BB962C8B-B14F-4D97-AF65-F5344CB8AC3E}">
        <p14:creationId xmlns:p14="http://schemas.microsoft.com/office/powerpoint/2010/main" val="40466806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14.4 Figure 3</a:t>
            </a:r>
            <a:endParaRPr lang="en-US"/>
          </a:p>
        </p:txBody>
      </p:sp>
      <p:pic>
        <p:nvPicPr>
          <p:cNvPr id="6" name="Content Placeholder 5" descr="An illustration shows a dog jumping over a partition separating the electrified floor from the safe floor.">
            <a:extLst>
              <a:ext uri="{FF2B5EF4-FFF2-40B4-BE49-F238E27FC236}">
                <a16:creationId xmlns:a16="http://schemas.microsoft.com/office/drawing/2014/main" id="{A20ABFBE-D89C-531F-D71A-BAE4D1C4F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1322197"/>
            <a:ext cx="6315456" cy="4486656"/>
          </a:xfrm>
        </p:spPr>
      </p:pic>
    </p:spTree>
    <p:extLst>
      <p:ext uri="{BB962C8B-B14F-4D97-AF65-F5344CB8AC3E}">
        <p14:creationId xmlns:p14="http://schemas.microsoft.com/office/powerpoint/2010/main" val="550098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14.1 Figure 4</a:t>
            </a:r>
          </a:p>
        </p:txBody>
      </p:sp>
      <p:pic>
        <p:nvPicPr>
          <p:cNvPr id="6" name="Content Placeholder 5" descr="A concept map describing primary and secondary appraisals to stressors.">
            <a:extLst>
              <a:ext uri="{FF2B5EF4-FFF2-40B4-BE49-F238E27FC236}">
                <a16:creationId xmlns:a16="http://schemas.microsoft.com/office/drawing/2014/main" id="{36039B59-1B71-30CA-A058-B708F0985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92" y="1322197"/>
            <a:ext cx="3480816" cy="4486656"/>
          </a:xfrm>
        </p:spPr>
      </p:pic>
    </p:spTree>
    <p:extLst>
      <p:ext uri="{BB962C8B-B14F-4D97-AF65-F5344CB8AC3E}">
        <p14:creationId xmlns:p14="http://schemas.microsoft.com/office/powerpoint/2010/main" val="8551666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14.4 Figure 4</a:t>
            </a:r>
            <a:endParaRPr lang="en-US"/>
          </a:p>
        </p:txBody>
      </p:sp>
      <p:pic>
        <p:nvPicPr>
          <p:cNvPr id="6" name="Content Placeholder 5" descr="A photograph shows a patient looking at their doctor while at an appointment.">
            <a:extLst>
              <a:ext uri="{FF2B5EF4-FFF2-40B4-BE49-F238E27FC236}">
                <a16:creationId xmlns:a16="http://schemas.microsoft.com/office/drawing/2014/main" id="{112B035E-0913-879F-E077-F262DED04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22197"/>
            <a:ext cx="6364224" cy="4486656"/>
          </a:xfrm>
        </p:spPr>
      </p:pic>
    </p:spTree>
    <p:extLst>
      <p:ext uri="{BB962C8B-B14F-4D97-AF65-F5344CB8AC3E}">
        <p14:creationId xmlns:p14="http://schemas.microsoft.com/office/powerpoint/2010/main" val="36284795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14.4 Figure 5</a:t>
            </a:r>
            <a:endParaRPr lang="en-US"/>
          </a:p>
        </p:txBody>
      </p:sp>
      <p:pic>
        <p:nvPicPr>
          <p:cNvPr id="6" name="Content Placeholder 5" descr="A photograph of several friends standing arm in arm">
            <a:extLst>
              <a:ext uri="{FF2B5EF4-FFF2-40B4-BE49-F238E27FC236}">
                <a16:creationId xmlns:a16="http://schemas.microsoft.com/office/drawing/2014/main" id="{9FDE0A26-7457-9327-0A8D-35B4D363A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1322197"/>
            <a:ext cx="3291840" cy="4486656"/>
          </a:xfrm>
        </p:spPr>
      </p:pic>
    </p:spTree>
    <p:extLst>
      <p:ext uri="{BB962C8B-B14F-4D97-AF65-F5344CB8AC3E}">
        <p14:creationId xmlns:p14="http://schemas.microsoft.com/office/powerpoint/2010/main" val="9279604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14.4 Figure 6</a:t>
            </a:r>
            <a:endParaRPr lang="en-US"/>
          </a:p>
        </p:txBody>
      </p:sp>
      <p:pic>
        <p:nvPicPr>
          <p:cNvPr id="6" name="Content Placeholder 5" descr="Two photographs of social support systems.">
            <a:extLst>
              <a:ext uri="{FF2B5EF4-FFF2-40B4-BE49-F238E27FC236}">
                <a16:creationId xmlns:a16="http://schemas.microsoft.com/office/drawing/2014/main" id="{ED80F4C1-45BE-8779-D386-1971C78B9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1748917"/>
            <a:ext cx="8119872" cy="3633216"/>
          </a:xfrm>
        </p:spPr>
      </p:pic>
    </p:spTree>
    <p:extLst>
      <p:ext uri="{BB962C8B-B14F-4D97-AF65-F5344CB8AC3E}">
        <p14:creationId xmlns:p14="http://schemas.microsoft.com/office/powerpoint/2010/main" val="35962573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14.4 Figure 7</a:t>
            </a:r>
            <a:endParaRPr lang="en-US"/>
          </a:p>
        </p:txBody>
      </p:sp>
      <p:pic>
        <p:nvPicPr>
          <p:cNvPr id="6" name="Content Placeholder 5" descr="A photograph shows a cancer patient hugging someone.">
            <a:extLst>
              <a:ext uri="{FF2B5EF4-FFF2-40B4-BE49-F238E27FC236}">
                <a16:creationId xmlns:a16="http://schemas.microsoft.com/office/drawing/2014/main" id="{7D5E4C0C-B7BF-B981-E686-5FA4587A0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064" y="1322197"/>
            <a:ext cx="5071872" cy="4486656"/>
          </a:xfrm>
        </p:spPr>
      </p:pic>
    </p:spTree>
    <p:extLst>
      <p:ext uri="{BB962C8B-B14F-4D97-AF65-F5344CB8AC3E}">
        <p14:creationId xmlns:p14="http://schemas.microsoft.com/office/powerpoint/2010/main" val="16489469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14.4 Figure 8</a:t>
            </a:r>
            <a:endParaRPr lang="en-US"/>
          </a:p>
        </p:txBody>
      </p:sp>
      <p:pic>
        <p:nvPicPr>
          <p:cNvPr id="6" name="Content Placeholder 5" descr="A photograph shows a woman working out by jumping up stadium steps.">
            <a:extLst>
              <a:ext uri="{FF2B5EF4-FFF2-40B4-BE49-F238E27FC236}">
                <a16:creationId xmlns:a16="http://schemas.microsoft.com/office/drawing/2014/main" id="{BB34373C-10EE-5F39-35A7-3AFDFD182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48" y="1322197"/>
            <a:ext cx="3803904" cy="4486656"/>
          </a:xfrm>
        </p:spPr>
      </p:pic>
    </p:spTree>
    <p:extLst>
      <p:ext uri="{BB962C8B-B14F-4D97-AF65-F5344CB8AC3E}">
        <p14:creationId xmlns:p14="http://schemas.microsoft.com/office/powerpoint/2010/main" val="14404178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14.4 Figure 9</a:t>
            </a:r>
            <a:endParaRPr lang="en-US"/>
          </a:p>
        </p:txBody>
      </p:sp>
      <p:pic>
        <p:nvPicPr>
          <p:cNvPr id="6" name="Content Placeholder 5" descr="Three photographs of different stress relief techniques.">
            <a:extLst>
              <a:ext uri="{FF2B5EF4-FFF2-40B4-BE49-F238E27FC236}">
                <a16:creationId xmlns:a16="http://schemas.microsoft.com/office/drawing/2014/main" id="{C6C53C04-88B3-091C-DA37-7CF95A857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2041525"/>
            <a:ext cx="8119872" cy="3048000"/>
          </a:xfrm>
        </p:spPr>
      </p:pic>
    </p:spTree>
    <p:extLst>
      <p:ext uri="{BB962C8B-B14F-4D97-AF65-F5344CB8AC3E}">
        <p14:creationId xmlns:p14="http://schemas.microsoft.com/office/powerpoint/2010/main" val="15467464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14.4 Figure 10</a:t>
            </a:r>
            <a:endParaRPr lang="en-US"/>
          </a:p>
        </p:txBody>
      </p:sp>
      <p:pic>
        <p:nvPicPr>
          <p:cNvPr id="6" name="Content Placeholder 5" descr="A graphic showing bodily measures and successful application">
            <a:extLst>
              <a:ext uri="{FF2B5EF4-FFF2-40B4-BE49-F238E27FC236}">
                <a16:creationId xmlns:a16="http://schemas.microsoft.com/office/drawing/2014/main" id="{309D91CB-A043-BA58-909F-FD6F270F6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808" y="1310005"/>
            <a:ext cx="4596384" cy="4511040"/>
          </a:xfrm>
        </p:spPr>
      </p:pic>
    </p:spTree>
    <p:extLst>
      <p:ext uri="{BB962C8B-B14F-4D97-AF65-F5344CB8AC3E}">
        <p14:creationId xmlns:p14="http://schemas.microsoft.com/office/powerpoint/2010/main" val="34771015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14.5 Figure 1</a:t>
            </a:r>
            <a:endParaRPr lang="en-US"/>
          </a:p>
        </p:txBody>
      </p:sp>
      <p:pic>
        <p:nvPicPr>
          <p:cNvPr id="6" name="Content Placeholder 5" descr="A photograph of a woman smiling">
            <a:extLst>
              <a:ext uri="{FF2B5EF4-FFF2-40B4-BE49-F238E27FC236}">
                <a16:creationId xmlns:a16="http://schemas.microsoft.com/office/drawing/2014/main" id="{FD881A94-F79F-5C41-4648-B834C8FB7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96" y="1322197"/>
            <a:ext cx="4559808" cy="4486656"/>
          </a:xfrm>
        </p:spPr>
      </p:pic>
    </p:spTree>
    <p:extLst>
      <p:ext uri="{BB962C8B-B14F-4D97-AF65-F5344CB8AC3E}">
        <p14:creationId xmlns:p14="http://schemas.microsoft.com/office/powerpoint/2010/main" val="14347025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14.5 Figure 2</a:t>
            </a:r>
            <a:endParaRPr lang="en-US"/>
          </a:p>
        </p:txBody>
      </p:sp>
      <p:pic>
        <p:nvPicPr>
          <p:cNvPr id="6" name="Content Placeholder 5" descr="A Venn diagram showing the three elements of happiness">
            <a:extLst>
              <a:ext uri="{FF2B5EF4-FFF2-40B4-BE49-F238E27FC236}">
                <a16:creationId xmlns:a16="http://schemas.microsoft.com/office/drawing/2014/main" id="{8276C376-4E60-AF4B-CAC6-BA6ED7D5E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04" y="1322197"/>
            <a:ext cx="4584192" cy="4486656"/>
          </a:xfrm>
        </p:spPr>
      </p:pic>
    </p:spTree>
    <p:extLst>
      <p:ext uri="{BB962C8B-B14F-4D97-AF65-F5344CB8AC3E}">
        <p14:creationId xmlns:p14="http://schemas.microsoft.com/office/powerpoint/2010/main" val="10845823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14.5 Figure 3</a:t>
            </a:r>
            <a:endParaRPr lang="en-US"/>
          </a:p>
        </p:txBody>
      </p:sp>
      <p:pic>
        <p:nvPicPr>
          <p:cNvPr id="6" name="Content Placeholder 5" descr="Photographs of Finland and America">
            <a:extLst>
              <a:ext uri="{FF2B5EF4-FFF2-40B4-BE49-F238E27FC236}">
                <a16:creationId xmlns:a16="http://schemas.microsoft.com/office/drawing/2014/main" id="{7FF7EDDD-DBDD-E8B4-1E07-C1A8F761A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" y="1943989"/>
            <a:ext cx="8095488" cy="3243072"/>
          </a:xfrm>
        </p:spPr>
      </p:pic>
    </p:spTree>
    <p:extLst>
      <p:ext uri="{BB962C8B-B14F-4D97-AF65-F5344CB8AC3E}">
        <p14:creationId xmlns:p14="http://schemas.microsoft.com/office/powerpoint/2010/main" val="2717268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14.1 Figure 5</a:t>
            </a:r>
          </a:p>
        </p:txBody>
      </p:sp>
      <p:pic>
        <p:nvPicPr>
          <p:cNvPr id="6" name="Content Placeholder 5" descr="A photograph of a woman running across a finish line">
            <a:extLst>
              <a:ext uri="{FF2B5EF4-FFF2-40B4-BE49-F238E27FC236}">
                <a16:creationId xmlns:a16="http://schemas.microsoft.com/office/drawing/2014/main" id="{90C42259-D203-32B5-F055-EF860F3E1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1322197"/>
            <a:ext cx="6315456" cy="4486656"/>
          </a:xfrm>
        </p:spPr>
      </p:pic>
    </p:spTree>
    <p:extLst>
      <p:ext uri="{BB962C8B-B14F-4D97-AF65-F5344CB8AC3E}">
        <p14:creationId xmlns:p14="http://schemas.microsoft.com/office/powerpoint/2010/main" val="20688647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14.5 Figure 4</a:t>
            </a:r>
            <a:endParaRPr lang="en-US"/>
          </a:p>
        </p:txBody>
      </p:sp>
      <p:pic>
        <p:nvPicPr>
          <p:cNvPr id="6" name="Content Placeholder 5" descr="A photograph of hands throwing mini bags of money into the air">
            <a:extLst>
              <a:ext uri="{FF2B5EF4-FFF2-40B4-BE49-F238E27FC236}">
                <a16:creationId xmlns:a16="http://schemas.microsoft.com/office/drawing/2014/main" id="{0D82A624-9A44-66D8-8B9D-7711895037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768" y="1358773"/>
            <a:ext cx="2950464" cy="4413504"/>
          </a:xfrm>
        </p:spPr>
      </p:pic>
    </p:spTree>
    <p:extLst>
      <p:ext uri="{BB962C8B-B14F-4D97-AF65-F5344CB8AC3E}">
        <p14:creationId xmlns:p14="http://schemas.microsoft.com/office/powerpoint/2010/main" val="14913868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14.5 Figure 5</a:t>
            </a:r>
            <a:endParaRPr lang="en-US"/>
          </a:p>
        </p:txBody>
      </p:sp>
      <p:pic>
        <p:nvPicPr>
          <p:cNvPr id="6" name="Content Placeholder 5" descr="A photograph of a couple with two children">
            <a:extLst>
              <a:ext uri="{FF2B5EF4-FFF2-40B4-BE49-F238E27FC236}">
                <a16:creationId xmlns:a16="http://schemas.microsoft.com/office/drawing/2014/main" id="{B54A66C2-6ADF-0712-9141-57DCF7894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22197"/>
            <a:ext cx="6364224" cy="4486656"/>
          </a:xfrm>
        </p:spPr>
      </p:pic>
    </p:spTree>
    <p:extLst>
      <p:ext uri="{BB962C8B-B14F-4D97-AF65-F5344CB8AC3E}">
        <p14:creationId xmlns:p14="http://schemas.microsoft.com/office/powerpoint/2010/main" val="12604606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14.5 Figure 6</a:t>
            </a:r>
            <a:endParaRPr lang="en-US"/>
          </a:p>
        </p:txBody>
      </p:sp>
      <p:pic>
        <p:nvPicPr>
          <p:cNvPr id="6" name="Content Placeholder 5" descr="Photograph A shows the Cubs celebrating a win. Photograph B shows a lottery ticket.">
            <a:extLst>
              <a:ext uri="{FF2B5EF4-FFF2-40B4-BE49-F238E27FC236}">
                <a16:creationId xmlns:a16="http://schemas.microsoft.com/office/drawing/2014/main" id="{6F677A4F-2255-7B48-CA13-2F4E3D9A6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1907413"/>
            <a:ext cx="8119872" cy="3316224"/>
          </a:xfrm>
        </p:spPr>
      </p:pic>
    </p:spTree>
    <p:extLst>
      <p:ext uri="{BB962C8B-B14F-4D97-AF65-F5344CB8AC3E}">
        <p14:creationId xmlns:p14="http://schemas.microsoft.com/office/powerpoint/2010/main" val="3238571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14.5 Figure 7</a:t>
            </a:r>
            <a:endParaRPr lang="en-US"/>
          </a:p>
        </p:txBody>
      </p:sp>
      <p:pic>
        <p:nvPicPr>
          <p:cNvPr id="6" name="Content Placeholder 5" descr="A chart compares life satisfaction scores in the years before and after significant life events.">
            <a:extLst>
              <a:ext uri="{FF2B5EF4-FFF2-40B4-BE49-F238E27FC236}">
                <a16:creationId xmlns:a16="http://schemas.microsoft.com/office/drawing/2014/main" id="{09E355A0-8611-D275-63E1-EE9D94892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67" y="1279525"/>
            <a:ext cx="6524466" cy="4572000"/>
          </a:xfrm>
        </p:spPr>
      </p:pic>
    </p:spTree>
    <p:extLst>
      <p:ext uri="{BB962C8B-B14F-4D97-AF65-F5344CB8AC3E}">
        <p14:creationId xmlns:p14="http://schemas.microsoft.com/office/powerpoint/2010/main" val="11985571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14.5 Figure 8</a:t>
            </a:r>
            <a:endParaRPr lang="en-US"/>
          </a:p>
        </p:txBody>
      </p:sp>
      <p:pic>
        <p:nvPicPr>
          <p:cNvPr id="6" name="Content Placeholder 5" descr="A photograph of a woman sitting outside writing in a journal">
            <a:extLst>
              <a:ext uri="{FF2B5EF4-FFF2-40B4-BE49-F238E27FC236}">
                <a16:creationId xmlns:a16="http://schemas.microsoft.com/office/drawing/2014/main" id="{42BC9804-D698-EAD1-2430-9B463A8AF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088" y="1322197"/>
            <a:ext cx="3925824" cy="4486656"/>
          </a:xfrm>
        </p:spPr>
      </p:pic>
    </p:spTree>
    <p:extLst>
      <p:ext uri="{BB962C8B-B14F-4D97-AF65-F5344CB8AC3E}">
        <p14:creationId xmlns:p14="http://schemas.microsoft.com/office/powerpoint/2010/main" val="5729707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14.5 Figure 9</a:t>
            </a:r>
            <a:endParaRPr lang="en-US"/>
          </a:p>
        </p:txBody>
      </p:sp>
      <p:pic>
        <p:nvPicPr>
          <p:cNvPr id="6" name="Content Placeholder 5" descr="A colorful painting represents positivity and the universe inside the human mind.">
            <a:extLst>
              <a:ext uri="{FF2B5EF4-FFF2-40B4-BE49-F238E27FC236}">
                <a16:creationId xmlns:a16="http://schemas.microsoft.com/office/drawing/2014/main" id="{C121383C-124C-7C56-4982-488496757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020" y="1322197"/>
            <a:ext cx="4251960" cy="4486656"/>
          </a:xfrm>
        </p:spPr>
      </p:pic>
    </p:spTree>
    <p:extLst>
      <p:ext uri="{BB962C8B-B14F-4D97-AF65-F5344CB8AC3E}">
        <p14:creationId xmlns:p14="http://schemas.microsoft.com/office/powerpoint/2010/main" val="20316455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14.5 Figure 10</a:t>
            </a:r>
            <a:endParaRPr lang="en-US"/>
          </a:p>
        </p:txBody>
      </p:sp>
      <p:pic>
        <p:nvPicPr>
          <p:cNvPr id="6" name="Content Placeholder 5" descr="Three photographs show a bowl of vegetables, eggs, and protein; an exercise class; and a person sleeping.">
            <a:extLst>
              <a:ext uri="{FF2B5EF4-FFF2-40B4-BE49-F238E27FC236}">
                <a16:creationId xmlns:a16="http://schemas.microsoft.com/office/drawing/2014/main" id="{B8D26BE5-81F4-D5DB-AC31-7496862C5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24" y="1322197"/>
            <a:ext cx="4949952" cy="4486656"/>
          </a:xfrm>
        </p:spPr>
      </p:pic>
    </p:spTree>
    <p:extLst>
      <p:ext uri="{BB962C8B-B14F-4D97-AF65-F5344CB8AC3E}">
        <p14:creationId xmlns:p14="http://schemas.microsoft.com/office/powerpoint/2010/main" val="41520576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14.5 Figure 11</a:t>
            </a:r>
            <a:endParaRPr lang="en-US"/>
          </a:p>
        </p:txBody>
      </p:sp>
      <p:pic>
        <p:nvPicPr>
          <p:cNvPr id="6" name="Content Placeholder 5" descr="A photograph of a man painting">
            <a:extLst>
              <a:ext uri="{FF2B5EF4-FFF2-40B4-BE49-F238E27FC236}">
                <a16:creationId xmlns:a16="http://schemas.microsoft.com/office/drawing/2014/main" id="{DF7737DF-F592-F222-BDCB-1C41B9539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36" y="1322197"/>
            <a:ext cx="5291328" cy="4486656"/>
          </a:xfrm>
        </p:spPr>
      </p:pic>
    </p:spTree>
    <p:extLst>
      <p:ext uri="{BB962C8B-B14F-4D97-AF65-F5344CB8AC3E}">
        <p14:creationId xmlns:p14="http://schemas.microsoft.com/office/powerpoint/2010/main" val="7743935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14.1 Figure 6</a:t>
            </a:r>
            <a:endParaRPr lang="en-US"/>
          </a:p>
        </p:txBody>
      </p:sp>
      <p:pic>
        <p:nvPicPr>
          <p:cNvPr id="6" name="Content Placeholder 5" descr="A graph shows a bell curve to describe performance and stress levels.">
            <a:extLst>
              <a:ext uri="{FF2B5EF4-FFF2-40B4-BE49-F238E27FC236}">
                <a16:creationId xmlns:a16="http://schemas.microsoft.com/office/drawing/2014/main" id="{72A76E19-1D99-5BC5-7679-9A44D64951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8585"/>
            <a:ext cx="8229600" cy="4373880"/>
          </a:xfrm>
        </p:spPr>
      </p:pic>
    </p:spTree>
    <p:extLst>
      <p:ext uri="{BB962C8B-B14F-4D97-AF65-F5344CB8AC3E}">
        <p14:creationId xmlns:p14="http://schemas.microsoft.com/office/powerpoint/2010/main" val="2365796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14.1 Figure 7</a:t>
            </a:r>
            <a:endParaRPr lang="en-US"/>
          </a:p>
        </p:txBody>
      </p:sp>
      <p:pic>
        <p:nvPicPr>
          <p:cNvPr id="6" name="Content Placeholder 5" descr="Two photos: (a) shows a person wearing a medical mask, holding their head in their hands; (b) shows the Ukrainian flag.">
            <a:extLst>
              <a:ext uri="{FF2B5EF4-FFF2-40B4-BE49-F238E27FC236}">
                <a16:creationId xmlns:a16="http://schemas.microsoft.com/office/drawing/2014/main" id="{2EDA3E40-4744-C08F-2091-3F834BC64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1919605"/>
            <a:ext cx="8119872" cy="3291840"/>
          </a:xfrm>
        </p:spPr>
      </p:pic>
    </p:spTree>
    <p:extLst>
      <p:ext uri="{BB962C8B-B14F-4D97-AF65-F5344CB8AC3E}">
        <p14:creationId xmlns:p14="http://schemas.microsoft.com/office/powerpoint/2010/main" val="2702710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14.1 Figure 8</a:t>
            </a:r>
            <a:endParaRPr lang="en-US"/>
          </a:p>
        </p:txBody>
      </p:sp>
      <p:pic>
        <p:nvPicPr>
          <p:cNvPr id="6" name="Content Placeholder 5" descr="A photograph of an older man with his head in his hands in a hospital bed">
            <a:extLst>
              <a:ext uri="{FF2B5EF4-FFF2-40B4-BE49-F238E27FC236}">
                <a16:creationId xmlns:a16="http://schemas.microsoft.com/office/drawing/2014/main" id="{14D8BCBA-447E-2113-4DC1-4207914E0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16" y="1322197"/>
            <a:ext cx="4925568" cy="4486656"/>
          </a:xfrm>
        </p:spPr>
      </p:pic>
    </p:spTree>
    <p:extLst>
      <p:ext uri="{BB962C8B-B14F-4D97-AF65-F5344CB8AC3E}">
        <p14:creationId xmlns:p14="http://schemas.microsoft.com/office/powerpoint/2010/main" val="2655401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3031</TotalTime>
  <Words>278</Words>
  <Application>Microsoft Office PowerPoint</Application>
  <PresentationFormat>On-screen Show (4:3)</PresentationFormat>
  <Paragraphs>69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1" baseType="lpstr">
      <vt:lpstr>Calibri</vt:lpstr>
      <vt:lpstr>Arial</vt:lpstr>
      <vt:lpstr>Office Theme</vt:lpstr>
      <vt:lpstr>Chapter 14</vt:lpstr>
      <vt:lpstr>Lesson 14.1 Figure 1</vt:lpstr>
      <vt:lpstr>Lesson 14.1 Figure 2</vt:lpstr>
      <vt:lpstr>Lesson 14.1 Figure 3</vt:lpstr>
      <vt:lpstr>Lesson 14.1 Figure 4</vt:lpstr>
      <vt:lpstr>Lesson 14.1 Figure 5</vt:lpstr>
      <vt:lpstr>Lesson 14.1 Figure 6</vt:lpstr>
      <vt:lpstr>Lesson 14.1 Figure 7</vt:lpstr>
      <vt:lpstr>Lesson 14.1 Figure 8</vt:lpstr>
      <vt:lpstr>Lesson 14.1 Figure 9</vt:lpstr>
      <vt:lpstr>Lesson 14.1 Figure 10</vt:lpstr>
      <vt:lpstr>Lesson 14.1 Figure 11</vt:lpstr>
      <vt:lpstr>Lesson 14.1 Figure 12</vt:lpstr>
      <vt:lpstr>Lesson 14.1 Figure 13</vt:lpstr>
      <vt:lpstr>Lesson 14.1 Figure 14</vt:lpstr>
      <vt:lpstr>Lesson 14.1 Figure 15</vt:lpstr>
      <vt:lpstr>Lesson 14.1 Stress Study</vt:lpstr>
      <vt:lpstr>Lesson 14.2 Figure 1</vt:lpstr>
      <vt:lpstr>Lesson 14.2 Figure 2</vt:lpstr>
      <vt:lpstr>Lesson 14.2 Figure 3</vt:lpstr>
      <vt:lpstr>Lesson 14.2 Figure 4</vt:lpstr>
      <vt:lpstr>Lesson 14.2 Figure 5</vt:lpstr>
      <vt:lpstr>Lesson 14.2 Figure 6</vt:lpstr>
      <vt:lpstr>Lesson 14.2 Figure 7</vt:lpstr>
      <vt:lpstr>Lesson 14.2 Figure 8</vt:lpstr>
      <vt:lpstr>Lesson 14.2 Figure 9</vt:lpstr>
      <vt:lpstr>Lesson 14.3 Figure 1</vt:lpstr>
      <vt:lpstr>Lesson 14.3 Figure 2</vt:lpstr>
      <vt:lpstr>Lesson 14.3 Figure 3</vt:lpstr>
      <vt:lpstr>Lesson 14.3 Figure 4</vt:lpstr>
      <vt:lpstr>Lesson 14.3 Figure 5</vt:lpstr>
      <vt:lpstr>Lesson 14.3 Figure 6</vt:lpstr>
      <vt:lpstr>Lesson 14.3 Figure 7</vt:lpstr>
      <vt:lpstr>Lesson 14.3 Figure 8</vt:lpstr>
      <vt:lpstr>Lesson 14.3 Figure 9</vt:lpstr>
      <vt:lpstr>Lesson 14.3 Figure 10</vt:lpstr>
      <vt:lpstr>Lesson 14.3 Figure 11</vt:lpstr>
      <vt:lpstr>Lesson 14.3 Figure 12</vt:lpstr>
      <vt:lpstr>Lesson 14.3 Figure 13</vt:lpstr>
      <vt:lpstr>Lesson 14.3 Figure 14</vt:lpstr>
      <vt:lpstr>Lesson 14.3 Figure 15</vt:lpstr>
      <vt:lpstr>Lesson 14.3 Figure 16</vt:lpstr>
      <vt:lpstr>Lesson 14.3 Figure 17</vt:lpstr>
      <vt:lpstr>Lesson 14.3 Figure 18</vt:lpstr>
      <vt:lpstr>Lesson 14.3 Figure 19</vt:lpstr>
      <vt:lpstr>Lesson 14.4 Figure 1</vt:lpstr>
      <vt:lpstr>Lesson 14.4 Problem-focused coping</vt:lpstr>
      <vt:lpstr>Lesson 14.4 Figure 2</vt:lpstr>
      <vt:lpstr>Lesson 14.4 Figure 3</vt:lpstr>
      <vt:lpstr>Lesson 14.4 Figure 4</vt:lpstr>
      <vt:lpstr>Lesson 14.4 Figure 5</vt:lpstr>
      <vt:lpstr>Lesson 14.4 Figure 6</vt:lpstr>
      <vt:lpstr>Lesson 14.4 Figure 7</vt:lpstr>
      <vt:lpstr>Lesson 14.4 Figure 8</vt:lpstr>
      <vt:lpstr>Lesson 14.4 Figure 9</vt:lpstr>
      <vt:lpstr>Lesson 14.4 Figure 10</vt:lpstr>
      <vt:lpstr>Lesson 14.5 Figure 1</vt:lpstr>
      <vt:lpstr>Lesson 14.5 Figure 2</vt:lpstr>
      <vt:lpstr>Lesson 14.5 Figure 3</vt:lpstr>
      <vt:lpstr>Lesson 14.5 Figure 4</vt:lpstr>
      <vt:lpstr>Lesson 14.5 Figure 5</vt:lpstr>
      <vt:lpstr>Lesson 14.5 Figure 6</vt:lpstr>
      <vt:lpstr>Lesson 14.5 Figure 7</vt:lpstr>
      <vt:lpstr>Lesson 14.5 Figure 8</vt:lpstr>
      <vt:lpstr>Lesson 14.5 Figure 9</vt:lpstr>
      <vt:lpstr>Lesson 14.5 Figure 10</vt:lpstr>
      <vt:lpstr>Lesson 14.5 Figure 11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Psychology, 2nd Edition</dc:title>
  <dc:creator>Hawkes Learning</dc:creator>
  <cp:keywords>Psychology</cp:keywords>
  <cp:lastModifiedBy>Talissa Nahass</cp:lastModifiedBy>
  <cp:revision>185</cp:revision>
  <dcterms:created xsi:type="dcterms:W3CDTF">2013-04-26T14:43:13Z</dcterms:created>
  <dcterms:modified xsi:type="dcterms:W3CDTF">2024-08-30T12:31:33Z</dcterms:modified>
  <cp:category>Psychology</cp:category>
</cp:coreProperties>
</file>