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347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269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52715A-5B2D-53A7-43C3-B1199B08321D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Psychological Disorders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9</a:t>
            </a:r>
            <a:endParaRPr lang="en-US"/>
          </a:p>
        </p:txBody>
      </p:sp>
      <p:pic>
        <p:nvPicPr>
          <p:cNvPr id="6" name="Content Placeholder 5" descr="A drawing shows a person in a crowded room with hands over their ears.">
            <a:extLst>
              <a:ext uri="{FF2B5EF4-FFF2-40B4-BE49-F238E27FC236}">
                <a16:creationId xmlns:a16="http://schemas.microsoft.com/office/drawing/2014/main" id="{6093E766-5180-9A0E-C1A2-A8BBD2F8E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1322197"/>
            <a:ext cx="7461504" cy="4486656"/>
          </a:xfrm>
        </p:spPr>
      </p:pic>
    </p:spTree>
    <p:extLst>
      <p:ext uri="{BB962C8B-B14F-4D97-AF65-F5344CB8AC3E}">
        <p14:creationId xmlns:p14="http://schemas.microsoft.com/office/powerpoint/2010/main" val="286438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15.2 Figure 1</a:t>
            </a:r>
            <a:endParaRPr lang="en-US"/>
          </a:p>
        </p:txBody>
      </p:sp>
      <p:pic>
        <p:nvPicPr>
          <p:cNvPr id="6" name="Content Placeholder 5" descr="A Venn diagram shows an example of comorbidity.">
            <a:extLst>
              <a:ext uri="{FF2B5EF4-FFF2-40B4-BE49-F238E27FC236}">
                <a16:creationId xmlns:a16="http://schemas.microsoft.com/office/drawing/2014/main" id="{E3FC9D3B-E828-7040-A2B6-56B68D17D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380707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15.2 Figure 2</a:t>
            </a:r>
          </a:p>
        </p:txBody>
      </p:sp>
      <p:pic>
        <p:nvPicPr>
          <p:cNvPr id="6" name="Content Placeholder 5" descr="A computer keyboard has 'ICD10' where the Enter key should be. A stethoscope lays on top of the keyboard.">
            <a:extLst>
              <a:ext uri="{FF2B5EF4-FFF2-40B4-BE49-F238E27FC236}">
                <a16:creationId xmlns:a16="http://schemas.microsoft.com/office/drawing/2014/main" id="{D1609FC7-16C8-7B90-1664-B4479D180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1322197"/>
            <a:ext cx="5876544" cy="4486656"/>
          </a:xfrm>
        </p:spPr>
      </p:pic>
    </p:spTree>
    <p:extLst>
      <p:ext uri="{BB962C8B-B14F-4D97-AF65-F5344CB8AC3E}">
        <p14:creationId xmlns:p14="http://schemas.microsoft.com/office/powerpoint/2010/main" val="297045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15.2 Figure 3</a:t>
            </a:r>
          </a:p>
        </p:txBody>
      </p:sp>
      <p:pic>
        <p:nvPicPr>
          <p:cNvPr id="6" name="Content Placeholder 5" descr="A photograph shows a group of people cheering, with their hands in the air.">
            <a:extLst>
              <a:ext uri="{FF2B5EF4-FFF2-40B4-BE49-F238E27FC236}">
                <a16:creationId xmlns:a16="http://schemas.microsoft.com/office/drawing/2014/main" id="{C4B53661-4D8E-B7BB-7B27-E405A7812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18576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15.3 Figure 1</a:t>
            </a:r>
            <a:endParaRPr lang="en-US"/>
          </a:p>
        </p:txBody>
      </p:sp>
      <p:pic>
        <p:nvPicPr>
          <p:cNvPr id="6" name="Content Placeholder 5" descr="The Extraction of the Stone of Madness is shown.">
            <a:extLst>
              <a:ext uri="{FF2B5EF4-FFF2-40B4-BE49-F238E27FC236}">
                <a16:creationId xmlns:a16="http://schemas.microsoft.com/office/drawing/2014/main" id="{524DB054-B0F0-06A4-0732-5566DDBE0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68" y="1322197"/>
            <a:ext cx="4169664" cy="4486656"/>
          </a:xfrm>
        </p:spPr>
      </p:pic>
    </p:spTree>
    <p:extLst>
      <p:ext uri="{BB962C8B-B14F-4D97-AF65-F5344CB8AC3E}">
        <p14:creationId xmlns:p14="http://schemas.microsoft.com/office/powerpoint/2010/main" val="100653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15.3 Figure 2</a:t>
            </a:r>
            <a:endParaRPr lang="en-US"/>
          </a:p>
        </p:txBody>
      </p:sp>
      <p:pic>
        <p:nvPicPr>
          <p:cNvPr id="6" name="Content Placeholder 5" descr="A drawing shows women with twisted faces being dragged away by men, depicting Dancing Mania.">
            <a:extLst>
              <a:ext uri="{FF2B5EF4-FFF2-40B4-BE49-F238E27FC236}">
                <a16:creationId xmlns:a16="http://schemas.microsoft.com/office/drawing/2014/main" id="{0AF17491-6C33-CA34-3556-E952DB8D7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72" y="1346581"/>
            <a:ext cx="3267456" cy="4437888"/>
          </a:xfrm>
        </p:spPr>
      </p:pic>
    </p:spTree>
    <p:extLst>
      <p:ext uri="{BB962C8B-B14F-4D97-AF65-F5344CB8AC3E}">
        <p14:creationId xmlns:p14="http://schemas.microsoft.com/office/powerpoint/2010/main" val="41028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15.3 Figure 3</a:t>
            </a:r>
          </a:p>
        </p:txBody>
      </p:sp>
      <p:pic>
        <p:nvPicPr>
          <p:cNvPr id="6" name="Content Placeholder 5" descr="A bar graph showing the heritability of schizophrenia">
            <a:extLst>
              <a:ext uri="{FF2B5EF4-FFF2-40B4-BE49-F238E27FC236}">
                <a16:creationId xmlns:a16="http://schemas.microsoft.com/office/drawing/2014/main" id="{A448671F-F256-2BCB-0FE6-52D051F3D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" y="1314577"/>
            <a:ext cx="7760208" cy="4501896"/>
          </a:xfrm>
        </p:spPr>
      </p:pic>
    </p:spTree>
    <p:extLst>
      <p:ext uri="{BB962C8B-B14F-4D97-AF65-F5344CB8AC3E}">
        <p14:creationId xmlns:p14="http://schemas.microsoft.com/office/powerpoint/2010/main" val="106633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15.3 Figure 4</a:t>
            </a:r>
            <a:endParaRPr lang="en-US"/>
          </a:p>
        </p:txBody>
      </p:sp>
      <p:pic>
        <p:nvPicPr>
          <p:cNvPr id="6" name="Content Placeholder 5" descr="A line graph depicts the diathesis-stress model or dual-risk model.">
            <a:extLst>
              <a:ext uri="{FF2B5EF4-FFF2-40B4-BE49-F238E27FC236}">
                <a16:creationId xmlns:a16="http://schemas.microsoft.com/office/drawing/2014/main" id="{1CA644A2-6F76-A239-02EC-5F7FAA238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88" y="1322197"/>
            <a:ext cx="5145024" cy="4486656"/>
          </a:xfrm>
        </p:spPr>
      </p:pic>
    </p:spTree>
    <p:extLst>
      <p:ext uri="{BB962C8B-B14F-4D97-AF65-F5344CB8AC3E}">
        <p14:creationId xmlns:p14="http://schemas.microsoft.com/office/powerpoint/2010/main" val="529476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</a:t>
            </a:r>
            <a:endParaRPr lang="en-US"/>
          </a:p>
        </p:txBody>
      </p:sp>
      <p:pic>
        <p:nvPicPr>
          <p:cNvPr id="6" name="Content Placeholder 5" descr="A graphic describing the difference between fear and anxiety">
            <a:extLst>
              <a:ext uri="{FF2B5EF4-FFF2-40B4-BE49-F238E27FC236}">
                <a16:creationId xmlns:a16="http://schemas.microsoft.com/office/drawing/2014/main" id="{C1B00383-FB83-F6CE-EE8B-E2F87E07F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200021"/>
            <a:ext cx="8095488" cy="2731008"/>
          </a:xfrm>
        </p:spPr>
      </p:pic>
    </p:spTree>
    <p:extLst>
      <p:ext uri="{BB962C8B-B14F-4D97-AF65-F5344CB8AC3E}">
        <p14:creationId xmlns:p14="http://schemas.microsoft.com/office/powerpoint/2010/main" val="22986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2</a:t>
            </a:r>
            <a:endParaRPr lang="en-US"/>
          </a:p>
        </p:txBody>
      </p:sp>
      <p:pic>
        <p:nvPicPr>
          <p:cNvPr id="6" name="Content Placeholder 5" descr="An infographic titled 'Agoraphobia: Extreme or Irrational Fear of Open or Public Places' is shown.">
            <a:extLst>
              <a:ext uri="{FF2B5EF4-FFF2-40B4-BE49-F238E27FC236}">
                <a16:creationId xmlns:a16="http://schemas.microsoft.com/office/drawing/2014/main" id="{0FA0BEFB-3D47-F2C4-F9A9-7BF0E757E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28" y="1322197"/>
            <a:ext cx="4047744" cy="4486656"/>
          </a:xfrm>
        </p:spPr>
      </p:pic>
    </p:spTree>
    <p:extLst>
      <p:ext uri="{BB962C8B-B14F-4D97-AF65-F5344CB8AC3E}">
        <p14:creationId xmlns:p14="http://schemas.microsoft.com/office/powerpoint/2010/main" val="400964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1</a:t>
            </a:r>
            <a:endParaRPr lang="en-US"/>
          </a:p>
        </p:txBody>
      </p:sp>
      <p:pic>
        <p:nvPicPr>
          <p:cNvPr id="6" name="Content Placeholder 5" descr="Two photographs: (a) is Dwayne 'The Rock' Johnson, and (b) is Demi Lovato.">
            <a:extLst>
              <a:ext uri="{FF2B5EF4-FFF2-40B4-BE49-F238E27FC236}">
                <a16:creationId xmlns:a16="http://schemas.microsoft.com/office/drawing/2014/main" id="{F3B5E851-EB95-9B4F-0BE5-C1E48B4F2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310005"/>
            <a:ext cx="5852160" cy="451104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3</a:t>
            </a:r>
            <a:endParaRPr lang="en-US"/>
          </a:p>
        </p:txBody>
      </p:sp>
      <p:pic>
        <p:nvPicPr>
          <p:cNvPr id="6" name="Content Placeholder 5" descr="A man standing on a pane of glass overlooking the street at the top of a tall building">
            <a:extLst>
              <a:ext uri="{FF2B5EF4-FFF2-40B4-BE49-F238E27FC236}">
                <a16:creationId xmlns:a16="http://schemas.microsoft.com/office/drawing/2014/main" id="{4A43FB48-F1D2-9873-C88F-CB69DE26D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1322197"/>
            <a:ext cx="4559808" cy="4486656"/>
          </a:xfrm>
        </p:spPr>
      </p:pic>
    </p:spTree>
    <p:extLst>
      <p:ext uri="{BB962C8B-B14F-4D97-AF65-F5344CB8AC3E}">
        <p14:creationId xmlns:p14="http://schemas.microsoft.com/office/powerpoint/2010/main" val="1066590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4</a:t>
            </a:r>
            <a:endParaRPr lang="en-US"/>
          </a:p>
        </p:txBody>
      </p:sp>
      <p:pic>
        <p:nvPicPr>
          <p:cNvPr id="6" name="Content Placeholder 5" descr="A picture of a snake is labeled 'fear-relevant stimuli,' and a picture of a flower is labeled 'fear-irrelevant stimuli.'">
            <a:extLst>
              <a:ext uri="{FF2B5EF4-FFF2-40B4-BE49-F238E27FC236}">
                <a16:creationId xmlns:a16="http://schemas.microsoft.com/office/drawing/2014/main" id="{D3FDDD6E-CA25-25EC-EF8D-265DE6227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175637"/>
            <a:ext cx="8095488" cy="2779776"/>
          </a:xfrm>
        </p:spPr>
      </p:pic>
    </p:spTree>
    <p:extLst>
      <p:ext uri="{BB962C8B-B14F-4D97-AF65-F5344CB8AC3E}">
        <p14:creationId xmlns:p14="http://schemas.microsoft.com/office/powerpoint/2010/main" val="291028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5</a:t>
            </a:r>
            <a:endParaRPr lang="en-US"/>
          </a:p>
        </p:txBody>
      </p:sp>
      <p:pic>
        <p:nvPicPr>
          <p:cNvPr id="6" name="Content Placeholder 5" descr="A graphic shows some examples of problematic situations.">
            <a:extLst>
              <a:ext uri="{FF2B5EF4-FFF2-40B4-BE49-F238E27FC236}">
                <a16:creationId xmlns:a16="http://schemas.microsoft.com/office/drawing/2014/main" id="{DD4B0279-ED8A-55AF-BF5B-A2E9AACB2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72" y="1322197"/>
            <a:ext cx="5705856" cy="4486656"/>
          </a:xfrm>
        </p:spPr>
      </p:pic>
    </p:spTree>
    <p:extLst>
      <p:ext uri="{BB962C8B-B14F-4D97-AF65-F5344CB8AC3E}">
        <p14:creationId xmlns:p14="http://schemas.microsoft.com/office/powerpoint/2010/main" val="1078182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6</a:t>
            </a:r>
            <a:endParaRPr lang="en-US"/>
          </a:p>
        </p:txBody>
      </p:sp>
      <p:pic>
        <p:nvPicPr>
          <p:cNvPr id="6" name="Content Placeholder 5" descr="A graphic shows some examples of safety behaviors.">
            <a:extLst>
              <a:ext uri="{FF2B5EF4-FFF2-40B4-BE49-F238E27FC236}">
                <a16:creationId xmlns:a16="http://schemas.microsoft.com/office/drawing/2014/main" id="{0155B599-7A4F-649D-7BF1-56EFAFD98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4" y="1322197"/>
            <a:ext cx="5071872" cy="4486656"/>
          </a:xfrm>
        </p:spPr>
      </p:pic>
    </p:spTree>
    <p:extLst>
      <p:ext uri="{BB962C8B-B14F-4D97-AF65-F5344CB8AC3E}">
        <p14:creationId xmlns:p14="http://schemas.microsoft.com/office/powerpoint/2010/main" val="3979522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7</a:t>
            </a:r>
            <a:endParaRPr lang="en-US"/>
          </a:p>
        </p:txBody>
      </p:sp>
      <p:pic>
        <p:nvPicPr>
          <p:cNvPr id="6" name="Content Placeholder 5" descr="A photograph shows a man sitting on a ledge with a can of beer sitting next to him.">
            <a:extLst>
              <a:ext uri="{FF2B5EF4-FFF2-40B4-BE49-F238E27FC236}">
                <a16:creationId xmlns:a16="http://schemas.microsoft.com/office/drawing/2014/main" id="{B289EEE0-E52B-4BBB-C3D6-0537EC3C4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1322197"/>
            <a:ext cx="5583936" cy="4486656"/>
          </a:xfrm>
        </p:spPr>
      </p:pic>
    </p:spTree>
    <p:extLst>
      <p:ext uri="{BB962C8B-B14F-4D97-AF65-F5344CB8AC3E}">
        <p14:creationId xmlns:p14="http://schemas.microsoft.com/office/powerpoint/2010/main" val="324178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8</a:t>
            </a:r>
            <a:endParaRPr lang="en-US"/>
          </a:p>
        </p:txBody>
      </p:sp>
      <p:pic>
        <p:nvPicPr>
          <p:cNvPr id="6" name="Content Placeholder 5" descr="A graphic shows the correlation between teasing as a child and social anxiety disorders.">
            <a:extLst>
              <a:ext uri="{FF2B5EF4-FFF2-40B4-BE49-F238E27FC236}">
                <a16:creationId xmlns:a16="http://schemas.microsoft.com/office/drawing/2014/main" id="{CBF7FB4A-11B5-FAA3-8278-D3202C130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529205"/>
            <a:ext cx="8119872" cy="2072640"/>
          </a:xfrm>
        </p:spPr>
      </p:pic>
    </p:spTree>
    <p:extLst>
      <p:ext uri="{BB962C8B-B14F-4D97-AF65-F5344CB8AC3E}">
        <p14:creationId xmlns:p14="http://schemas.microsoft.com/office/powerpoint/2010/main" val="484184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9</a:t>
            </a:r>
            <a:endParaRPr lang="en-US"/>
          </a:p>
        </p:txBody>
      </p:sp>
      <p:pic>
        <p:nvPicPr>
          <p:cNvPr id="6" name="Content Placeholder 5" descr="An illustration shows the physical manifestations of 13 panic attack symptoms.">
            <a:extLst>
              <a:ext uri="{FF2B5EF4-FFF2-40B4-BE49-F238E27FC236}">
                <a16:creationId xmlns:a16="http://schemas.microsoft.com/office/drawing/2014/main" id="{3AA8C185-9788-AC1C-A39D-96EFBAB5E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322197"/>
            <a:ext cx="7120128" cy="4486656"/>
          </a:xfrm>
        </p:spPr>
      </p:pic>
    </p:spTree>
    <p:extLst>
      <p:ext uri="{BB962C8B-B14F-4D97-AF65-F5344CB8AC3E}">
        <p14:creationId xmlns:p14="http://schemas.microsoft.com/office/powerpoint/2010/main" val="1286891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10</a:t>
            </a:r>
            <a:endParaRPr lang="en-US"/>
          </a:p>
        </p:txBody>
      </p:sp>
      <p:pic>
        <p:nvPicPr>
          <p:cNvPr id="6" name="Content Placeholder 5" descr="A graphic asking if certain symptoms are related to a panic attack or a heart attack">
            <a:extLst>
              <a:ext uri="{FF2B5EF4-FFF2-40B4-BE49-F238E27FC236}">
                <a16:creationId xmlns:a16="http://schemas.microsoft.com/office/drawing/2014/main" id="{78CB810A-AB6E-8625-CF80-296E40AA8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80" y="1322197"/>
            <a:ext cx="3672840" cy="4486656"/>
          </a:xfrm>
        </p:spPr>
      </p:pic>
    </p:spTree>
    <p:extLst>
      <p:ext uri="{BB962C8B-B14F-4D97-AF65-F5344CB8AC3E}">
        <p14:creationId xmlns:p14="http://schemas.microsoft.com/office/powerpoint/2010/main" val="3488758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11</a:t>
            </a:r>
            <a:endParaRPr lang="en-US"/>
          </a:p>
        </p:txBody>
      </p:sp>
      <p:pic>
        <p:nvPicPr>
          <p:cNvPr id="6" name="Content Placeholder 5" descr="An illustration shows the location and triggering mechanism of the locus coeruleus.">
            <a:extLst>
              <a:ext uri="{FF2B5EF4-FFF2-40B4-BE49-F238E27FC236}">
                <a16:creationId xmlns:a16="http://schemas.microsoft.com/office/drawing/2014/main" id="{7F3E76DF-00E8-AECD-569A-F1647253F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1322197"/>
            <a:ext cx="4779264" cy="4486656"/>
          </a:xfrm>
        </p:spPr>
      </p:pic>
    </p:spTree>
    <p:extLst>
      <p:ext uri="{BB962C8B-B14F-4D97-AF65-F5344CB8AC3E}">
        <p14:creationId xmlns:p14="http://schemas.microsoft.com/office/powerpoint/2010/main" val="2597287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12</a:t>
            </a:r>
            <a:endParaRPr lang="en-US"/>
          </a:p>
        </p:txBody>
      </p:sp>
      <p:pic>
        <p:nvPicPr>
          <p:cNvPr id="6" name="Content Placeholder 5" descr="A graphic showing the sequence of a panic attack">
            <a:extLst>
              <a:ext uri="{FF2B5EF4-FFF2-40B4-BE49-F238E27FC236}">
                <a16:creationId xmlns:a16="http://schemas.microsoft.com/office/drawing/2014/main" id="{7C47E29C-E302-AE44-E4AB-ADD6C3C79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1322197"/>
            <a:ext cx="7754112" cy="4486656"/>
          </a:xfrm>
        </p:spPr>
      </p:pic>
    </p:spTree>
    <p:extLst>
      <p:ext uri="{BB962C8B-B14F-4D97-AF65-F5344CB8AC3E}">
        <p14:creationId xmlns:p14="http://schemas.microsoft.com/office/powerpoint/2010/main" val="188727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2</a:t>
            </a:r>
            <a:endParaRPr lang="en-US"/>
          </a:p>
        </p:txBody>
      </p:sp>
      <p:pic>
        <p:nvPicPr>
          <p:cNvPr id="6" name="Content Placeholder 5" descr="A tree cut into the shape of two human faces. One face is full of leaves, the other is bare tree limbs.">
            <a:extLst>
              <a:ext uri="{FF2B5EF4-FFF2-40B4-BE49-F238E27FC236}">
                <a16:creationId xmlns:a16="http://schemas.microsoft.com/office/drawing/2014/main" id="{D0B3AC95-159B-C8F1-2542-4637D9289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" y="1322197"/>
            <a:ext cx="7144512" cy="4486656"/>
          </a:xfrm>
        </p:spPr>
      </p:pic>
    </p:spTree>
    <p:extLst>
      <p:ext uri="{BB962C8B-B14F-4D97-AF65-F5344CB8AC3E}">
        <p14:creationId xmlns:p14="http://schemas.microsoft.com/office/powerpoint/2010/main" val="1861747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13</a:t>
            </a:r>
            <a:endParaRPr lang="en-US"/>
          </a:p>
        </p:txBody>
      </p:sp>
      <p:pic>
        <p:nvPicPr>
          <p:cNvPr id="6" name="Content Placeholder 5" descr="A photograph shows a woman with her head in her hands sitting in front of a computer.">
            <a:extLst>
              <a:ext uri="{FF2B5EF4-FFF2-40B4-BE49-F238E27FC236}">
                <a16:creationId xmlns:a16="http://schemas.microsoft.com/office/drawing/2014/main" id="{1058003A-2044-D936-8993-DE4E62D39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4183969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14</a:t>
            </a:r>
            <a:endParaRPr lang="en-US"/>
          </a:p>
        </p:txBody>
      </p:sp>
      <p:pic>
        <p:nvPicPr>
          <p:cNvPr id="6" name="Content Placeholder 5" descr="A graphic shows the criteria for a generalized anxiety disorder.">
            <a:extLst>
              <a:ext uri="{FF2B5EF4-FFF2-40B4-BE49-F238E27FC236}">
                <a16:creationId xmlns:a16="http://schemas.microsoft.com/office/drawing/2014/main" id="{9E426ACC-0C81-7287-F260-73DBED1E0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322197"/>
            <a:ext cx="7680960" cy="4486656"/>
          </a:xfrm>
        </p:spPr>
      </p:pic>
    </p:spTree>
    <p:extLst>
      <p:ext uri="{BB962C8B-B14F-4D97-AF65-F5344CB8AC3E}">
        <p14:creationId xmlns:p14="http://schemas.microsoft.com/office/powerpoint/2010/main" val="3633559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15</a:t>
            </a:r>
            <a:endParaRPr lang="en-US"/>
          </a:p>
        </p:txBody>
      </p:sp>
      <p:pic>
        <p:nvPicPr>
          <p:cNvPr id="6" name="Content Placeholder 5" descr="A photo shows hands arranging pencils in between a row of colorful pins and paper clips.">
            <a:extLst>
              <a:ext uri="{FF2B5EF4-FFF2-40B4-BE49-F238E27FC236}">
                <a16:creationId xmlns:a16="http://schemas.microsoft.com/office/drawing/2014/main" id="{647BF670-5541-93E3-B976-E3F16F928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1322197"/>
            <a:ext cx="7851648" cy="4486656"/>
          </a:xfrm>
        </p:spPr>
      </p:pic>
    </p:spTree>
    <p:extLst>
      <p:ext uri="{BB962C8B-B14F-4D97-AF65-F5344CB8AC3E}">
        <p14:creationId xmlns:p14="http://schemas.microsoft.com/office/powerpoint/2010/main" val="4026462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16</a:t>
            </a:r>
            <a:endParaRPr lang="en-US"/>
          </a:p>
        </p:txBody>
      </p:sp>
      <p:pic>
        <p:nvPicPr>
          <p:cNvPr id="6" name="Content Placeholder 5" descr="A photograph shows a person washing their hands.">
            <a:extLst>
              <a:ext uri="{FF2B5EF4-FFF2-40B4-BE49-F238E27FC236}">
                <a16:creationId xmlns:a16="http://schemas.microsoft.com/office/drawing/2014/main" id="{13FC25D8-6680-7D4E-0D98-6A9D31A3C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800492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17</a:t>
            </a:r>
            <a:endParaRPr lang="en-US"/>
          </a:p>
        </p:txBody>
      </p:sp>
      <p:pic>
        <p:nvPicPr>
          <p:cNvPr id="6" name="Content Placeholder 5" descr="A graphic shows a person icon with a shadow of a very large person.">
            <a:extLst>
              <a:ext uri="{FF2B5EF4-FFF2-40B4-BE49-F238E27FC236}">
                <a16:creationId xmlns:a16="http://schemas.microsoft.com/office/drawing/2014/main" id="{970BA379-73A0-D6F3-F48D-7EA3EBFFE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1346581"/>
            <a:ext cx="4194048" cy="4437888"/>
          </a:xfrm>
        </p:spPr>
      </p:pic>
    </p:spTree>
    <p:extLst>
      <p:ext uri="{BB962C8B-B14F-4D97-AF65-F5344CB8AC3E}">
        <p14:creationId xmlns:p14="http://schemas.microsoft.com/office/powerpoint/2010/main" val="61791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18</a:t>
            </a:r>
            <a:endParaRPr lang="en-US"/>
          </a:p>
        </p:txBody>
      </p:sp>
      <p:pic>
        <p:nvPicPr>
          <p:cNvPr id="6" name="Content Placeholder 5" descr="A photograph of the living room of a person with hoarding disorder">
            <a:extLst>
              <a:ext uri="{FF2B5EF4-FFF2-40B4-BE49-F238E27FC236}">
                <a16:creationId xmlns:a16="http://schemas.microsoft.com/office/drawing/2014/main" id="{58B73392-2E2E-FFDA-104F-70DE8DB01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129611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19</a:t>
            </a:r>
            <a:endParaRPr lang="en-US"/>
          </a:p>
        </p:txBody>
      </p:sp>
      <p:pic>
        <p:nvPicPr>
          <p:cNvPr id="6" name="Content Placeholder 5" descr="A illustration of the brain">
            <a:extLst>
              <a:ext uri="{FF2B5EF4-FFF2-40B4-BE49-F238E27FC236}">
                <a16:creationId xmlns:a16="http://schemas.microsoft.com/office/drawing/2014/main" id="{3158D5E0-7D13-69DC-C8A7-851AEFB03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22197"/>
            <a:ext cx="6583680" cy="4486656"/>
          </a:xfrm>
        </p:spPr>
      </p:pic>
    </p:spTree>
    <p:extLst>
      <p:ext uri="{BB962C8B-B14F-4D97-AF65-F5344CB8AC3E}">
        <p14:creationId xmlns:p14="http://schemas.microsoft.com/office/powerpoint/2010/main" val="80148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20</a:t>
            </a:r>
            <a:endParaRPr lang="en-US"/>
          </a:p>
        </p:txBody>
      </p:sp>
      <p:pic>
        <p:nvPicPr>
          <p:cNvPr id="6" name="Content Placeholder 5" descr="A photograph shows a woman placing a towel over a door handle to open the door.">
            <a:extLst>
              <a:ext uri="{FF2B5EF4-FFF2-40B4-BE49-F238E27FC236}">
                <a16:creationId xmlns:a16="http://schemas.microsoft.com/office/drawing/2014/main" id="{B053B63F-96EE-F7DB-5C71-EE228F198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48" y="1322197"/>
            <a:ext cx="5023104" cy="4486656"/>
          </a:xfrm>
        </p:spPr>
      </p:pic>
    </p:spTree>
    <p:extLst>
      <p:ext uri="{BB962C8B-B14F-4D97-AF65-F5344CB8AC3E}">
        <p14:creationId xmlns:p14="http://schemas.microsoft.com/office/powerpoint/2010/main" val="1177389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21</a:t>
            </a:r>
            <a:endParaRPr lang="en-US"/>
          </a:p>
        </p:txBody>
      </p:sp>
      <p:pic>
        <p:nvPicPr>
          <p:cNvPr id="6" name="Content Placeholder 5" descr="A photograph shows a mother, looking down, holding her baby.">
            <a:extLst>
              <a:ext uri="{FF2B5EF4-FFF2-40B4-BE49-F238E27FC236}">
                <a16:creationId xmlns:a16="http://schemas.microsoft.com/office/drawing/2014/main" id="{59E48B88-0FD2-0FE0-2223-830C9837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2" y="1322197"/>
            <a:ext cx="6193536" cy="4486656"/>
          </a:xfrm>
        </p:spPr>
      </p:pic>
    </p:spTree>
    <p:extLst>
      <p:ext uri="{BB962C8B-B14F-4D97-AF65-F5344CB8AC3E}">
        <p14:creationId xmlns:p14="http://schemas.microsoft.com/office/powerpoint/2010/main" val="2501605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22</a:t>
            </a:r>
            <a:endParaRPr lang="en-US"/>
          </a:p>
        </p:txBody>
      </p:sp>
      <p:pic>
        <p:nvPicPr>
          <p:cNvPr id="6" name="Content Placeholder 5" descr="A photograph shows a firefighter amidst a tremendous amount of smoke.">
            <a:extLst>
              <a:ext uri="{FF2B5EF4-FFF2-40B4-BE49-F238E27FC236}">
                <a16:creationId xmlns:a16="http://schemas.microsoft.com/office/drawing/2014/main" id="{61DD577A-F244-5A1B-1881-4F63E5D41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1322197"/>
            <a:ext cx="3340608" cy="4486656"/>
          </a:xfrm>
        </p:spPr>
      </p:pic>
    </p:spTree>
    <p:extLst>
      <p:ext uri="{BB962C8B-B14F-4D97-AF65-F5344CB8AC3E}">
        <p14:creationId xmlns:p14="http://schemas.microsoft.com/office/powerpoint/2010/main" val="138599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3</a:t>
            </a:r>
            <a:endParaRPr lang="en-US"/>
          </a:p>
        </p:txBody>
      </p:sp>
      <p:pic>
        <p:nvPicPr>
          <p:cNvPr id="6" name="Content Placeholder 5" descr="A woman with red hair">
            <a:extLst>
              <a:ext uri="{FF2B5EF4-FFF2-40B4-BE49-F238E27FC236}">
                <a16:creationId xmlns:a16="http://schemas.microsoft.com/office/drawing/2014/main" id="{B273AD98-D775-2EFB-89CE-764B7B921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2967837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23</a:t>
            </a:r>
            <a:endParaRPr lang="en-US"/>
          </a:p>
        </p:txBody>
      </p:sp>
      <p:pic>
        <p:nvPicPr>
          <p:cNvPr id="6" name="Content Placeholder 5" descr="A photograph shows a man looking at the names on the Vietnam Veterans Memorial Wall in Washington, D.C.">
            <a:extLst>
              <a:ext uri="{FF2B5EF4-FFF2-40B4-BE49-F238E27FC236}">
                <a16:creationId xmlns:a16="http://schemas.microsoft.com/office/drawing/2014/main" id="{13DCCD70-1278-AF4C-F809-E5B4D1BF3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1501383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15.4 Figure 24</a:t>
            </a:r>
            <a:endParaRPr lang="en-US"/>
          </a:p>
        </p:txBody>
      </p:sp>
      <p:pic>
        <p:nvPicPr>
          <p:cNvPr id="6" name="Content Placeholder 5" descr="A photograph shows a group of health care workers in personal protective equipment, huddling.">
            <a:extLst>
              <a:ext uri="{FF2B5EF4-FFF2-40B4-BE49-F238E27FC236}">
                <a16:creationId xmlns:a16="http://schemas.microsoft.com/office/drawing/2014/main" id="{A831FF18-4239-4AD3-AD04-8A384C665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4240793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1</a:t>
            </a:r>
            <a:endParaRPr lang="en-US"/>
          </a:p>
        </p:txBody>
      </p:sp>
      <p:pic>
        <p:nvPicPr>
          <p:cNvPr id="6" name="Content Placeholder 5" descr="A photo shows a masked woman expressing different emotions.">
            <a:extLst>
              <a:ext uri="{FF2B5EF4-FFF2-40B4-BE49-F238E27FC236}">
                <a16:creationId xmlns:a16="http://schemas.microsoft.com/office/drawing/2014/main" id="{26C63F4E-F2EC-6F68-D19B-C858B24D8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325283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2</a:t>
            </a:r>
            <a:endParaRPr lang="en-US"/>
          </a:p>
        </p:txBody>
      </p:sp>
      <p:pic>
        <p:nvPicPr>
          <p:cNvPr id="6" name="Content Placeholder 5" descr="A photograph shows a person standing on the edge of a cliff.">
            <a:extLst>
              <a:ext uri="{FF2B5EF4-FFF2-40B4-BE49-F238E27FC236}">
                <a16:creationId xmlns:a16="http://schemas.microsoft.com/office/drawing/2014/main" id="{215E2B0D-CC78-8201-7A75-D375355C0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602613"/>
            <a:ext cx="8119872" cy="3925824"/>
          </a:xfrm>
        </p:spPr>
      </p:pic>
    </p:spTree>
    <p:extLst>
      <p:ext uri="{BB962C8B-B14F-4D97-AF65-F5344CB8AC3E}">
        <p14:creationId xmlns:p14="http://schemas.microsoft.com/office/powerpoint/2010/main" val="4075941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3</a:t>
            </a:r>
            <a:endParaRPr lang="en-US"/>
          </a:p>
        </p:txBody>
      </p:sp>
      <p:pic>
        <p:nvPicPr>
          <p:cNvPr id="6" name="Content Placeholder 5" descr="A photograph shows several dominoes on one side of a red line. On the other is a blank domino.">
            <a:extLst>
              <a:ext uri="{FF2B5EF4-FFF2-40B4-BE49-F238E27FC236}">
                <a16:creationId xmlns:a16="http://schemas.microsoft.com/office/drawing/2014/main" id="{92B54FB0-3F83-FA9F-0782-D353A46D7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1322197"/>
            <a:ext cx="7510272" cy="4486656"/>
          </a:xfrm>
        </p:spPr>
      </p:pic>
    </p:spTree>
    <p:extLst>
      <p:ext uri="{BB962C8B-B14F-4D97-AF65-F5344CB8AC3E}">
        <p14:creationId xmlns:p14="http://schemas.microsoft.com/office/powerpoint/2010/main" val="2513789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4</a:t>
            </a:r>
            <a:endParaRPr lang="en-US"/>
          </a:p>
        </p:txBody>
      </p:sp>
      <p:pic>
        <p:nvPicPr>
          <p:cNvPr id="6" name="Content Placeholder 5" descr="A photograph of a baby sleeping on its mother's shoulder">
            <a:extLst>
              <a:ext uri="{FF2B5EF4-FFF2-40B4-BE49-F238E27FC236}">
                <a16:creationId xmlns:a16="http://schemas.microsoft.com/office/drawing/2014/main" id="{4AE7B091-3272-F9B5-9961-CB81E1081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28" y="1322197"/>
            <a:ext cx="5266944" cy="4486656"/>
          </a:xfrm>
        </p:spPr>
      </p:pic>
    </p:spTree>
    <p:extLst>
      <p:ext uri="{BB962C8B-B14F-4D97-AF65-F5344CB8AC3E}">
        <p14:creationId xmlns:p14="http://schemas.microsoft.com/office/powerpoint/2010/main" val="4111040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5</a:t>
            </a:r>
            <a:endParaRPr lang="en-US"/>
          </a:p>
        </p:txBody>
      </p:sp>
      <p:pic>
        <p:nvPicPr>
          <p:cNvPr id="6" name="Content Placeholder 5" descr="A photograph of a person walking a tightrope over a large chasm">
            <a:extLst>
              <a:ext uri="{FF2B5EF4-FFF2-40B4-BE49-F238E27FC236}">
                <a16:creationId xmlns:a16="http://schemas.microsoft.com/office/drawing/2014/main" id="{B37AA621-535A-4A61-1F5A-C8D163C9A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1322197"/>
            <a:ext cx="7168896" cy="4486656"/>
          </a:xfrm>
        </p:spPr>
      </p:pic>
    </p:spTree>
    <p:extLst>
      <p:ext uri="{BB962C8B-B14F-4D97-AF65-F5344CB8AC3E}">
        <p14:creationId xmlns:p14="http://schemas.microsoft.com/office/powerpoint/2010/main" val="55690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6</a:t>
            </a:r>
            <a:endParaRPr lang="en-US"/>
          </a:p>
        </p:txBody>
      </p:sp>
      <p:pic>
        <p:nvPicPr>
          <p:cNvPr id="6" name="Content Placeholder 5" descr="An illustration shows the synaptic space between two neurons.">
            <a:extLst>
              <a:ext uri="{FF2B5EF4-FFF2-40B4-BE49-F238E27FC236}">
                <a16:creationId xmlns:a16="http://schemas.microsoft.com/office/drawing/2014/main" id="{F072A7FD-E674-0001-B962-C11B6C5C8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48" y="1322197"/>
            <a:ext cx="3727704" cy="4486656"/>
          </a:xfrm>
        </p:spPr>
      </p:pic>
    </p:spTree>
    <p:extLst>
      <p:ext uri="{BB962C8B-B14F-4D97-AF65-F5344CB8AC3E}">
        <p14:creationId xmlns:p14="http://schemas.microsoft.com/office/powerpoint/2010/main" val="931949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7</a:t>
            </a:r>
            <a:endParaRPr lang="en-US"/>
          </a:p>
        </p:txBody>
      </p:sp>
      <p:pic>
        <p:nvPicPr>
          <p:cNvPr id="6" name="Content Placeholder 5" descr="A photograph shows a yellow balloon with a sad face drawn on it.">
            <a:extLst>
              <a:ext uri="{FF2B5EF4-FFF2-40B4-BE49-F238E27FC236}">
                <a16:creationId xmlns:a16="http://schemas.microsoft.com/office/drawing/2014/main" id="{57D6597E-81AD-68F9-7020-2399CCE8F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1322197"/>
            <a:ext cx="2828544" cy="4486656"/>
          </a:xfrm>
        </p:spPr>
      </p:pic>
    </p:spTree>
    <p:extLst>
      <p:ext uri="{BB962C8B-B14F-4D97-AF65-F5344CB8AC3E}">
        <p14:creationId xmlns:p14="http://schemas.microsoft.com/office/powerpoint/2010/main" val="2689627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Cognitive Theories of Depression</a:t>
            </a:r>
            <a:endParaRPr lang="en-US"/>
          </a:p>
        </p:txBody>
      </p:sp>
      <p:pic>
        <p:nvPicPr>
          <p:cNvPr id="5" name="Content Placeholder 4" descr="A diagram describing a depressive schema">
            <a:extLst>
              <a:ext uri="{FF2B5EF4-FFF2-40B4-BE49-F238E27FC236}">
                <a16:creationId xmlns:a16="http://schemas.microsoft.com/office/drawing/2014/main" id="{F3714EEE-D850-766D-865D-6D217A2FA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1322197"/>
            <a:ext cx="7534656" cy="4486656"/>
          </a:xfrm>
        </p:spPr>
      </p:pic>
    </p:spTree>
    <p:extLst>
      <p:ext uri="{BB962C8B-B14F-4D97-AF65-F5344CB8AC3E}">
        <p14:creationId xmlns:p14="http://schemas.microsoft.com/office/powerpoint/2010/main" val="270366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4</a:t>
            </a:r>
            <a:endParaRPr lang="en-US"/>
          </a:p>
        </p:txBody>
      </p:sp>
      <p:pic>
        <p:nvPicPr>
          <p:cNvPr id="6" name="Content Placeholder 5" descr="Two men shaking hands and making eye contact">
            <a:extLst>
              <a:ext uri="{FF2B5EF4-FFF2-40B4-BE49-F238E27FC236}">
                <a16:creationId xmlns:a16="http://schemas.microsoft.com/office/drawing/2014/main" id="{32F3C91F-0775-E375-2442-D7E2CA71A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957245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8</a:t>
            </a:r>
            <a:endParaRPr lang="en-US"/>
          </a:p>
        </p:txBody>
      </p:sp>
      <p:pic>
        <p:nvPicPr>
          <p:cNvPr id="6" name="Content Placeholder 5" descr="A road sign with hope pointing one way and despair pointing the other">
            <a:extLst>
              <a:ext uri="{FF2B5EF4-FFF2-40B4-BE49-F238E27FC236}">
                <a16:creationId xmlns:a16="http://schemas.microsoft.com/office/drawing/2014/main" id="{82826575-4672-2F40-CF38-EE4A4A348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717486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9</a:t>
            </a:r>
            <a:endParaRPr lang="en-US"/>
          </a:p>
        </p:txBody>
      </p:sp>
      <p:pic>
        <p:nvPicPr>
          <p:cNvPr id="6" name="Content Placeholder 5" descr="A photograph of a cow">
            <a:extLst>
              <a:ext uri="{FF2B5EF4-FFF2-40B4-BE49-F238E27FC236}">
                <a16:creationId xmlns:a16="http://schemas.microsoft.com/office/drawing/2014/main" id="{05A974C9-F586-766E-8582-BF1BA8B2C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1336804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10</a:t>
            </a:r>
            <a:endParaRPr lang="en-US"/>
          </a:p>
        </p:txBody>
      </p:sp>
      <p:pic>
        <p:nvPicPr>
          <p:cNvPr id="6" name="Content Placeholder 5" descr="A photograph shows a man standing, looking down with a sad expression.">
            <a:extLst>
              <a:ext uri="{FF2B5EF4-FFF2-40B4-BE49-F238E27FC236}">
                <a16:creationId xmlns:a16="http://schemas.microsoft.com/office/drawing/2014/main" id="{31DBB938-CEAA-8F32-452C-45938FE45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12" y="1322197"/>
            <a:ext cx="3389376" cy="4486656"/>
          </a:xfrm>
        </p:spPr>
      </p:pic>
    </p:spTree>
    <p:extLst>
      <p:ext uri="{BB962C8B-B14F-4D97-AF65-F5344CB8AC3E}">
        <p14:creationId xmlns:p14="http://schemas.microsoft.com/office/powerpoint/2010/main" val="526172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11</a:t>
            </a:r>
            <a:endParaRPr lang="en-US"/>
          </a:p>
        </p:txBody>
      </p:sp>
      <p:pic>
        <p:nvPicPr>
          <p:cNvPr id="6" name="Content Placeholder 5" descr="A photograph of Robin Williams">
            <a:extLst>
              <a:ext uri="{FF2B5EF4-FFF2-40B4-BE49-F238E27FC236}">
                <a16:creationId xmlns:a16="http://schemas.microsoft.com/office/drawing/2014/main" id="{5CB10986-67ED-2576-C082-29A6F364A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4" y="1322197"/>
            <a:ext cx="2755392" cy="4486656"/>
          </a:xfrm>
        </p:spPr>
      </p:pic>
    </p:spTree>
    <p:extLst>
      <p:ext uri="{BB962C8B-B14F-4D97-AF65-F5344CB8AC3E}">
        <p14:creationId xmlns:p14="http://schemas.microsoft.com/office/powerpoint/2010/main" val="1316565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15.5 Figure 12</a:t>
            </a:r>
            <a:endParaRPr lang="en-US"/>
          </a:p>
        </p:txBody>
      </p:sp>
      <p:pic>
        <p:nvPicPr>
          <p:cNvPr id="6" name="Content Placeholder 5" descr="A photograph shows a person looking down at their phone in their lap.">
            <a:extLst>
              <a:ext uri="{FF2B5EF4-FFF2-40B4-BE49-F238E27FC236}">
                <a16:creationId xmlns:a16="http://schemas.microsoft.com/office/drawing/2014/main" id="{F00D850C-B503-2249-F3DF-BECE90BE0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76" y="1322197"/>
            <a:ext cx="2974848" cy="4486656"/>
          </a:xfrm>
        </p:spPr>
      </p:pic>
    </p:spTree>
    <p:extLst>
      <p:ext uri="{BB962C8B-B14F-4D97-AF65-F5344CB8AC3E}">
        <p14:creationId xmlns:p14="http://schemas.microsoft.com/office/powerpoint/2010/main" val="1595189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15.6 Figure 1</a:t>
            </a:r>
            <a:endParaRPr lang="en-US"/>
          </a:p>
        </p:txBody>
      </p:sp>
      <p:pic>
        <p:nvPicPr>
          <p:cNvPr id="6" name="Content Placeholder 5" descr="A painting illustrates a black-and-white surreal and abstract portrait of a man.">
            <a:extLst>
              <a:ext uri="{FF2B5EF4-FFF2-40B4-BE49-F238E27FC236}">
                <a16:creationId xmlns:a16="http://schemas.microsoft.com/office/drawing/2014/main" id="{FDB18B7E-D76D-841B-4566-0984E8FF8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3441246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15.6 Figure 2</a:t>
            </a:r>
            <a:endParaRPr lang="en-US"/>
          </a:p>
        </p:txBody>
      </p:sp>
      <p:pic>
        <p:nvPicPr>
          <p:cNvPr id="6" name="Content Placeholder 5" descr="A cat looking into a mirror and a tiger being reflected back">
            <a:extLst>
              <a:ext uri="{FF2B5EF4-FFF2-40B4-BE49-F238E27FC236}">
                <a16:creationId xmlns:a16="http://schemas.microsoft.com/office/drawing/2014/main" id="{A0E40315-3729-BDD1-5A23-09ED0994D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1322197"/>
            <a:ext cx="3877056" cy="4486656"/>
          </a:xfrm>
        </p:spPr>
      </p:pic>
    </p:spTree>
    <p:extLst>
      <p:ext uri="{BB962C8B-B14F-4D97-AF65-F5344CB8AC3E}">
        <p14:creationId xmlns:p14="http://schemas.microsoft.com/office/powerpoint/2010/main" val="2431297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15.6 Figure 3</a:t>
            </a:r>
            <a:endParaRPr lang="en-US"/>
          </a:p>
        </p:txBody>
      </p:sp>
      <p:pic>
        <p:nvPicPr>
          <p:cNvPr id="6" name="Content Placeholder 5" descr="Wooden, square beads with letters on them scattered in the grass">
            <a:extLst>
              <a:ext uri="{FF2B5EF4-FFF2-40B4-BE49-F238E27FC236}">
                <a16:creationId xmlns:a16="http://schemas.microsoft.com/office/drawing/2014/main" id="{2EA9C90B-FDB5-4517-D413-710E69560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103358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15.6 Figure 4</a:t>
            </a:r>
            <a:endParaRPr lang="en-US"/>
          </a:p>
        </p:txBody>
      </p:sp>
      <p:pic>
        <p:nvPicPr>
          <p:cNvPr id="6" name="Content Placeholder 5" descr="An old photo album with old black and white photos laying on top of it">
            <a:extLst>
              <a:ext uri="{FF2B5EF4-FFF2-40B4-BE49-F238E27FC236}">
                <a16:creationId xmlns:a16="http://schemas.microsoft.com/office/drawing/2014/main" id="{703C21B3-7DB4-B327-ED48-6DA4D2E3A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1322197"/>
            <a:ext cx="5510784" cy="4486656"/>
          </a:xfrm>
        </p:spPr>
      </p:pic>
    </p:spTree>
    <p:extLst>
      <p:ext uri="{BB962C8B-B14F-4D97-AF65-F5344CB8AC3E}">
        <p14:creationId xmlns:p14="http://schemas.microsoft.com/office/powerpoint/2010/main" val="3995568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15.6 Figure 5</a:t>
            </a:r>
            <a:endParaRPr lang="en-US"/>
          </a:p>
        </p:txBody>
      </p:sp>
      <p:pic>
        <p:nvPicPr>
          <p:cNvPr id="6" name="Content Placeholder 5" descr="A diagram of the travel path of dopamine">
            <a:extLst>
              <a:ext uri="{FF2B5EF4-FFF2-40B4-BE49-F238E27FC236}">
                <a16:creationId xmlns:a16="http://schemas.microsoft.com/office/drawing/2014/main" id="{D03FF0C4-9AF8-39EA-38E3-2A2814BFE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56" y="1322197"/>
            <a:ext cx="4437888" cy="4486656"/>
          </a:xfrm>
        </p:spPr>
      </p:pic>
    </p:spTree>
    <p:extLst>
      <p:ext uri="{BB962C8B-B14F-4D97-AF65-F5344CB8AC3E}">
        <p14:creationId xmlns:p14="http://schemas.microsoft.com/office/powerpoint/2010/main" val="222654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5</a:t>
            </a:r>
            <a:endParaRPr lang="en-US"/>
          </a:p>
        </p:txBody>
      </p:sp>
      <p:pic>
        <p:nvPicPr>
          <p:cNvPr id="6" name="Content Placeholder 5" descr="A drawing of a person with a heart floating above one hand and a brain floating above the other">
            <a:extLst>
              <a:ext uri="{FF2B5EF4-FFF2-40B4-BE49-F238E27FC236}">
                <a16:creationId xmlns:a16="http://schemas.microsoft.com/office/drawing/2014/main" id="{DB689379-D3C5-1A12-75FB-C551AFED4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1322197"/>
            <a:ext cx="4779264" cy="4486656"/>
          </a:xfrm>
        </p:spPr>
      </p:pic>
    </p:spTree>
    <p:extLst>
      <p:ext uri="{BB962C8B-B14F-4D97-AF65-F5344CB8AC3E}">
        <p14:creationId xmlns:p14="http://schemas.microsoft.com/office/powerpoint/2010/main" val="3904972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15.6 Figure 6</a:t>
            </a:r>
            <a:endParaRPr lang="en-US"/>
          </a:p>
        </p:txBody>
      </p:sp>
      <p:pic>
        <p:nvPicPr>
          <p:cNvPr id="6" name="Content Placeholder 5" descr="A photograph of a marijuana plant">
            <a:extLst>
              <a:ext uri="{FF2B5EF4-FFF2-40B4-BE49-F238E27FC236}">
                <a16:creationId xmlns:a16="http://schemas.microsoft.com/office/drawing/2014/main" id="{7BEE97B9-FDD2-EC4C-90D0-AE0F2DD31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419733"/>
            <a:ext cx="8095488" cy="4291584"/>
          </a:xfrm>
        </p:spPr>
      </p:pic>
    </p:spTree>
    <p:extLst>
      <p:ext uri="{BB962C8B-B14F-4D97-AF65-F5344CB8AC3E}">
        <p14:creationId xmlns:p14="http://schemas.microsoft.com/office/powerpoint/2010/main" val="3351874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15.7 Figure 1</a:t>
            </a:r>
            <a:endParaRPr lang="en-US"/>
          </a:p>
        </p:txBody>
      </p:sp>
      <p:pic>
        <p:nvPicPr>
          <p:cNvPr id="6" name="Content Placeholder 5" descr="A drawing of a head with the brain outlined and a person erasing part of the brain">
            <a:extLst>
              <a:ext uri="{FF2B5EF4-FFF2-40B4-BE49-F238E27FC236}">
                <a16:creationId xmlns:a16="http://schemas.microsoft.com/office/drawing/2014/main" id="{0DDF0C31-7EE1-A045-F658-958365092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1322197"/>
            <a:ext cx="6071616" cy="4486656"/>
          </a:xfrm>
        </p:spPr>
      </p:pic>
    </p:spTree>
    <p:extLst>
      <p:ext uri="{BB962C8B-B14F-4D97-AF65-F5344CB8AC3E}">
        <p14:creationId xmlns:p14="http://schemas.microsoft.com/office/powerpoint/2010/main" val="886195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15.7 Figure 2</a:t>
            </a:r>
            <a:endParaRPr lang="en-US"/>
          </a:p>
        </p:txBody>
      </p:sp>
      <p:pic>
        <p:nvPicPr>
          <p:cNvPr id="6" name="Content Placeholder 5" descr="A black-and-white image shows a vintage theater poster for a performance of Dr. Jekyll and Mr. Hyde.">
            <a:extLst>
              <a:ext uri="{FF2B5EF4-FFF2-40B4-BE49-F238E27FC236}">
                <a16:creationId xmlns:a16="http://schemas.microsoft.com/office/drawing/2014/main" id="{C62726AE-2A1E-62B7-4CCF-A7F494A86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322197"/>
            <a:ext cx="6120384" cy="4486656"/>
          </a:xfrm>
        </p:spPr>
      </p:pic>
    </p:spTree>
    <p:extLst>
      <p:ext uri="{BB962C8B-B14F-4D97-AF65-F5344CB8AC3E}">
        <p14:creationId xmlns:p14="http://schemas.microsoft.com/office/powerpoint/2010/main" val="4091412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15.8 Figure 1</a:t>
            </a:r>
            <a:endParaRPr lang="en-US"/>
          </a:p>
        </p:txBody>
      </p:sp>
      <p:pic>
        <p:nvPicPr>
          <p:cNvPr id="6" name="Content Placeholder 5" descr="A diagram describing the three personality clusters">
            <a:extLst>
              <a:ext uri="{FF2B5EF4-FFF2-40B4-BE49-F238E27FC236}">
                <a16:creationId xmlns:a16="http://schemas.microsoft.com/office/drawing/2014/main" id="{A3885F26-34D9-6475-86A0-E3FEFE318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44" y="1322197"/>
            <a:ext cx="2877312" cy="4486656"/>
          </a:xfrm>
        </p:spPr>
      </p:pic>
    </p:spTree>
    <p:extLst>
      <p:ext uri="{BB962C8B-B14F-4D97-AF65-F5344CB8AC3E}">
        <p14:creationId xmlns:p14="http://schemas.microsoft.com/office/powerpoint/2010/main" val="952924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15.8 Figure 2</a:t>
            </a:r>
            <a:endParaRPr lang="en-US"/>
          </a:p>
        </p:txBody>
      </p:sp>
      <p:pic>
        <p:nvPicPr>
          <p:cNvPr id="6" name="Content Placeholder 5" descr="A drawing shows a man cutting off the tree limb that he's standing on.">
            <a:extLst>
              <a:ext uri="{FF2B5EF4-FFF2-40B4-BE49-F238E27FC236}">
                <a16:creationId xmlns:a16="http://schemas.microsoft.com/office/drawing/2014/main" id="{4D3BD55C-6ABB-A1AD-28B0-B7295F909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22197"/>
            <a:ext cx="3048000" cy="4486656"/>
          </a:xfrm>
        </p:spPr>
      </p:pic>
    </p:spTree>
    <p:extLst>
      <p:ext uri="{BB962C8B-B14F-4D97-AF65-F5344CB8AC3E}">
        <p14:creationId xmlns:p14="http://schemas.microsoft.com/office/powerpoint/2010/main" val="5053204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15.8 Figure 3</a:t>
            </a:r>
            <a:endParaRPr lang="en-US"/>
          </a:p>
        </p:txBody>
      </p:sp>
      <p:pic>
        <p:nvPicPr>
          <p:cNvPr id="6" name="Content Placeholder 5" descr="A kid's drawing shows a happy family on one side and a sad kid in the rain on the other side.">
            <a:extLst>
              <a:ext uri="{FF2B5EF4-FFF2-40B4-BE49-F238E27FC236}">
                <a16:creationId xmlns:a16="http://schemas.microsoft.com/office/drawing/2014/main" id="{0132C635-62BB-BD39-473B-01127C9A9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168320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15.8 Figure 4</a:t>
            </a:r>
            <a:endParaRPr lang="en-US"/>
          </a:p>
        </p:txBody>
      </p:sp>
      <p:pic>
        <p:nvPicPr>
          <p:cNvPr id="6" name="Content Placeholder 5" descr="An illustration shows a human figurine walking on the heads of other people.">
            <a:extLst>
              <a:ext uri="{FF2B5EF4-FFF2-40B4-BE49-F238E27FC236}">
                <a16:creationId xmlns:a16="http://schemas.microsoft.com/office/drawing/2014/main" id="{8A1F7224-9C29-AE8D-20E1-6947ADD48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1878386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15.8 Figure 5</a:t>
            </a:r>
            <a:endParaRPr lang="en-US"/>
          </a:p>
        </p:txBody>
      </p:sp>
      <p:pic>
        <p:nvPicPr>
          <p:cNvPr id="6" name="Content Placeholder 5" descr="A chart of risk factors during adolescence that predict later violence">
            <a:extLst>
              <a:ext uri="{FF2B5EF4-FFF2-40B4-BE49-F238E27FC236}">
                <a16:creationId xmlns:a16="http://schemas.microsoft.com/office/drawing/2014/main" id="{3FDBA08E-34FA-98E9-674C-1E3C02046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322197"/>
            <a:ext cx="3194304" cy="4486656"/>
          </a:xfrm>
        </p:spPr>
      </p:pic>
    </p:spTree>
    <p:extLst>
      <p:ext uri="{BB962C8B-B14F-4D97-AF65-F5344CB8AC3E}">
        <p14:creationId xmlns:p14="http://schemas.microsoft.com/office/powerpoint/2010/main" val="3822880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1</a:t>
            </a:r>
            <a:endParaRPr lang="en-US"/>
          </a:p>
        </p:txBody>
      </p:sp>
      <p:pic>
        <p:nvPicPr>
          <p:cNvPr id="6" name="Content Placeholder 5" descr="A photograph of a child riding a bike through the forest">
            <a:extLst>
              <a:ext uri="{FF2B5EF4-FFF2-40B4-BE49-F238E27FC236}">
                <a16:creationId xmlns:a16="http://schemas.microsoft.com/office/drawing/2014/main" id="{4327C42C-AC96-6030-9A9D-7D5BAF6EC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1322197"/>
            <a:ext cx="2852928" cy="4486656"/>
          </a:xfrm>
        </p:spPr>
      </p:pic>
    </p:spTree>
    <p:extLst>
      <p:ext uri="{BB962C8B-B14F-4D97-AF65-F5344CB8AC3E}">
        <p14:creationId xmlns:p14="http://schemas.microsoft.com/office/powerpoint/2010/main" val="32392790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2</a:t>
            </a:r>
            <a:endParaRPr lang="en-US"/>
          </a:p>
        </p:txBody>
      </p:sp>
      <p:pic>
        <p:nvPicPr>
          <p:cNvPr id="6" name="Content Placeholder 5" descr="A photograph of a little boy holding a teddy bear, but he has a shadow of a full grown man holding a briefcase.">
            <a:extLst>
              <a:ext uri="{FF2B5EF4-FFF2-40B4-BE49-F238E27FC236}">
                <a16:creationId xmlns:a16="http://schemas.microsoft.com/office/drawing/2014/main" id="{87D06285-8095-A056-E4F7-63F937420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6" y="1322197"/>
            <a:ext cx="4849368" cy="4486656"/>
          </a:xfrm>
        </p:spPr>
      </p:pic>
    </p:spTree>
    <p:extLst>
      <p:ext uri="{BB962C8B-B14F-4D97-AF65-F5344CB8AC3E}">
        <p14:creationId xmlns:p14="http://schemas.microsoft.com/office/powerpoint/2010/main" val="2053070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6</a:t>
            </a:r>
            <a:endParaRPr lang="en-US"/>
          </a:p>
        </p:txBody>
      </p:sp>
      <p:pic>
        <p:nvPicPr>
          <p:cNvPr id="6" name="Content Placeholder 5" descr="A therapy treatment model for BPD is shown.">
            <a:extLst>
              <a:ext uri="{FF2B5EF4-FFF2-40B4-BE49-F238E27FC236}">
                <a16:creationId xmlns:a16="http://schemas.microsoft.com/office/drawing/2014/main" id="{B64EAA4C-5BDD-FB31-8A84-AA0797D34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40285298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3</a:t>
            </a:r>
            <a:endParaRPr lang="en-US"/>
          </a:p>
        </p:txBody>
      </p:sp>
      <p:pic>
        <p:nvPicPr>
          <p:cNvPr id="6" name="Content Placeholder 5" descr="A drawing of a bunch of birds on powerlines, but they keep a wide berth around on bird in the middle.">
            <a:extLst>
              <a:ext uri="{FF2B5EF4-FFF2-40B4-BE49-F238E27FC236}">
                <a16:creationId xmlns:a16="http://schemas.microsoft.com/office/drawing/2014/main" id="{C03F1B36-9FD9-BF18-9713-16086C2A3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12547901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4</a:t>
            </a:r>
            <a:endParaRPr lang="en-US"/>
          </a:p>
        </p:txBody>
      </p:sp>
      <p:pic>
        <p:nvPicPr>
          <p:cNvPr id="6" name="Content Placeholder 5" descr="A profile of a human head with the frontal lobe highlighted">
            <a:extLst>
              <a:ext uri="{FF2B5EF4-FFF2-40B4-BE49-F238E27FC236}">
                <a16:creationId xmlns:a16="http://schemas.microsoft.com/office/drawing/2014/main" id="{9BD75628-83D4-CFCB-15A4-D202E4A25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3577473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5</a:t>
            </a:r>
            <a:endParaRPr lang="en-US"/>
          </a:p>
        </p:txBody>
      </p:sp>
      <p:pic>
        <p:nvPicPr>
          <p:cNvPr id="6" name="Content Placeholder 5" descr="A drawing of a brain that looks like an icon on a smartphone with a notification badge on it">
            <a:extLst>
              <a:ext uri="{FF2B5EF4-FFF2-40B4-BE49-F238E27FC236}">
                <a16:creationId xmlns:a16="http://schemas.microsoft.com/office/drawing/2014/main" id="{0AB18CF0-BB37-BE5E-88C0-9007B7C08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18744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6</a:t>
            </a:r>
            <a:endParaRPr lang="en-US"/>
          </a:p>
        </p:txBody>
      </p:sp>
      <p:pic>
        <p:nvPicPr>
          <p:cNvPr id="6" name="Content Placeholder 5" descr="A spectrum of color going through blue, purple, pink, red, orange, yellow, and green">
            <a:extLst>
              <a:ext uri="{FF2B5EF4-FFF2-40B4-BE49-F238E27FC236}">
                <a16:creationId xmlns:a16="http://schemas.microsoft.com/office/drawing/2014/main" id="{8C8E527C-773B-66AC-64C3-2411997BD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297557"/>
            <a:ext cx="8095488" cy="2535936"/>
          </a:xfrm>
        </p:spPr>
      </p:pic>
    </p:spTree>
    <p:extLst>
      <p:ext uri="{BB962C8B-B14F-4D97-AF65-F5344CB8AC3E}">
        <p14:creationId xmlns:p14="http://schemas.microsoft.com/office/powerpoint/2010/main" val="35077022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7</a:t>
            </a:r>
            <a:endParaRPr lang="en-US"/>
          </a:p>
        </p:txBody>
      </p:sp>
      <p:pic>
        <p:nvPicPr>
          <p:cNvPr id="6" name="Content Placeholder 5" descr="A photograph shows children playing with different-colored balls and rackets.">
            <a:extLst>
              <a:ext uri="{FF2B5EF4-FFF2-40B4-BE49-F238E27FC236}">
                <a16:creationId xmlns:a16="http://schemas.microsoft.com/office/drawing/2014/main" id="{5A25BE6E-0B71-FD47-B6A2-7F647180A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4618393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8</a:t>
            </a:r>
            <a:endParaRPr lang="en-US"/>
          </a:p>
        </p:txBody>
      </p:sp>
      <p:pic>
        <p:nvPicPr>
          <p:cNvPr id="6" name="Content Placeholder 5" descr="A photograph shows a bottle containing the MMR vaccine.">
            <a:extLst>
              <a:ext uri="{FF2B5EF4-FFF2-40B4-BE49-F238E27FC236}">
                <a16:creationId xmlns:a16="http://schemas.microsoft.com/office/drawing/2014/main" id="{2D1F6177-CCB4-13AB-090A-43B9FD9BD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3926840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15.9 Figure 9</a:t>
            </a:r>
            <a:endParaRPr lang="en-US"/>
          </a:p>
        </p:txBody>
      </p:sp>
      <p:pic>
        <p:nvPicPr>
          <p:cNvPr id="6" name="Content Placeholder 5" descr="A graph showing the relationship between immunogens and prevalence of autism">
            <a:extLst>
              <a:ext uri="{FF2B5EF4-FFF2-40B4-BE49-F238E27FC236}">
                <a16:creationId xmlns:a16="http://schemas.microsoft.com/office/drawing/2014/main" id="{50D11682-3D5A-EBDB-123E-6EBECB306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313053"/>
            <a:ext cx="7635240" cy="4504944"/>
          </a:xfrm>
        </p:spPr>
      </p:pic>
    </p:spTree>
    <p:extLst>
      <p:ext uri="{BB962C8B-B14F-4D97-AF65-F5344CB8AC3E}">
        <p14:creationId xmlns:p14="http://schemas.microsoft.com/office/powerpoint/2010/main" val="35959176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7</a:t>
            </a:r>
            <a:endParaRPr lang="en-US"/>
          </a:p>
        </p:txBody>
      </p:sp>
      <p:pic>
        <p:nvPicPr>
          <p:cNvPr id="6" name="Content Placeholder 5" descr="A photograph shows several different brain scans side by side.">
            <a:extLst>
              <a:ext uri="{FF2B5EF4-FFF2-40B4-BE49-F238E27FC236}">
                <a16:creationId xmlns:a16="http://schemas.microsoft.com/office/drawing/2014/main" id="{8101ED49-5903-B7CE-D14F-EB9BAD750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383111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15.1 Figure 8</a:t>
            </a:r>
            <a:endParaRPr lang="en-US"/>
          </a:p>
        </p:txBody>
      </p:sp>
      <p:pic>
        <p:nvPicPr>
          <p:cNvPr id="6" name="Content Placeholder 5" descr="A graphic showing the biological, social-cultural, and psychological influences of a psychological disorder">
            <a:extLst>
              <a:ext uri="{FF2B5EF4-FFF2-40B4-BE49-F238E27FC236}">
                <a16:creationId xmlns:a16="http://schemas.microsoft.com/office/drawing/2014/main" id="{48F3B615-9631-8ADD-D8A1-22D49D336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11529"/>
            <a:ext cx="5730240" cy="4507992"/>
          </a:xfrm>
        </p:spPr>
      </p:pic>
    </p:spTree>
    <p:extLst>
      <p:ext uri="{BB962C8B-B14F-4D97-AF65-F5344CB8AC3E}">
        <p14:creationId xmlns:p14="http://schemas.microsoft.com/office/powerpoint/2010/main" val="1384071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5941</TotalTime>
  <Words>312</Words>
  <Application>Microsoft Office PowerPoint</Application>
  <PresentationFormat>On-screen Show (4:3)</PresentationFormat>
  <Paragraphs>78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Calibri</vt:lpstr>
      <vt:lpstr>Arial</vt:lpstr>
      <vt:lpstr>Office Theme</vt:lpstr>
      <vt:lpstr>Chapter 15</vt:lpstr>
      <vt:lpstr>Lesson 15.1 Figure 1</vt:lpstr>
      <vt:lpstr>Lesson 15.1 Figure 2</vt:lpstr>
      <vt:lpstr>Lesson 15.1 Figure 3</vt:lpstr>
      <vt:lpstr>Lesson 15.1 Figure 4</vt:lpstr>
      <vt:lpstr>Lesson 15.1 Figure 5</vt:lpstr>
      <vt:lpstr>Lesson 15.1 Figure 6</vt:lpstr>
      <vt:lpstr>Lesson 15.1 Figure 7</vt:lpstr>
      <vt:lpstr>Lesson 15.1 Figure 8</vt:lpstr>
      <vt:lpstr>Lesson 15.1 Figure 9</vt:lpstr>
      <vt:lpstr>Lesson 15.2 Figure 1</vt:lpstr>
      <vt:lpstr>Lesson 15.2 Figure 2</vt:lpstr>
      <vt:lpstr>Lesson 15.2 Figure 3</vt:lpstr>
      <vt:lpstr>Lesson 15.3 Figure 1</vt:lpstr>
      <vt:lpstr>Lesson 15.3 Figure 2</vt:lpstr>
      <vt:lpstr>Lesson 15.3 Figure 3</vt:lpstr>
      <vt:lpstr>Lesson 15.3 Figure 4</vt:lpstr>
      <vt:lpstr>Lesson 15.4 Figure 1</vt:lpstr>
      <vt:lpstr>Lesson 15.4 Figure 2</vt:lpstr>
      <vt:lpstr>Lesson 15.4 Figure 3</vt:lpstr>
      <vt:lpstr>Lesson 15.4 Figure 4</vt:lpstr>
      <vt:lpstr>Lesson 15.4 Figure 5</vt:lpstr>
      <vt:lpstr>Lesson 15.4 Figure 6</vt:lpstr>
      <vt:lpstr>Lesson 15.4 Figure 7</vt:lpstr>
      <vt:lpstr>Lesson 15.4 Figure 8</vt:lpstr>
      <vt:lpstr>Lesson 15.4 Figure 9</vt:lpstr>
      <vt:lpstr>Lesson 15.4 Figure 10</vt:lpstr>
      <vt:lpstr>Lesson 15.4 Figure 11</vt:lpstr>
      <vt:lpstr>Lesson 15.4 Figure 12</vt:lpstr>
      <vt:lpstr>Lesson 15.4 Figure 13</vt:lpstr>
      <vt:lpstr>Lesson 15.4 Figure 14</vt:lpstr>
      <vt:lpstr>Lesson 15.4 Figure 15</vt:lpstr>
      <vt:lpstr>Lesson 15.4 Figure 16</vt:lpstr>
      <vt:lpstr>Lesson 15.4 Figure 17</vt:lpstr>
      <vt:lpstr>Lesson 15.4 Figure 18</vt:lpstr>
      <vt:lpstr>Lesson 15.4 Figure 19</vt:lpstr>
      <vt:lpstr>Lesson 15.4 Figure 20</vt:lpstr>
      <vt:lpstr>Lesson 15.4 Figure 21</vt:lpstr>
      <vt:lpstr>Lesson 15.4 Figure 22</vt:lpstr>
      <vt:lpstr>Lesson 15.4 Figure 23</vt:lpstr>
      <vt:lpstr>Lesson 15.4 Figure 24</vt:lpstr>
      <vt:lpstr>Lesson 15.5 Figure 1</vt:lpstr>
      <vt:lpstr>Lesson 15.5 Figure 2</vt:lpstr>
      <vt:lpstr>Lesson 15.5 Figure 3</vt:lpstr>
      <vt:lpstr>Lesson 15.5 Figure 4</vt:lpstr>
      <vt:lpstr>Lesson 15.5 Figure 5</vt:lpstr>
      <vt:lpstr>Lesson 15.5 Figure 6</vt:lpstr>
      <vt:lpstr>Lesson 15.5 Figure 7</vt:lpstr>
      <vt:lpstr>Lesson 15.5 Cognitive Theories of Depression</vt:lpstr>
      <vt:lpstr>Lesson 15.5 Figure 8</vt:lpstr>
      <vt:lpstr>Lesson 15.5 Figure 9</vt:lpstr>
      <vt:lpstr>Lesson 15.5 Figure 10</vt:lpstr>
      <vt:lpstr>Lesson 15.5 Figure 11</vt:lpstr>
      <vt:lpstr>Lesson 15.5 Figure 12</vt:lpstr>
      <vt:lpstr>Lesson 15.6 Figure 1</vt:lpstr>
      <vt:lpstr>Lesson 15.6 Figure 2</vt:lpstr>
      <vt:lpstr>Lesson 15.6 Figure 3</vt:lpstr>
      <vt:lpstr>Lesson 15.6 Figure 4</vt:lpstr>
      <vt:lpstr>Lesson 15.6 Figure 5</vt:lpstr>
      <vt:lpstr>Lesson 15.6 Figure 6</vt:lpstr>
      <vt:lpstr>Lesson 15.7 Figure 1</vt:lpstr>
      <vt:lpstr>Lesson 15.7 Figure 2</vt:lpstr>
      <vt:lpstr>Lesson 15.8 Figure 1</vt:lpstr>
      <vt:lpstr>Lesson 15.8 Figure 2</vt:lpstr>
      <vt:lpstr>Lesson 15.8 Figure 3</vt:lpstr>
      <vt:lpstr>Lesson 15.8 Figure 4</vt:lpstr>
      <vt:lpstr>Lesson 15.8 Figure 5</vt:lpstr>
      <vt:lpstr>Lesson 15.9 Figure 1</vt:lpstr>
      <vt:lpstr>Lesson 15.9 Figure 2</vt:lpstr>
      <vt:lpstr>Lesson 15.9 Figure 3</vt:lpstr>
      <vt:lpstr>Lesson 15.9 Figure 4</vt:lpstr>
      <vt:lpstr>Lesson 15.9 Figure 5</vt:lpstr>
      <vt:lpstr>Lesson 15.9 Figure 6</vt:lpstr>
      <vt:lpstr>Lesson 15.9 Figure 7</vt:lpstr>
      <vt:lpstr>Lesson 15.9 Figure 8</vt:lpstr>
      <vt:lpstr>Lesson 15.9 Figure 9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183</cp:revision>
  <dcterms:created xsi:type="dcterms:W3CDTF">2013-04-26T14:43:13Z</dcterms:created>
  <dcterms:modified xsi:type="dcterms:W3CDTF">2024-08-30T12:31:26Z</dcterms:modified>
  <cp:category>Psychology</cp:category>
</cp:coreProperties>
</file>