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269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82F58"/>
    <a:srgbClr val="1F497D"/>
    <a:srgbClr val="2D7D9F"/>
    <a:srgbClr val="0000FF"/>
    <a:srgbClr val="366092"/>
    <a:srgbClr val="000099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9" autoAdjust="0"/>
    <p:restoredTop sz="86410" autoAdjust="0"/>
  </p:normalViewPr>
  <p:slideViewPr>
    <p:cSldViewPr>
      <p:cViewPr varScale="1">
        <p:scale>
          <a:sx n="95" d="100"/>
          <a:sy n="95" d="100"/>
        </p:scale>
        <p:origin x="22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82F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EA625A-1CBC-0575-1328-24D6E40841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349218" y="457200"/>
            <a:ext cx="4182347" cy="535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181100" y="1375917"/>
            <a:ext cx="6781800" cy="26822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10951F2-B066-9FD6-E670-D289E83627F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85800" y="4428233"/>
            <a:ext cx="76200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Figure Caption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F0895-BEE5-D35B-E0DB-3154CD82D13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62000" y="5238934"/>
            <a:ext cx="76200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0" b="0" i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Figure Credit</a:t>
            </a:r>
          </a:p>
        </p:txBody>
      </p:sp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Connect the Concepts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3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Everyday Connections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What Do You Think?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15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Dig Deeper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084A4D-1A91-7DF1-EEE4-17379970DE1E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8" r:id="rId4"/>
    <p:sldLayoutId id="2147483656" r:id="rId5"/>
    <p:sldLayoutId id="2147483657" r:id="rId6"/>
    <p:sldLayoutId id="2147483659" r:id="rId7"/>
    <p:sldLayoutId id="2147483660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182F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16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82F5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Therapy and Treatment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16.1 Figure 9</a:t>
            </a:r>
            <a:endParaRPr lang="en-US"/>
          </a:p>
        </p:txBody>
      </p:sp>
      <p:pic>
        <p:nvPicPr>
          <p:cNvPr id="6" name="Content Placeholder 5" descr="A photograph of a child playing with toys">
            <a:extLst>
              <a:ext uri="{FF2B5EF4-FFF2-40B4-BE49-F238E27FC236}">
                <a16:creationId xmlns:a16="http://schemas.microsoft.com/office/drawing/2014/main" id="{6FE344E5-6F1B-EAA1-19FF-C79AD24CD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1322197"/>
            <a:ext cx="6364224" cy="4486656"/>
          </a:xfrm>
        </p:spPr>
      </p:pic>
    </p:spTree>
    <p:extLst>
      <p:ext uri="{BB962C8B-B14F-4D97-AF65-F5344CB8AC3E}">
        <p14:creationId xmlns:p14="http://schemas.microsoft.com/office/powerpoint/2010/main" val="3922331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16.1 Figure 10</a:t>
            </a:r>
            <a:endParaRPr lang="en-US"/>
          </a:p>
        </p:txBody>
      </p:sp>
      <p:pic>
        <p:nvPicPr>
          <p:cNvPr id="6" name="Content Placeholder 5" descr="A graphic showing the different places to receive treatment and the different people that can administer treatment">
            <a:extLst>
              <a:ext uri="{FF2B5EF4-FFF2-40B4-BE49-F238E27FC236}">
                <a16:creationId xmlns:a16="http://schemas.microsoft.com/office/drawing/2014/main" id="{071C014B-53E6-7065-FFA5-43DADA8100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020" y="1308481"/>
            <a:ext cx="3489960" cy="4514088"/>
          </a:xfrm>
        </p:spPr>
      </p:pic>
    </p:spTree>
    <p:extLst>
      <p:ext uri="{BB962C8B-B14F-4D97-AF65-F5344CB8AC3E}">
        <p14:creationId xmlns:p14="http://schemas.microsoft.com/office/powerpoint/2010/main" val="3134773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16.2 Figure 1</a:t>
            </a:r>
            <a:endParaRPr lang="en-US"/>
          </a:p>
        </p:txBody>
      </p:sp>
      <p:pic>
        <p:nvPicPr>
          <p:cNvPr id="6" name="Content Placeholder 5" descr="A drawing of a person lying on a couch with a person taking notes in the chair next to them">
            <a:extLst>
              <a:ext uri="{FF2B5EF4-FFF2-40B4-BE49-F238E27FC236}">
                <a16:creationId xmlns:a16="http://schemas.microsoft.com/office/drawing/2014/main" id="{8C7C5CA2-8455-E380-04EC-5F80BFEE7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12" y="1322197"/>
            <a:ext cx="6437376" cy="4486656"/>
          </a:xfrm>
        </p:spPr>
      </p:pic>
    </p:spTree>
    <p:extLst>
      <p:ext uri="{BB962C8B-B14F-4D97-AF65-F5344CB8AC3E}">
        <p14:creationId xmlns:p14="http://schemas.microsoft.com/office/powerpoint/2010/main" val="983754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16.2 Figure 2</a:t>
            </a:r>
            <a:endParaRPr lang="en-US"/>
          </a:p>
        </p:txBody>
      </p:sp>
      <p:pic>
        <p:nvPicPr>
          <p:cNvPr id="6" name="Content Placeholder 5" descr="A graphic of two people talking to each other">
            <a:extLst>
              <a:ext uri="{FF2B5EF4-FFF2-40B4-BE49-F238E27FC236}">
                <a16:creationId xmlns:a16="http://schemas.microsoft.com/office/drawing/2014/main" id="{1DAB02A9-D62B-CE87-8C80-6C3A6BA23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536" y="1322197"/>
            <a:ext cx="5900928" cy="4486656"/>
          </a:xfrm>
        </p:spPr>
      </p:pic>
    </p:spTree>
    <p:extLst>
      <p:ext uri="{BB962C8B-B14F-4D97-AF65-F5344CB8AC3E}">
        <p14:creationId xmlns:p14="http://schemas.microsoft.com/office/powerpoint/2010/main" val="2428066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16.2 Figure 3</a:t>
            </a:r>
            <a:endParaRPr lang="en-US"/>
          </a:p>
        </p:txBody>
      </p:sp>
      <p:pic>
        <p:nvPicPr>
          <p:cNvPr id="6" name="Content Placeholder 5" descr="A photograph of a child playing with toys in a sandbox">
            <a:extLst>
              <a:ext uri="{FF2B5EF4-FFF2-40B4-BE49-F238E27FC236}">
                <a16:creationId xmlns:a16="http://schemas.microsoft.com/office/drawing/2014/main" id="{054CD603-56F1-BF9E-5DF3-D49C164C0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8" y="1322197"/>
            <a:ext cx="7461504" cy="4486656"/>
          </a:xfrm>
        </p:spPr>
      </p:pic>
    </p:spTree>
    <p:extLst>
      <p:ext uri="{BB962C8B-B14F-4D97-AF65-F5344CB8AC3E}">
        <p14:creationId xmlns:p14="http://schemas.microsoft.com/office/powerpoint/2010/main" val="1739992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16.2 Figure 4</a:t>
            </a:r>
            <a:endParaRPr lang="en-US"/>
          </a:p>
        </p:txBody>
      </p:sp>
      <p:pic>
        <p:nvPicPr>
          <p:cNvPr id="6" name="Content Placeholder 5" descr="A photograph of a person painting clear nail polish on their nails">
            <a:extLst>
              <a:ext uri="{FF2B5EF4-FFF2-40B4-BE49-F238E27FC236}">
                <a16:creationId xmlns:a16="http://schemas.microsoft.com/office/drawing/2014/main" id="{CFB0A7B3-784C-3E71-D1B0-664CD799D7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6" y="1322197"/>
            <a:ext cx="2852928" cy="4486656"/>
          </a:xfrm>
        </p:spPr>
      </p:pic>
    </p:spTree>
    <p:extLst>
      <p:ext uri="{BB962C8B-B14F-4D97-AF65-F5344CB8AC3E}">
        <p14:creationId xmlns:p14="http://schemas.microsoft.com/office/powerpoint/2010/main" val="580830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16.2 Figure 5</a:t>
            </a:r>
            <a:endParaRPr lang="en-US"/>
          </a:p>
        </p:txBody>
      </p:sp>
      <p:pic>
        <p:nvPicPr>
          <p:cNvPr id="6" name="Content Placeholder 5" descr="A graphic that demonstrates exposure therapy">
            <a:extLst>
              <a:ext uri="{FF2B5EF4-FFF2-40B4-BE49-F238E27FC236}">
                <a16:creationId xmlns:a16="http://schemas.microsoft.com/office/drawing/2014/main" id="{5F0C9FE0-A183-9219-44DE-F818C64E4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0" y="1322197"/>
            <a:ext cx="3535680" cy="4486656"/>
          </a:xfrm>
        </p:spPr>
      </p:pic>
    </p:spTree>
    <p:extLst>
      <p:ext uri="{BB962C8B-B14F-4D97-AF65-F5344CB8AC3E}">
        <p14:creationId xmlns:p14="http://schemas.microsoft.com/office/powerpoint/2010/main" val="2542627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16.2 Psychotherapy: Behavior Therapy</a:t>
            </a:r>
          </a:p>
        </p:txBody>
      </p:sp>
      <p:pic>
        <p:nvPicPr>
          <p:cNvPr id="6" name="Content Placeholder 5" descr="A graphic of a pyramid showing a hierarchy of fears related to elevators">
            <a:extLst>
              <a:ext uri="{FF2B5EF4-FFF2-40B4-BE49-F238E27FC236}">
                <a16:creationId xmlns:a16="http://schemas.microsoft.com/office/drawing/2014/main" id="{BD953459-7087-7C89-6569-87FD8DEC9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456" y="1322197"/>
            <a:ext cx="4895088" cy="4486656"/>
          </a:xfrm>
        </p:spPr>
      </p:pic>
    </p:spTree>
    <p:extLst>
      <p:ext uri="{BB962C8B-B14F-4D97-AF65-F5344CB8AC3E}">
        <p14:creationId xmlns:p14="http://schemas.microsoft.com/office/powerpoint/2010/main" val="4076123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16.2 Figure 6</a:t>
            </a:r>
            <a:endParaRPr lang="en-US"/>
          </a:p>
        </p:txBody>
      </p:sp>
      <p:pic>
        <p:nvPicPr>
          <p:cNvPr id="6" name="Content Placeholder 5" descr="A photograph of a main practing parachuting with a virtual reality display">
            <a:extLst>
              <a:ext uri="{FF2B5EF4-FFF2-40B4-BE49-F238E27FC236}">
                <a16:creationId xmlns:a16="http://schemas.microsoft.com/office/drawing/2014/main" id="{FDB87DBE-3735-D78D-5458-4558746A3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304" y="1322197"/>
            <a:ext cx="5803392" cy="4486656"/>
          </a:xfrm>
        </p:spPr>
      </p:pic>
    </p:spTree>
    <p:extLst>
      <p:ext uri="{BB962C8B-B14F-4D97-AF65-F5344CB8AC3E}">
        <p14:creationId xmlns:p14="http://schemas.microsoft.com/office/powerpoint/2010/main" val="4035961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16.2 Figure 7</a:t>
            </a:r>
            <a:endParaRPr lang="en-US"/>
          </a:p>
        </p:txBody>
      </p:sp>
      <p:pic>
        <p:nvPicPr>
          <p:cNvPr id="6" name="Content Placeholder 5" descr="A photograph of a sticker chart adorned with metallic star stickers">
            <a:extLst>
              <a:ext uri="{FF2B5EF4-FFF2-40B4-BE49-F238E27FC236}">
                <a16:creationId xmlns:a16="http://schemas.microsoft.com/office/drawing/2014/main" id="{418F0901-FAEE-4B9A-F55D-4B8FCCBEED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48" y="1322197"/>
            <a:ext cx="5632704" cy="4486656"/>
          </a:xfrm>
        </p:spPr>
      </p:pic>
    </p:spTree>
    <p:extLst>
      <p:ext uri="{BB962C8B-B14F-4D97-AF65-F5344CB8AC3E}">
        <p14:creationId xmlns:p14="http://schemas.microsoft.com/office/powerpoint/2010/main" val="1863746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16.1 Figure 1</a:t>
            </a:r>
            <a:endParaRPr lang="en-US"/>
          </a:p>
        </p:txBody>
      </p:sp>
      <p:pic>
        <p:nvPicPr>
          <p:cNvPr id="6" name="Content Placeholder 5" descr="A photograph of two smiling women standing next to a horse">
            <a:extLst>
              <a:ext uri="{FF2B5EF4-FFF2-40B4-BE49-F238E27FC236}">
                <a16:creationId xmlns:a16="http://schemas.microsoft.com/office/drawing/2014/main" id="{F14704E8-A286-7964-E8D2-F1F4B73A4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" y="1322197"/>
            <a:ext cx="7242048" cy="4486656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16.2 Figure 8</a:t>
            </a:r>
            <a:endParaRPr lang="en-US"/>
          </a:p>
        </p:txBody>
      </p:sp>
      <p:pic>
        <p:nvPicPr>
          <p:cNvPr id="6" name="Content Placeholder 5" descr="A graphic depicts reactions to failing a test.">
            <a:extLst>
              <a:ext uri="{FF2B5EF4-FFF2-40B4-BE49-F238E27FC236}">
                <a16:creationId xmlns:a16="http://schemas.microsoft.com/office/drawing/2014/main" id="{7588D837-7706-B2F1-777C-3EE6AF694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22197"/>
            <a:ext cx="8229600" cy="4486656"/>
          </a:xfrm>
        </p:spPr>
      </p:pic>
    </p:spTree>
    <p:extLst>
      <p:ext uri="{BB962C8B-B14F-4D97-AF65-F5344CB8AC3E}">
        <p14:creationId xmlns:p14="http://schemas.microsoft.com/office/powerpoint/2010/main" val="2004629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16.2 Figure 9</a:t>
            </a:r>
            <a:endParaRPr lang="en-US"/>
          </a:p>
        </p:txBody>
      </p:sp>
      <p:pic>
        <p:nvPicPr>
          <p:cNvPr id="6" name="Content Placeholder 5" descr="A graphic describing the components of cognitive-behavioral therapy">
            <a:extLst>
              <a:ext uri="{FF2B5EF4-FFF2-40B4-BE49-F238E27FC236}">
                <a16:creationId xmlns:a16="http://schemas.microsoft.com/office/drawing/2014/main" id="{1C37F3B0-F6A7-B81B-2B97-65B11749B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84" y="1322197"/>
            <a:ext cx="4218432" cy="4486656"/>
          </a:xfrm>
        </p:spPr>
      </p:pic>
    </p:spTree>
    <p:extLst>
      <p:ext uri="{BB962C8B-B14F-4D97-AF65-F5344CB8AC3E}">
        <p14:creationId xmlns:p14="http://schemas.microsoft.com/office/powerpoint/2010/main" val="2303929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16.2 Figure 10</a:t>
            </a:r>
            <a:endParaRPr lang="en-US"/>
          </a:p>
        </p:txBody>
      </p:sp>
      <p:pic>
        <p:nvPicPr>
          <p:cNvPr id="6" name="Content Placeholder 5" descr="A graphic of a human head with a speed gauge at maximum where the brain is">
            <a:extLst>
              <a:ext uri="{FF2B5EF4-FFF2-40B4-BE49-F238E27FC236}">
                <a16:creationId xmlns:a16="http://schemas.microsoft.com/office/drawing/2014/main" id="{BBECEFE7-F0E7-CF74-C41F-9FDF5EA316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16" y="1322197"/>
            <a:ext cx="4239768" cy="4486656"/>
          </a:xfrm>
        </p:spPr>
      </p:pic>
    </p:spTree>
    <p:extLst>
      <p:ext uri="{BB962C8B-B14F-4D97-AF65-F5344CB8AC3E}">
        <p14:creationId xmlns:p14="http://schemas.microsoft.com/office/powerpoint/2010/main" val="2160606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16.2 Figure 11</a:t>
            </a:r>
            <a:endParaRPr lang="en-US"/>
          </a:p>
        </p:txBody>
      </p:sp>
      <p:pic>
        <p:nvPicPr>
          <p:cNvPr id="6" name="Content Placeholder 5" descr="A colorful painting shows the lateral view of a human figure with the universe inside it.">
            <a:extLst>
              <a:ext uri="{FF2B5EF4-FFF2-40B4-BE49-F238E27FC236}">
                <a16:creationId xmlns:a16="http://schemas.microsoft.com/office/drawing/2014/main" id="{93B2BC3E-270D-D718-39B4-EDF389CDC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322197"/>
            <a:ext cx="3194304" cy="4486656"/>
          </a:xfrm>
        </p:spPr>
      </p:pic>
    </p:spTree>
    <p:extLst>
      <p:ext uri="{BB962C8B-B14F-4D97-AF65-F5344CB8AC3E}">
        <p14:creationId xmlns:p14="http://schemas.microsoft.com/office/powerpoint/2010/main" val="1730134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16.2 Figure 12</a:t>
            </a:r>
            <a:endParaRPr lang="en-US"/>
          </a:p>
        </p:txBody>
      </p:sp>
      <p:pic>
        <p:nvPicPr>
          <p:cNvPr id="6" name="Content Placeholder 5" descr="An image of a mother sitting next to her baby's crib, head in her lap. Meanwhile, the baby sleeps.">
            <a:extLst>
              <a:ext uri="{FF2B5EF4-FFF2-40B4-BE49-F238E27FC236}">
                <a16:creationId xmlns:a16="http://schemas.microsoft.com/office/drawing/2014/main" id="{E699C755-570F-E586-1E97-68FF89427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96" y="1322197"/>
            <a:ext cx="6388608" cy="4486656"/>
          </a:xfrm>
        </p:spPr>
      </p:pic>
    </p:spTree>
    <p:extLst>
      <p:ext uri="{BB962C8B-B14F-4D97-AF65-F5344CB8AC3E}">
        <p14:creationId xmlns:p14="http://schemas.microsoft.com/office/powerpoint/2010/main" val="3358991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16.2 Figure 13</a:t>
            </a:r>
            <a:endParaRPr lang="en-US"/>
          </a:p>
        </p:txBody>
      </p:sp>
      <p:pic>
        <p:nvPicPr>
          <p:cNvPr id="6" name="Content Placeholder 5" descr="A photograph of four weekly, different colored pill boxes side by side">
            <a:extLst>
              <a:ext uri="{FF2B5EF4-FFF2-40B4-BE49-F238E27FC236}">
                <a16:creationId xmlns:a16="http://schemas.microsoft.com/office/drawing/2014/main" id="{967F4686-BCDD-E5F9-A388-4BD465720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1322197"/>
            <a:ext cx="6364224" cy="4486656"/>
          </a:xfrm>
        </p:spPr>
      </p:pic>
    </p:spTree>
    <p:extLst>
      <p:ext uri="{BB962C8B-B14F-4D97-AF65-F5344CB8AC3E}">
        <p14:creationId xmlns:p14="http://schemas.microsoft.com/office/powerpoint/2010/main" val="2672245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16.2 Figure 14</a:t>
            </a:r>
            <a:endParaRPr lang="en-US"/>
          </a:p>
        </p:txBody>
      </p:sp>
      <p:pic>
        <p:nvPicPr>
          <p:cNvPr id="6" name="Content Placeholder 5" descr="A photograph shows an old ECT machine from the 1960s.">
            <a:extLst>
              <a:ext uri="{FF2B5EF4-FFF2-40B4-BE49-F238E27FC236}">
                <a16:creationId xmlns:a16="http://schemas.microsoft.com/office/drawing/2014/main" id="{733F0532-B50E-9B6E-48E9-E439BB66F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92" y="1322197"/>
            <a:ext cx="5462016" cy="4486656"/>
          </a:xfrm>
        </p:spPr>
      </p:pic>
    </p:spTree>
    <p:extLst>
      <p:ext uri="{BB962C8B-B14F-4D97-AF65-F5344CB8AC3E}">
        <p14:creationId xmlns:p14="http://schemas.microsoft.com/office/powerpoint/2010/main" val="4354895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16.3 Figure 1</a:t>
            </a:r>
            <a:endParaRPr lang="en-US"/>
          </a:p>
        </p:txBody>
      </p:sp>
      <p:pic>
        <p:nvPicPr>
          <p:cNvPr id="6" name="Content Placeholder 5" descr="A photograph shows people sitting in a circle talking to one another.">
            <a:extLst>
              <a:ext uri="{FF2B5EF4-FFF2-40B4-BE49-F238E27FC236}">
                <a16:creationId xmlns:a16="http://schemas.microsoft.com/office/drawing/2014/main" id="{D3A4BF9C-A29C-A24A-20C4-18B6325F1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" y="1444117"/>
            <a:ext cx="8071104" cy="4242816"/>
          </a:xfrm>
        </p:spPr>
      </p:pic>
    </p:spTree>
    <p:extLst>
      <p:ext uri="{BB962C8B-B14F-4D97-AF65-F5344CB8AC3E}">
        <p14:creationId xmlns:p14="http://schemas.microsoft.com/office/powerpoint/2010/main" val="3688777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16.3 Figure 2</a:t>
            </a:r>
            <a:endParaRPr lang="en-US"/>
          </a:p>
        </p:txBody>
      </p:sp>
      <p:pic>
        <p:nvPicPr>
          <p:cNvPr id="6" name="Content Placeholder 5" descr="A photograph shows a psychologist speaking to a patient.">
            <a:extLst>
              <a:ext uri="{FF2B5EF4-FFF2-40B4-BE49-F238E27FC236}">
                <a16:creationId xmlns:a16="http://schemas.microsoft.com/office/drawing/2014/main" id="{C58F6BDB-4D5A-5287-B3FC-B46EDBA2F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" y="2126869"/>
            <a:ext cx="8095488" cy="2877312"/>
          </a:xfrm>
        </p:spPr>
      </p:pic>
    </p:spTree>
    <p:extLst>
      <p:ext uri="{BB962C8B-B14F-4D97-AF65-F5344CB8AC3E}">
        <p14:creationId xmlns:p14="http://schemas.microsoft.com/office/powerpoint/2010/main" val="3646171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16.3 Figure 3</a:t>
            </a:r>
            <a:endParaRPr lang="en-US"/>
          </a:p>
        </p:txBody>
      </p:sp>
      <p:pic>
        <p:nvPicPr>
          <p:cNvPr id="6" name="Content Placeholder 5" descr="A photograph shows a group of people sitting in a circle with one woman standing and speaking to the group.">
            <a:extLst>
              <a:ext uri="{FF2B5EF4-FFF2-40B4-BE49-F238E27FC236}">
                <a16:creationId xmlns:a16="http://schemas.microsoft.com/office/drawing/2014/main" id="{365CFB30-8571-1B9A-506F-9FED7F7F30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22197"/>
            <a:ext cx="6339840" cy="4486656"/>
          </a:xfrm>
        </p:spPr>
      </p:pic>
    </p:spTree>
    <p:extLst>
      <p:ext uri="{BB962C8B-B14F-4D97-AF65-F5344CB8AC3E}">
        <p14:creationId xmlns:p14="http://schemas.microsoft.com/office/powerpoint/2010/main" val="2118982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16.1 Figure 2</a:t>
            </a:r>
            <a:endParaRPr lang="en-US"/>
          </a:p>
        </p:txBody>
      </p:sp>
      <p:pic>
        <p:nvPicPr>
          <p:cNvPr id="6" name="Content Placeholder 5" descr="A photograph of a person, holding a bottle of medication, talking to a doctor via video chat">
            <a:extLst>
              <a:ext uri="{FF2B5EF4-FFF2-40B4-BE49-F238E27FC236}">
                <a16:creationId xmlns:a16="http://schemas.microsoft.com/office/drawing/2014/main" id="{7B934D7E-B956-BD41-DFA8-9CCFEC854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22197"/>
            <a:ext cx="6339840" cy="4486656"/>
          </a:xfrm>
        </p:spPr>
      </p:pic>
    </p:spTree>
    <p:extLst>
      <p:ext uri="{BB962C8B-B14F-4D97-AF65-F5344CB8AC3E}">
        <p14:creationId xmlns:p14="http://schemas.microsoft.com/office/powerpoint/2010/main" val="2602814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16.3 Figure 4</a:t>
            </a:r>
            <a:endParaRPr lang="en-US"/>
          </a:p>
        </p:txBody>
      </p:sp>
      <p:pic>
        <p:nvPicPr>
          <p:cNvPr id="6" name="Content Placeholder 5" descr="A photograph of a couple talking to a psychologist">
            <a:extLst>
              <a:ext uri="{FF2B5EF4-FFF2-40B4-BE49-F238E27FC236}">
                <a16:creationId xmlns:a16="http://schemas.microsoft.com/office/drawing/2014/main" id="{89227852-5441-51EB-363F-DAE2B129FB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1322197"/>
            <a:ext cx="6364224" cy="4486656"/>
          </a:xfrm>
        </p:spPr>
      </p:pic>
    </p:spTree>
    <p:extLst>
      <p:ext uri="{BB962C8B-B14F-4D97-AF65-F5344CB8AC3E}">
        <p14:creationId xmlns:p14="http://schemas.microsoft.com/office/powerpoint/2010/main" val="3971263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16.3 Figure 5</a:t>
            </a:r>
            <a:endParaRPr lang="en-US"/>
          </a:p>
        </p:txBody>
      </p:sp>
      <p:pic>
        <p:nvPicPr>
          <p:cNvPr id="6" name="Content Placeholder 5" descr="A photograph of a family talking to a psychologist">
            <a:extLst>
              <a:ext uri="{FF2B5EF4-FFF2-40B4-BE49-F238E27FC236}">
                <a16:creationId xmlns:a16="http://schemas.microsoft.com/office/drawing/2014/main" id="{EEEF1D45-401C-5209-D90D-CFEDC8C56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22197"/>
            <a:ext cx="6339840" cy="4486656"/>
          </a:xfrm>
        </p:spPr>
      </p:pic>
    </p:spTree>
    <p:extLst>
      <p:ext uri="{BB962C8B-B14F-4D97-AF65-F5344CB8AC3E}">
        <p14:creationId xmlns:p14="http://schemas.microsoft.com/office/powerpoint/2010/main" val="2484923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16.4 Figure 1</a:t>
            </a:r>
            <a:endParaRPr lang="en-US"/>
          </a:p>
        </p:txBody>
      </p:sp>
      <p:pic>
        <p:nvPicPr>
          <p:cNvPr id="6" name="Content Placeholder 5" descr="A chart showing the prevalence of illicit drug use among people aged 12 and up">
            <a:extLst>
              <a:ext uri="{FF2B5EF4-FFF2-40B4-BE49-F238E27FC236}">
                <a16:creationId xmlns:a16="http://schemas.microsoft.com/office/drawing/2014/main" id="{56E3CE55-860B-8C11-1A41-F7AE2DFE4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468501"/>
            <a:ext cx="8046720" cy="4194048"/>
          </a:xfrm>
        </p:spPr>
      </p:pic>
    </p:spTree>
    <p:extLst>
      <p:ext uri="{BB962C8B-B14F-4D97-AF65-F5344CB8AC3E}">
        <p14:creationId xmlns:p14="http://schemas.microsoft.com/office/powerpoint/2010/main" val="26083342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16.4 Figure 2</a:t>
            </a:r>
            <a:endParaRPr lang="en-US"/>
          </a:p>
        </p:txBody>
      </p:sp>
      <p:pic>
        <p:nvPicPr>
          <p:cNvPr id="6" name="Content Placeholder 5" descr="A photograph of a girl in a blue hoodie injecting herself with drugs">
            <a:extLst>
              <a:ext uri="{FF2B5EF4-FFF2-40B4-BE49-F238E27FC236}">
                <a16:creationId xmlns:a16="http://schemas.microsoft.com/office/drawing/2014/main" id="{B12355BA-6050-2A77-D6A2-1228A99D58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" y="1322197"/>
            <a:ext cx="5974080" cy="4486656"/>
          </a:xfrm>
        </p:spPr>
      </p:pic>
    </p:spTree>
    <p:extLst>
      <p:ext uri="{BB962C8B-B14F-4D97-AF65-F5344CB8AC3E}">
        <p14:creationId xmlns:p14="http://schemas.microsoft.com/office/powerpoint/2010/main" val="15543394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16.5 Figure 1</a:t>
            </a:r>
            <a:endParaRPr lang="en-US"/>
          </a:p>
        </p:txBody>
      </p:sp>
      <p:pic>
        <p:nvPicPr>
          <p:cNvPr id="6" name="Content Placeholder 5" descr="An illustration shows a diverse multiethnic and multinational group of people on an isolated background.">
            <a:extLst>
              <a:ext uri="{FF2B5EF4-FFF2-40B4-BE49-F238E27FC236}">
                <a16:creationId xmlns:a16="http://schemas.microsoft.com/office/drawing/2014/main" id="{B45DCC5F-3547-3D55-481A-7E1BB1CD1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" y="2309749"/>
            <a:ext cx="8071104" cy="2511552"/>
          </a:xfrm>
        </p:spPr>
      </p:pic>
    </p:spTree>
    <p:extLst>
      <p:ext uri="{BB962C8B-B14F-4D97-AF65-F5344CB8AC3E}">
        <p14:creationId xmlns:p14="http://schemas.microsoft.com/office/powerpoint/2010/main" val="13300731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16.5 Figure 2</a:t>
            </a:r>
            <a:endParaRPr lang="en-US"/>
          </a:p>
        </p:txBody>
      </p:sp>
      <p:pic>
        <p:nvPicPr>
          <p:cNvPr id="6" name="Content Placeholder 5" descr="A photograph of a group of African Americans worshiping at their church">
            <a:extLst>
              <a:ext uri="{FF2B5EF4-FFF2-40B4-BE49-F238E27FC236}">
                <a16:creationId xmlns:a16="http://schemas.microsoft.com/office/drawing/2014/main" id="{AF931FD5-2B07-9CCB-942F-35846CCC8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0" y="1322197"/>
            <a:ext cx="3535680" cy="4486656"/>
          </a:xfrm>
        </p:spPr>
      </p:pic>
    </p:spTree>
    <p:extLst>
      <p:ext uri="{BB962C8B-B14F-4D97-AF65-F5344CB8AC3E}">
        <p14:creationId xmlns:p14="http://schemas.microsoft.com/office/powerpoint/2010/main" val="16478301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16.5 Figure 3</a:t>
            </a:r>
            <a:endParaRPr lang="en-US"/>
          </a:p>
        </p:txBody>
      </p:sp>
      <p:pic>
        <p:nvPicPr>
          <p:cNvPr id="6" name="Content Placeholder 5" descr="A graphic of a speech bubble made out of flags from all the countries of the world.">
            <a:extLst>
              <a:ext uri="{FF2B5EF4-FFF2-40B4-BE49-F238E27FC236}">
                <a16:creationId xmlns:a16="http://schemas.microsoft.com/office/drawing/2014/main" id="{A189145B-D810-568D-353E-6B5ED52E3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60" y="1322197"/>
            <a:ext cx="4145280" cy="4486656"/>
          </a:xfrm>
        </p:spPr>
      </p:pic>
    </p:spTree>
    <p:extLst>
      <p:ext uri="{BB962C8B-B14F-4D97-AF65-F5344CB8AC3E}">
        <p14:creationId xmlns:p14="http://schemas.microsoft.com/office/powerpoint/2010/main" val="22864168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16.1 Figure 3</a:t>
            </a:r>
            <a:endParaRPr lang="en-US"/>
          </a:p>
        </p:txBody>
      </p:sp>
      <p:pic>
        <p:nvPicPr>
          <p:cNvPr id="6" name="Content Placeholder 5" descr="A bar graph showing the different mental disorders children have been treated for">
            <a:extLst>
              <a:ext uri="{FF2B5EF4-FFF2-40B4-BE49-F238E27FC236}">
                <a16:creationId xmlns:a16="http://schemas.microsoft.com/office/drawing/2014/main" id="{380B8686-C6FA-1D81-D82B-FA5FBD949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" y="1305433"/>
            <a:ext cx="7522464" cy="4520184"/>
          </a:xfrm>
        </p:spPr>
      </p:pic>
    </p:spTree>
    <p:extLst>
      <p:ext uri="{BB962C8B-B14F-4D97-AF65-F5344CB8AC3E}">
        <p14:creationId xmlns:p14="http://schemas.microsoft.com/office/powerpoint/2010/main" val="907718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16.1 Figure 4</a:t>
            </a:r>
            <a:endParaRPr lang="en-US"/>
          </a:p>
        </p:txBody>
      </p:sp>
      <p:pic>
        <p:nvPicPr>
          <p:cNvPr id="6" name="Content Placeholder 5" descr="A painting depicts the inside of a mental asylum in the early 1800s.">
            <a:extLst>
              <a:ext uri="{FF2B5EF4-FFF2-40B4-BE49-F238E27FC236}">
                <a16:creationId xmlns:a16="http://schemas.microsoft.com/office/drawing/2014/main" id="{00EFFF44-6EFD-FEE4-CE26-8CF6297EBC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" y="1322197"/>
            <a:ext cx="6925056" cy="4486656"/>
          </a:xfrm>
        </p:spPr>
      </p:pic>
    </p:spTree>
    <p:extLst>
      <p:ext uri="{BB962C8B-B14F-4D97-AF65-F5344CB8AC3E}">
        <p14:creationId xmlns:p14="http://schemas.microsoft.com/office/powerpoint/2010/main" val="291461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16.1 Figure 5</a:t>
            </a:r>
          </a:p>
        </p:txBody>
      </p:sp>
      <p:pic>
        <p:nvPicPr>
          <p:cNvPr id="6" name="Content Placeholder 5" descr="A painting, set inside an asylum, depicts a person removing the chains from a patient.">
            <a:extLst>
              <a:ext uri="{FF2B5EF4-FFF2-40B4-BE49-F238E27FC236}">
                <a16:creationId xmlns:a16="http://schemas.microsoft.com/office/drawing/2014/main" id="{F9C800CA-70B2-D90A-886B-FA635214B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1322197"/>
            <a:ext cx="6120384" cy="4486656"/>
          </a:xfrm>
        </p:spPr>
      </p:pic>
    </p:spTree>
    <p:extLst>
      <p:ext uri="{BB962C8B-B14F-4D97-AF65-F5344CB8AC3E}">
        <p14:creationId xmlns:p14="http://schemas.microsoft.com/office/powerpoint/2010/main" val="724111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16.1 Figure 6</a:t>
            </a:r>
            <a:endParaRPr lang="en-US"/>
          </a:p>
        </p:txBody>
      </p:sp>
      <p:pic>
        <p:nvPicPr>
          <p:cNvPr id="6" name="Content Placeholder 5" descr="A portrait of Dorothea Dix is shown.">
            <a:extLst>
              <a:ext uri="{FF2B5EF4-FFF2-40B4-BE49-F238E27FC236}">
                <a16:creationId xmlns:a16="http://schemas.microsoft.com/office/drawing/2014/main" id="{9461A35D-81FA-0CFE-F05E-46739B079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232" y="1322197"/>
            <a:ext cx="3145536" cy="4486656"/>
          </a:xfrm>
        </p:spPr>
      </p:pic>
    </p:spTree>
    <p:extLst>
      <p:ext uri="{BB962C8B-B14F-4D97-AF65-F5344CB8AC3E}">
        <p14:creationId xmlns:p14="http://schemas.microsoft.com/office/powerpoint/2010/main" val="955239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16.1 Figure 7</a:t>
            </a:r>
            <a:endParaRPr lang="en-US"/>
          </a:p>
        </p:txBody>
      </p:sp>
      <p:pic>
        <p:nvPicPr>
          <p:cNvPr id="6" name="Content Placeholder 5" descr="A photograph of John F. Kennedy signing the Community Mental Health Act in 1963">
            <a:extLst>
              <a:ext uri="{FF2B5EF4-FFF2-40B4-BE49-F238E27FC236}">
                <a16:creationId xmlns:a16="http://schemas.microsoft.com/office/drawing/2014/main" id="{54AFF1E1-60F6-838D-9AAB-1A571F21D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84" y="1322197"/>
            <a:ext cx="4218432" cy="4486656"/>
          </a:xfrm>
        </p:spPr>
      </p:pic>
    </p:spTree>
    <p:extLst>
      <p:ext uri="{BB962C8B-B14F-4D97-AF65-F5344CB8AC3E}">
        <p14:creationId xmlns:p14="http://schemas.microsoft.com/office/powerpoint/2010/main" val="2180321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16.1 Figure 8</a:t>
            </a:r>
          </a:p>
        </p:txBody>
      </p:sp>
      <p:pic>
        <p:nvPicPr>
          <p:cNvPr id="6" name="Content Placeholder 5" descr="A photograph of a homeless man pulling an overloaded cart down the road">
            <a:extLst>
              <a:ext uri="{FF2B5EF4-FFF2-40B4-BE49-F238E27FC236}">
                <a16:creationId xmlns:a16="http://schemas.microsoft.com/office/drawing/2014/main" id="{183E41D5-F20C-55B3-338D-74C01C7CF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" y="1322197"/>
            <a:ext cx="7754112" cy="4486656"/>
          </a:xfrm>
        </p:spPr>
      </p:pic>
    </p:spTree>
    <p:extLst>
      <p:ext uri="{BB962C8B-B14F-4D97-AF65-F5344CB8AC3E}">
        <p14:creationId xmlns:p14="http://schemas.microsoft.com/office/powerpoint/2010/main" val="947768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1673</TotalTime>
  <Words>153</Words>
  <Application>Microsoft Office PowerPoint</Application>
  <PresentationFormat>On-screen Show (4:3)</PresentationFormat>
  <Paragraphs>38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Calibri</vt:lpstr>
      <vt:lpstr>Arial</vt:lpstr>
      <vt:lpstr>Office Theme</vt:lpstr>
      <vt:lpstr>Chapter 16</vt:lpstr>
      <vt:lpstr>Lesson 16.1 Figure 1</vt:lpstr>
      <vt:lpstr>Lesson 16.1 Figure 2</vt:lpstr>
      <vt:lpstr>Lesson 16.1 Figure 3</vt:lpstr>
      <vt:lpstr>Lesson 16.1 Figure 4</vt:lpstr>
      <vt:lpstr>Lesson 16.1 Figure 5</vt:lpstr>
      <vt:lpstr>Lesson 16.1 Figure 6</vt:lpstr>
      <vt:lpstr>Lesson 16.1 Figure 7</vt:lpstr>
      <vt:lpstr>Lesson 16.1 Figure 8</vt:lpstr>
      <vt:lpstr>Lesson 16.1 Figure 9</vt:lpstr>
      <vt:lpstr>Lesson 16.1 Figure 10</vt:lpstr>
      <vt:lpstr>Lesson 16.2 Figure 1</vt:lpstr>
      <vt:lpstr>Lesson 16.2 Figure 2</vt:lpstr>
      <vt:lpstr>Lesson 16.2 Figure 3</vt:lpstr>
      <vt:lpstr>Lesson 16.2 Figure 4</vt:lpstr>
      <vt:lpstr>Lesson 16.2 Figure 5</vt:lpstr>
      <vt:lpstr>Lesson 16.2 Psychotherapy: Behavior Therapy</vt:lpstr>
      <vt:lpstr>Lesson 16.2 Figure 6</vt:lpstr>
      <vt:lpstr>Lesson 16.2 Figure 7</vt:lpstr>
      <vt:lpstr>Lesson 16.2 Figure 8</vt:lpstr>
      <vt:lpstr>Lesson 16.2 Figure 9</vt:lpstr>
      <vt:lpstr>Lesson 16.2 Figure 10</vt:lpstr>
      <vt:lpstr>Lesson 16.2 Figure 11</vt:lpstr>
      <vt:lpstr>Lesson 16.2 Figure 12</vt:lpstr>
      <vt:lpstr>Lesson 16.2 Figure 13</vt:lpstr>
      <vt:lpstr>Lesson 16.2 Figure 14</vt:lpstr>
      <vt:lpstr>Lesson 16.3 Figure 1</vt:lpstr>
      <vt:lpstr>Lesson 16.3 Figure 2</vt:lpstr>
      <vt:lpstr>Lesson 16.3 Figure 3</vt:lpstr>
      <vt:lpstr>Lesson 16.3 Figure 4</vt:lpstr>
      <vt:lpstr>Lesson 16.3 Figure 5</vt:lpstr>
      <vt:lpstr>Lesson 16.4 Figure 1</vt:lpstr>
      <vt:lpstr>Lesson 16.4 Figure 2</vt:lpstr>
      <vt:lpstr>Lesson 16.5 Figure 1</vt:lpstr>
      <vt:lpstr>Lesson 16.5 Figure 2</vt:lpstr>
      <vt:lpstr>Lesson 16.5 Figure 3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Psychology, 2nd Edition</dc:title>
  <dc:creator>Hawkes Learning</dc:creator>
  <cp:keywords>Psychology</cp:keywords>
  <cp:lastModifiedBy>Talissa Nahass</cp:lastModifiedBy>
  <cp:revision>179</cp:revision>
  <dcterms:created xsi:type="dcterms:W3CDTF">2013-04-26T14:43:13Z</dcterms:created>
  <dcterms:modified xsi:type="dcterms:W3CDTF">2024-08-30T12:35:49Z</dcterms:modified>
  <cp:category>Psychology</cp:category>
</cp:coreProperties>
</file>