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269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82F58"/>
    <a:srgbClr val="1F497D"/>
    <a:srgbClr val="2D7D9F"/>
    <a:srgbClr val="0000FF"/>
    <a:srgbClr val="366092"/>
    <a:srgbClr val="000099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9" autoAdjust="0"/>
    <p:restoredTop sz="86410" autoAdjust="0"/>
  </p:normalViewPr>
  <p:slideViewPr>
    <p:cSldViewPr>
      <p:cViewPr varScale="1">
        <p:scale>
          <a:sx n="95" d="100"/>
          <a:sy n="95" d="100"/>
        </p:scale>
        <p:origin x="22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82F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EA625A-1CBC-0575-1328-24D6E40841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9218" y="457200"/>
            <a:ext cx="4182347" cy="535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181100" y="1375917"/>
            <a:ext cx="6781800" cy="26822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10951F2-B066-9FD6-E670-D289E83627F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85800" y="4428233"/>
            <a:ext cx="76200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Figure Caption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F0895-BEE5-D35B-E0DB-3154CD82D13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62000" y="5238934"/>
            <a:ext cx="76200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0" b="0" i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Figure Credit</a:t>
            </a:r>
          </a:p>
        </p:txBody>
      </p:sp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Connect the Concepts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3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Everyday Connections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What Do You Think?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15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Dig Deeper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151AFF-3627-A31A-CCED-9DC9D953B7D3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8" r:id="rId4"/>
    <p:sldLayoutId id="2147483656" r:id="rId5"/>
    <p:sldLayoutId id="2147483657" r:id="rId6"/>
    <p:sldLayoutId id="2147483659" r:id="rId7"/>
    <p:sldLayoutId id="2147483660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182F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82F5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Biopsychology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2.1 Figure 9</a:t>
            </a:r>
            <a:endParaRPr lang="en-US"/>
          </a:p>
        </p:txBody>
      </p:sp>
      <p:pic>
        <p:nvPicPr>
          <p:cNvPr id="6" name="Content Placeholder 5" descr="An illustration shows the phases of schizophrenia in a woman.">
            <a:extLst>
              <a:ext uri="{FF2B5EF4-FFF2-40B4-BE49-F238E27FC236}">
                <a16:creationId xmlns:a16="http://schemas.microsoft.com/office/drawing/2014/main" id="{A0EA3528-26A7-530B-B0B0-18B89187F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1322197"/>
            <a:ext cx="4023360" cy="4486656"/>
          </a:xfrm>
        </p:spPr>
      </p:pic>
    </p:spTree>
    <p:extLst>
      <p:ext uri="{BB962C8B-B14F-4D97-AF65-F5344CB8AC3E}">
        <p14:creationId xmlns:p14="http://schemas.microsoft.com/office/powerpoint/2010/main" val="4283139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2.2 Figure 1</a:t>
            </a:r>
            <a:endParaRPr lang="en-US"/>
          </a:p>
        </p:txBody>
      </p:sp>
      <p:pic>
        <p:nvPicPr>
          <p:cNvPr id="6" name="Content Placeholder 5" descr="A painting of a face made out of fruits and vegetables.">
            <a:extLst>
              <a:ext uri="{FF2B5EF4-FFF2-40B4-BE49-F238E27FC236}">
                <a16:creationId xmlns:a16="http://schemas.microsoft.com/office/drawing/2014/main" id="{61662EBD-A3A1-485A-B392-9B7189523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928" y="1322197"/>
            <a:ext cx="3438144" cy="4486656"/>
          </a:xfrm>
        </p:spPr>
      </p:pic>
    </p:spTree>
    <p:extLst>
      <p:ext uri="{BB962C8B-B14F-4D97-AF65-F5344CB8AC3E}">
        <p14:creationId xmlns:p14="http://schemas.microsoft.com/office/powerpoint/2010/main" val="1105908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2.2 Figure 2</a:t>
            </a:r>
            <a:endParaRPr lang="en-US"/>
          </a:p>
        </p:txBody>
      </p:sp>
      <p:pic>
        <p:nvPicPr>
          <p:cNvPr id="6" name="Content Placeholder 5" descr="An illustration of a neuron.">
            <a:extLst>
              <a:ext uri="{FF2B5EF4-FFF2-40B4-BE49-F238E27FC236}">
                <a16:creationId xmlns:a16="http://schemas.microsoft.com/office/drawing/2014/main" id="{3BEBA53C-9B88-330E-DB75-99DE896F64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1322197"/>
            <a:ext cx="7802880" cy="4486656"/>
          </a:xfrm>
        </p:spPr>
      </p:pic>
    </p:spTree>
    <p:extLst>
      <p:ext uri="{BB962C8B-B14F-4D97-AF65-F5344CB8AC3E}">
        <p14:creationId xmlns:p14="http://schemas.microsoft.com/office/powerpoint/2010/main" val="355514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2.2 Figure 3</a:t>
            </a:r>
            <a:endParaRPr lang="en-US"/>
          </a:p>
        </p:txBody>
      </p:sp>
      <p:pic>
        <p:nvPicPr>
          <p:cNvPr id="6" name="Content Placeholder 5" descr="An illustration depicts the difference between a normal nerve and a nerve with multiple sclerosis.">
            <a:extLst>
              <a:ext uri="{FF2B5EF4-FFF2-40B4-BE49-F238E27FC236}">
                <a16:creationId xmlns:a16="http://schemas.microsoft.com/office/drawing/2014/main" id="{CF27B14F-B591-9ACC-DC03-D5EE03C3B3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" y="1419733"/>
            <a:ext cx="8119872" cy="4291584"/>
          </a:xfrm>
        </p:spPr>
      </p:pic>
    </p:spTree>
    <p:extLst>
      <p:ext uri="{BB962C8B-B14F-4D97-AF65-F5344CB8AC3E}">
        <p14:creationId xmlns:p14="http://schemas.microsoft.com/office/powerpoint/2010/main" val="1188445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2.2 Figure 4</a:t>
            </a:r>
            <a:endParaRPr lang="en-US"/>
          </a:p>
        </p:txBody>
      </p:sp>
      <p:pic>
        <p:nvPicPr>
          <p:cNvPr id="6" name="Content Placeholder 5" descr="An image shows synapse spaces filled with neurotransmitters.">
            <a:extLst>
              <a:ext uri="{FF2B5EF4-FFF2-40B4-BE49-F238E27FC236}">
                <a16:creationId xmlns:a16="http://schemas.microsoft.com/office/drawing/2014/main" id="{B5ED2DB9-5CF0-E482-20A7-F89030847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" y="1322197"/>
            <a:ext cx="7534656" cy="4486656"/>
          </a:xfrm>
        </p:spPr>
      </p:pic>
    </p:spTree>
    <p:extLst>
      <p:ext uri="{BB962C8B-B14F-4D97-AF65-F5344CB8AC3E}">
        <p14:creationId xmlns:p14="http://schemas.microsoft.com/office/powerpoint/2010/main" val="1741199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2.2 Figure 5</a:t>
            </a:r>
            <a:endParaRPr lang="en-US"/>
          </a:p>
        </p:txBody>
      </p:sp>
      <p:pic>
        <p:nvPicPr>
          <p:cNvPr id="6" name="Content Placeholder 5" descr="A diagram of sodium and potassium molecules moving in and out of the cell.">
            <a:extLst>
              <a:ext uri="{FF2B5EF4-FFF2-40B4-BE49-F238E27FC236}">
                <a16:creationId xmlns:a16="http://schemas.microsoft.com/office/drawing/2014/main" id="{4F61D131-CDFF-AA1E-6E49-3CFE5E6CC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856" y="1322197"/>
            <a:ext cx="3828288" cy="4486656"/>
          </a:xfrm>
        </p:spPr>
      </p:pic>
    </p:spTree>
    <p:extLst>
      <p:ext uri="{BB962C8B-B14F-4D97-AF65-F5344CB8AC3E}">
        <p14:creationId xmlns:p14="http://schemas.microsoft.com/office/powerpoint/2010/main" val="211042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2.2 Figure 6</a:t>
            </a:r>
            <a:endParaRPr lang="en-US"/>
          </a:p>
        </p:txBody>
      </p:sp>
      <p:pic>
        <p:nvPicPr>
          <p:cNvPr id="6" name="Content Placeholder 5" descr="A graph showing how an electrical charge changes during action potential.">
            <a:extLst>
              <a:ext uri="{FF2B5EF4-FFF2-40B4-BE49-F238E27FC236}">
                <a16:creationId xmlns:a16="http://schemas.microsoft.com/office/drawing/2014/main" id="{EB10F5CF-66C2-20A8-A517-CEFFEFA374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304" y="1322197"/>
            <a:ext cx="5803392" cy="4486656"/>
          </a:xfrm>
        </p:spPr>
      </p:pic>
    </p:spTree>
    <p:extLst>
      <p:ext uri="{BB962C8B-B14F-4D97-AF65-F5344CB8AC3E}">
        <p14:creationId xmlns:p14="http://schemas.microsoft.com/office/powerpoint/2010/main" val="3962892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2.2 Figure 7a</a:t>
            </a:r>
            <a:endParaRPr lang="en-US"/>
          </a:p>
        </p:txBody>
      </p:sp>
      <p:pic>
        <p:nvPicPr>
          <p:cNvPr id="6" name="Content Placeholder 5" descr="A diagram shows the action potential for a cell.">
            <a:extLst>
              <a:ext uri="{FF2B5EF4-FFF2-40B4-BE49-F238E27FC236}">
                <a16:creationId xmlns:a16="http://schemas.microsoft.com/office/drawing/2014/main" id="{139A8075-8A06-1B71-D210-717BC88FA8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368" y="1322197"/>
            <a:ext cx="4779264" cy="4486656"/>
          </a:xfrm>
        </p:spPr>
      </p:pic>
    </p:spTree>
    <p:extLst>
      <p:ext uri="{BB962C8B-B14F-4D97-AF65-F5344CB8AC3E}">
        <p14:creationId xmlns:p14="http://schemas.microsoft.com/office/powerpoint/2010/main" val="1306932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2.2 Figure 7b</a:t>
            </a:r>
            <a:endParaRPr lang="en-US"/>
          </a:p>
        </p:txBody>
      </p:sp>
      <p:pic>
        <p:nvPicPr>
          <p:cNvPr id="6" name="Content Placeholder 5" descr="A diagram shows the movement of ions in a cell.">
            <a:extLst>
              <a:ext uri="{FF2B5EF4-FFF2-40B4-BE49-F238E27FC236}">
                <a16:creationId xmlns:a16="http://schemas.microsoft.com/office/drawing/2014/main" id="{A34AA90F-9267-7682-1E1A-F9662EEB32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1322197"/>
            <a:ext cx="5730240" cy="4486656"/>
          </a:xfrm>
        </p:spPr>
      </p:pic>
    </p:spTree>
    <p:extLst>
      <p:ext uri="{BB962C8B-B14F-4D97-AF65-F5344CB8AC3E}">
        <p14:creationId xmlns:p14="http://schemas.microsoft.com/office/powerpoint/2010/main" val="4112899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2.2 Figure 8</a:t>
            </a:r>
            <a:endParaRPr lang="en-US"/>
          </a:p>
        </p:txBody>
      </p:sp>
      <p:pic>
        <p:nvPicPr>
          <p:cNvPr id="6" name="Content Placeholder 5" descr="The synaptic space between two neurons is shown.">
            <a:extLst>
              <a:ext uri="{FF2B5EF4-FFF2-40B4-BE49-F238E27FC236}">
                <a16:creationId xmlns:a16="http://schemas.microsoft.com/office/drawing/2014/main" id="{66D4AFAA-890F-891F-08F3-D496801833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4" y="1322197"/>
            <a:ext cx="6900672" cy="4486656"/>
          </a:xfrm>
        </p:spPr>
      </p:pic>
    </p:spTree>
    <p:extLst>
      <p:ext uri="{BB962C8B-B14F-4D97-AF65-F5344CB8AC3E}">
        <p14:creationId xmlns:p14="http://schemas.microsoft.com/office/powerpoint/2010/main" val="769531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2.1 Figure 1</a:t>
            </a:r>
            <a:endParaRPr lang="en-US"/>
          </a:p>
        </p:txBody>
      </p:sp>
      <p:pic>
        <p:nvPicPr>
          <p:cNvPr id="6" name="Content Placeholder 5" descr="An ultrasound of identical twins is shown.">
            <a:extLst>
              <a:ext uri="{FF2B5EF4-FFF2-40B4-BE49-F238E27FC236}">
                <a16:creationId xmlns:a16="http://schemas.microsoft.com/office/drawing/2014/main" id="{04FE8570-A952-7DCD-76A3-CC65BE64DF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2" y="1322197"/>
            <a:ext cx="5340096" cy="4486656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2.2 Figure 9</a:t>
            </a:r>
            <a:endParaRPr lang="en-US"/>
          </a:p>
        </p:txBody>
      </p:sp>
      <p:pic>
        <p:nvPicPr>
          <p:cNvPr id="6" name="Content Placeholder 5" descr="An illustration shows the mechanism of neuron communication with the nervous system.">
            <a:extLst>
              <a:ext uri="{FF2B5EF4-FFF2-40B4-BE49-F238E27FC236}">
                <a16:creationId xmlns:a16="http://schemas.microsoft.com/office/drawing/2014/main" id="{42B0DF47-3F0D-5ABE-580F-1AF7384AF1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8" y="1870837"/>
            <a:ext cx="8071104" cy="3389376"/>
          </a:xfrm>
        </p:spPr>
      </p:pic>
    </p:spTree>
    <p:extLst>
      <p:ext uri="{BB962C8B-B14F-4D97-AF65-F5344CB8AC3E}">
        <p14:creationId xmlns:p14="http://schemas.microsoft.com/office/powerpoint/2010/main" val="1383220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2.3 Figure 1</a:t>
            </a:r>
            <a:endParaRPr lang="en-US"/>
          </a:p>
        </p:txBody>
      </p:sp>
      <p:pic>
        <p:nvPicPr>
          <p:cNvPr id="6" name="Content Placeholder 5" descr="An illustration of the central nervous system and the peripheral nervous system.">
            <a:extLst>
              <a:ext uri="{FF2B5EF4-FFF2-40B4-BE49-F238E27FC236}">
                <a16:creationId xmlns:a16="http://schemas.microsoft.com/office/drawing/2014/main" id="{801E89B1-BC4D-95C0-49EA-35F03077F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92" y="1322197"/>
            <a:ext cx="4776216" cy="4486656"/>
          </a:xfrm>
        </p:spPr>
      </p:pic>
    </p:spTree>
    <p:extLst>
      <p:ext uri="{BB962C8B-B14F-4D97-AF65-F5344CB8AC3E}">
        <p14:creationId xmlns:p14="http://schemas.microsoft.com/office/powerpoint/2010/main" val="3803994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2.3 Figure 2</a:t>
            </a:r>
            <a:endParaRPr lang="en-US"/>
          </a:p>
        </p:txBody>
      </p:sp>
      <p:pic>
        <p:nvPicPr>
          <p:cNvPr id="6" name="Content Placeholder 5" descr="A diagram shows the human body to represent the parasympathetic nervous system and the sympathetic nervous system.">
            <a:extLst>
              <a:ext uri="{FF2B5EF4-FFF2-40B4-BE49-F238E27FC236}">
                <a16:creationId xmlns:a16="http://schemas.microsoft.com/office/drawing/2014/main" id="{7C031663-6EAF-B5F4-1312-0DD62288A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44" y="1322197"/>
            <a:ext cx="6534912" cy="4486656"/>
          </a:xfrm>
        </p:spPr>
      </p:pic>
    </p:spTree>
    <p:extLst>
      <p:ext uri="{BB962C8B-B14F-4D97-AF65-F5344CB8AC3E}">
        <p14:creationId xmlns:p14="http://schemas.microsoft.com/office/powerpoint/2010/main" val="2126010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2.4 Figure 1</a:t>
            </a:r>
            <a:endParaRPr lang="en-US"/>
          </a:p>
        </p:txBody>
      </p:sp>
      <p:pic>
        <p:nvPicPr>
          <p:cNvPr id="6" name="Content Placeholder 5" descr="A graphic shows a human head and torso from behind with facts about the spinal cord and brain, which are highlighted.">
            <a:extLst>
              <a:ext uri="{FF2B5EF4-FFF2-40B4-BE49-F238E27FC236}">
                <a16:creationId xmlns:a16="http://schemas.microsoft.com/office/drawing/2014/main" id="{0746AC95-5200-4E84-30CF-FC3588F40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724" y="1322197"/>
            <a:ext cx="3654552" cy="4486656"/>
          </a:xfrm>
        </p:spPr>
      </p:pic>
    </p:spTree>
    <p:extLst>
      <p:ext uri="{BB962C8B-B14F-4D97-AF65-F5344CB8AC3E}">
        <p14:creationId xmlns:p14="http://schemas.microsoft.com/office/powerpoint/2010/main" val="438360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2.4 Figure 2</a:t>
            </a:r>
            <a:endParaRPr lang="en-US"/>
          </a:p>
        </p:txBody>
      </p:sp>
      <p:pic>
        <p:nvPicPr>
          <p:cNvPr id="6" name="Content Placeholder 5" descr="An illustration of the brain's surface shows the ridges and depressions with a deep fissure running through the center.">
            <a:extLst>
              <a:ext uri="{FF2B5EF4-FFF2-40B4-BE49-F238E27FC236}">
                <a16:creationId xmlns:a16="http://schemas.microsoft.com/office/drawing/2014/main" id="{2926C0AB-6E7B-A3C6-AC89-DC57879776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752" y="1322197"/>
            <a:ext cx="4730496" cy="4486656"/>
          </a:xfrm>
        </p:spPr>
      </p:pic>
    </p:spTree>
    <p:extLst>
      <p:ext uri="{BB962C8B-B14F-4D97-AF65-F5344CB8AC3E}">
        <p14:creationId xmlns:p14="http://schemas.microsoft.com/office/powerpoint/2010/main" val="727301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2.4 Figure 3</a:t>
            </a:r>
            <a:endParaRPr lang="en-US"/>
          </a:p>
        </p:txBody>
      </p:sp>
      <p:pic>
        <p:nvPicPr>
          <p:cNvPr id="6" name="Content Placeholder 5" descr="A photo shows a scientist spreading the left and right cerebral hemisphere of a brain to show the corpus callosum.">
            <a:extLst>
              <a:ext uri="{FF2B5EF4-FFF2-40B4-BE49-F238E27FC236}">
                <a16:creationId xmlns:a16="http://schemas.microsoft.com/office/drawing/2014/main" id="{FD6BA75E-2D28-F285-F79A-DC7FCA450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322197"/>
            <a:ext cx="3194304" cy="4486656"/>
          </a:xfrm>
        </p:spPr>
      </p:pic>
    </p:spTree>
    <p:extLst>
      <p:ext uri="{BB962C8B-B14F-4D97-AF65-F5344CB8AC3E}">
        <p14:creationId xmlns:p14="http://schemas.microsoft.com/office/powerpoint/2010/main" val="2549217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2.4 Figure 4</a:t>
            </a:r>
            <a:endParaRPr lang="en-US"/>
          </a:p>
        </p:txBody>
      </p:sp>
      <p:pic>
        <p:nvPicPr>
          <p:cNvPr id="6" name="Content Placeholder 5" descr="An illustration shows the forebrain, midbrain, and hindbrain">
            <a:extLst>
              <a:ext uri="{FF2B5EF4-FFF2-40B4-BE49-F238E27FC236}">
                <a16:creationId xmlns:a16="http://schemas.microsoft.com/office/drawing/2014/main" id="{33F4FC52-CA59-0FB7-B0C7-CD3624E85F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1322197"/>
            <a:ext cx="4998720" cy="4486656"/>
          </a:xfrm>
        </p:spPr>
      </p:pic>
    </p:spTree>
    <p:extLst>
      <p:ext uri="{BB962C8B-B14F-4D97-AF65-F5344CB8AC3E}">
        <p14:creationId xmlns:p14="http://schemas.microsoft.com/office/powerpoint/2010/main" val="2849774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2.4 Figure 5</a:t>
            </a:r>
            <a:endParaRPr lang="en-US"/>
          </a:p>
        </p:txBody>
      </p:sp>
      <p:pic>
        <p:nvPicPr>
          <p:cNvPr id="6" name="Content Placeholder 5" descr="An illustration shows the four lobes of the brain along with the spinal cord and cerebellum.">
            <a:extLst>
              <a:ext uri="{FF2B5EF4-FFF2-40B4-BE49-F238E27FC236}">
                <a16:creationId xmlns:a16="http://schemas.microsoft.com/office/drawing/2014/main" id="{0DA37E85-CBF4-8832-CB39-821630DCCB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04" y="1322197"/>
            <a:ext cx="4812792" cy="4486656"/>
          </a:xfrm>
        </p:spPr>
      </p:pic>
    </p:spTree>
    <p:extLst>
      <p:ext uri="{BB962C8B-B14F-4D97-AF65-F5344CB8AC3E}">
        <p14:creationId xmlns:p14="http://schemas.microsoft.com/office/powerpoint/2010/main" val="364320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2.4 Figure 6</a:t>
            </a:r>
            <a:endParaRPr lang="en-US"/>
          </a:p>
        </p:txBody>
      </p:sp>
      <p:pic>
        <p:nvPicPr>
          <p:cNvPr id="6" name="Content Placeholder 5" descr="A diagram shows the organization in the somatosensory cortex.">
            <a:extLst>
              <a:ext uri="{FF2B5EF4-FFF2-40B4-BE49-F238E27FC236}">
                <a16:creationId xmlns:a16="http://schemas.microsoft.com/office/drawing/2014/main" id="{1D1E35D7-6348-5BE6-4507-EB4FC1380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632" y="1322197"/>
            <a:ext cx="4364736" cy="4486656"/>
          </a:xfrm>
        </p:spPr>
      </p:pic>
    </p:spTree>
    <p:extLst>
      <p:ext uri="{BB962C8B-B14F-4D97-AF65-F5344CB8AC3E}">
        <p14:creationId xmlns:p14="http://schemas.microsoft.com/office/powerpoint/2010/main" val="2621921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2.4 Figure 7</a:t>
            </a:r>
            <a:endParaRPr lang="en-US"/>
          </a:p>
        </p:txBody>
      </p:sp>
      <p:pic>
        <p:nvPicPr>
          <p:cNvPr id="6" name="Content Placeholder 5" descr="An illustration shows the locations of Broca's and Wernicke's areas.">
            <a:extLst>
              <a:ext uri="{FF2B5EF4-FFF2-40B4-BE49-F238E27FC236}">
                <a16:creationId xmlns:a16="http://schemas.microsoft.com/office/drawing/2014/main" id="{11DB9A3B-C21F-C28C-8DE7-03F0E59BC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1590421"/>
            <a:ext cx="8144256" cy="3950208"/>
          </a:xfrm>
        </p:spPr>
      </p:pic>
    </p:spTree>
    <p:extLst>
      <p:ext uri="{BB962C8B-B14F-4D97-AF65-F5344CB8AC3E}">
        <p14:creationId xmlns:p14="http://schemas.microsoft.com/office/powerpoint/2010/main" val="2893244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2.1 Figure 2</a:t>
            </a:r>
            <a:endParaRPr lang="en-US"/>
          </a:p>
        </p:txBody>
      </p:sp>
      <p:pic>
        <p:nvPicPr>
          <p:cNvPr id="6" name="Content Placeholder 5" descr="A 3D illustration shows sickle-shaped red blood cells and normal red blood cells.">
            <a:extLst>
              <a:ext uri="{FF2B5EF4-FFF2-40B4-BE49-F238E27FC236}">
                <a16:creationId xmlns:a16="http://schemas.microsoft.com/office/drawing/2014/main" id="{D3D082C5-3A9B-AA38-72C4-DDBEE13D2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264" y="1322197"/>
            <a:ext cx="5681472" cy="4486656"/>
          </a:xfrm>
        </p:spPr>
      </p:pic>
    </p:spTree>
    <p:extLst>
      <p:ext uri="{BB962C8B-B14F-4D97-AF65-F5344CB8AC3E}">
        <p14:creationId xmlns:p14="http://schemas.microsoft.com/office/powerpoint/2010/main" val="3639892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2.4 Figure 8</a:t>
            </a:r>
            <a:endParaRPr lang="en-US"/>
          </a:p>
        </p:txBody>
      </p:sp>
      <p:pic>
        <p:nvPicPr>
          <p:cNvPr id="6" name="Content Placeholder 5" descr="A photo shows the thalamus in the human brain in the anterior and sagittal position.">
            <a:extLst>
              <a:ext uri="{FF2B5EF4-FFF2-40B4-BE49-F238E27FC236}">
                <a16:creationId xmlns:a16="http://schemas.microsoft.com/office/drawing/2014/main" id="{F85CFCA1-B046-CBA2-9D9C-ACFA3C206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1322197"/>
            <a:ext cx="7437120" cy="4486656"/>
          </a:xfrm>
        </p:spPr>
      </p:pic>
    </p:spTree>
    <p:extLst>
      <p:ext uri="{BB962C8B-B14F-4D97-AF65-F5344CB8AC3E}">
        <p14:creationId xmlns:p14="http://schemas.microsoft.com/office/powerpoint/2010/main" val="15111400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2.4 Figure 9</a:t>
            </a:r>
            <a:endParaRPr lang="en-US"/>
          </a:p>
        </p:txBody>
      </p:sp>
      <p:pic>
        <p:nvPicPr>
          <p:cNvPr id="6" name="Content Placeholder 5" descr="An illustration marks the different parts of the human brain involved in mediating emotional response and memory.">
            <a:extLst>
              <a:ext uri="{FF2B5EF4-FFF2-40B4-BE49-F238E27FC236}">
                <a16:creationId xmlns:a16="http://schemas.microsoft.com/office/drawing/2014/main" id="{21B8AD0B-75E4-93FA-9A99-86B4FCB7D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36" y="1322197"/>
            <a:ext cx="6510528" cy="4486656"/>
          </a:xfrm>
        </p:spPr>
      </p:pic>
    </p:spTree>
    <p:extLst>
      <p:ext uri="{BB962C8B-B14F-4D97-AF65-F5344CB8AC3E}">
        <p14:creationId xmlns:p14="http://schemas.microsoft.com/office/powerpoint/2010/main" val="897047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2.4 Figure 10</a:t>
            </a:r>
            <a:endParaRPr lang="en-US"/>
          </a:p>
        </p:txBody>
      </p:sp>
      <p:pic>
        <p:nvPicPr>
          <p:cNvPr id="6" name="Content Placeholder 5" descr="An illustration shows the location of the substantia negra and VTA in the brain.">
            <a:extLst>
              <a:ext uri="{FF2B5EF4-FFF2-40B4-BE49-F238E27FC236}">
                <a16:creationId xmlns:a16="http://schemas.microsoft.com/office/drawing/2014/main" id="{11ABB49B-2254-55F0-BA47-ED39B6EC8E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144" y="1322197"/>
            <a:ext cx="5315712" cy="4486656"/>
          </a:xfrm>
        </p:spPr>
      </p:pic>
    </p:spTree>
    <p:extLst>
      <p:ext uri="{BB962C8B-B14F-4D97-AF65-F5344CB8AC3E}">
        <p14:creationId xmlns:p14="http://schemas.microsoft.com/office/powerpoint/2010/main" val="41771415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2.4 Figure 11</a:t>
            </a:r>
            <a:endParaRPr lang="en-US"/>
          </a:p>
        </p:txBody>
      </p:sp>
      <p:pic>
        <p:nvPicPr>
          <p:cNvPr id="6" name="Content Placeholder 5" descr="An illustration shows the location of the pons, medulla, and cerebellum.">
            <a:extLst>
              <a:ext uri="{FF2B5EF4-FFF2-40B4-BE49-F238E27FC236}">
                <a16:creationId xmlns:a16="http://schemas.microsoft.com/office/drawing/2014/main" id="{D06A757D-9E6D-50E8-93EA-E8374D3A2D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832" y="1322197"/>
            <a:ext cx="4974336" cy="4486656"/>
          </a:xfrm>
        </p:spPr>
      </p:pic>
    </p:spTree>
    <p:extLst>
      <p:ext uri="{BB962C8B-B14F-4D97-AF65-F5344CB8AC3E}">
        <p14:creationId xmlns:p14="http://schemas.microsoft.com/office/powerpoint/2010/main" val="7134262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2.4 Figure 12</a:t>
            </a:r>
            <a:endParaRPr lang="en-US"/>
          </a:p>
        </p:txBody>
      </p:sp>
      <p:pic>
        <p:nvPicPr>
          <p:cNvPr id="6" name="Content Placeholder 5" descr="A photograph shows a hand with an IV in it.">
            <a:extLst>
              <a:ext uri="{FF2B5EF4-FFF2-40B4-BE49-F238E27FC236}">
                <a16:creationId xmlns:a16="http://schemas.microsoft.com/office/drawing/2014/main" id="{3FCC0801-173C-FE58-B6A2-7E02CE361D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346581"/>
            <a:ext cx="2804160" cy="4437888"/>
          </a:xfrm>
        </p:spPr>
      </p:pic>
    </p:spTree>
    <p:extLst>
      <p:ext uri="{BB962C8B-B14F-4D97-AF65-F5344CB8AC3E}">
        <p14:creationId xmlns:p14="http://schemas.microsoft.com/office/powerpoint/2010/main" val="41489026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2.4 Figure 13</a:t>
            </a:r>
            <a:endParaRPr lang="en-US"/>
          </a:p>
        </p:txBody>
      </p:sp>
      <p:pic>
        <p:nvPicPr>
          <p:cNvPr id="6" name="Content Placeholder 5" descr="A photo shows four CT scans of normal brain, brain tumors, cerebral infarction, and intracerebral hemorrhage.">
            <a:extLst>
              <a:ext uri="{FF2B5EF4-FFF2-40B4-BE49-F238E27FC236}">
                <a16:creationId xmlns:a16="http://schemas.microsoft.com/office/drawing/2014/main" id="{F265A19D-CBE3-89C2-C3A9-66FEC6AA31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" y="2419477"/>
            <a:ext cx="8095488" cy="2292096"/>
          </a:xfrm>
        </p:spPr>
      </p:pic>
    </p:spTree>
    <p:extLst>
      <p:ext uri="{BB962C8B-B14F-4D97-AF65-F5344CB8AC3E}">
        <p14:creationId xmlns:p14="http://schemas.microsoft.com/office/powerpoint/2010/main" val="9155306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2.4 Figure 14</a:t>
            </a:r>
            <a:endParaRPr lang="en-US"/>
          </a:p>
        </p:txBody>
      </p:sp>
      <p:pic>
        <p:nvPicPr>
          <p:cNvPr id="6" name="Content Placeholder 5" descr="A photo shows a set of four PET scans of human brains, marking activities in different parts of the brain.">
            <a:extLst>
              <a:ext uri="{FF2B5EF4-FFF2-40B4-BE49-F238E27FC236}">
                <a16:creationId xmlns:a16="http://schemas.microsoft.com/office/drawing/2014/main" id="{E6BA3C73-ED90-882B-0E5E-6835F603A7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32" y="1322197"/>
            <a:ext cx="7412736" cy="4486656"/>
          </a:xfrm>
        </p:spPr>
      </p:pic>
    </p:spTree>
    <p:extLst>
      <p:ext uri="{BB962C8B-B14F-4D97-AF65-F5344CB8AC3E}">
        <p14:creationId xmlns:p14="http://schemas.microsoft.com/office/powerpoint/2010/main" val="2759910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2.4 Figure 15</a:t>
            </a:r>
            <a:endParaRPr lang="en-US"/>
          </a:p>
        </p:txBody>
      </p:sp>
      <p:pic>
        <p:nvPicPr>
          <p:cNvPr id="6" name="Content Placeholder 5" descr="A photograph shows a doctor looking at two computer screens with brain scans on them.">
            <a:extLst>
              <a:ext uri="{FF2B5EF4-FFF2-40B4-BE49-F238E27FC236}">
                <a16:creationId xmlns:a16="http://schemas.microsoft.com/office/drawing/2014/main" id="{0D37AB9B-D113-7156-FD84-C5B4B714D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" y="1505077"/>
            <a:ext cx="8119872" cy="4120896"/>
          </a:xfrm>
        </p:spPr>
      </p:pic>
    </p:spTree>
    <p:extLst>
      <p:ext uri="{BB962C8B-B14F-4D97-AF65-F5344CB8AC3E}">
        <p14:creationId xmlns:p14="http://schemas.microsoft.com/office/powerpoint/2010/main" val="15903764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2.4 Figure 16</a:t>
            </a:r>
            <a:endParaRPr lang="en-US"/>
          </a:p>
        </p:txBody>
      </p:sp>
      <p:pic>
        <p:nvPicPr>
          <p:cNvPr id="6" name="Content Placeholder 5" descr="A photograph shows two adults and a child; the child has electrodes on her head.">
            <a:extLst>
              <a:ext uri="{FF2B5EF4-FFF2-40B4-BE49-F238E27FC236}">
                <a16:creationId xmlns:a16="http://schemas.microsoft.com/office/drawing/2014/main" id="{6990F6E5-EB28-1CAB-C218-24C5DA7CD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796" y="1322197"/>
            <a:ext cx="6312408" cy="4486656"/>
          </a:xfrm>
        </p:spPr>
      </p:pic>
    </p:spTree>
    <p:extLst>
      <p:ext uri="{BB962C8B-B14F-4D97-AF65-F5344CB8AC3E}">
        <p14:creationId xmlns:p14="http://schemas.microsoft.com/office/powerpoint/2010/main" val="30739274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2.5 Figure 1</a:t>
            </a:r>
            <a:endParaRPr lang="en-US"/>
          </a:p>
        </p:txBody>
      </p:sp>
      <p:pic>
        <p:nvPicPr>
          <p:cNvPr id="6" name="Content Placeholder 5" descr="An illustration shows a human body marking major glands of the endocrine system.">
            <a:extLst>
              <a:ext uri="{FF2B5EF4-FFF2-40B4-BE49-F238E27FC236}">
                <a16:creationId xmlns:a16="http://schemas.microsoft.com/office/drawing/2014/main" id="{DF44ED05-A0C6-DB10-45B2-7A6C041D0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944" y="1322197"/>
            <a:ext cx="4706112" cy="4486656"/>
          </a:xfrm>
        </p:spPr>
      </p:pic>
    </p:spTree>
    <p:extLst>
      <p:ext uri="{BB962C8B-B14F-4D97-AF65-F5344CB8AC3E}">
        <p14:creationId xmlns:p14="http://schemas.microsoft.com/office/powerpoint/2010/main" val="1812373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2.1 Figure 3</a:t>
            </a:r>
            <a:endParaRPr lang="en-US"/>
          </a:p>
        </p:txBody>
      </p:sp>
      <p:pic>
        <p:nvPicPr>
          <p:cNvPr id="6" name="Content Placeholder 5" descr="Image (a) is a painted portrait of Darwin. Image (b) is a sketch of lines that split apart into branched structures.">
            <a:extLst>
              <a:ext uri="{FF2B5EF4-FFF2-40B4-BE49-F238E27FC236}">
                <a16:creationId xmlns:a16="http://schemas.microsoft.com/office/drawing/2014/main" id="{242997B7-27D5-25B6-0ED7-7D24FB46C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4" y="1444117"/>
            <a:ext cx="8180832" cy="4242816"/>
          </a:xfrm>
        </p:spPr>
      </p:pic>
    </p:spTree>
    <p:extLst>
      <p:ext uri="{BB962C8B-B14F-4D97-AF65-F5344CB8AC3E}">
        <p14:creationId xmlns:p14="http://schemas.microsoft.com/office/powerpoint/2010/main" val="25364687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2.5 Figure 2</a:t>
            </a:r>
          </a:p>
        </p:txBody>
      </p:sp>
      <p:pic>
        <p:nvPicPr>
          <p:cNvPr id="6" name="Content Placeholder 5" descr="A graphic shows an injection needle filled with various sporting implements.">
            <a:extLst>
              <a:ext uri="{FF2B5EF4-FFF2-40B4-BE49-F238E27FC236}">
                <a16:creationId xmlns:a16="http://schemas.microsoft.com/office/drawing/2014/main" id="{6E5AA70B-99CB-F6E0-4EB9-A0F370A57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12" y="1355725"/>
            <a:ext cx="2779776" cy="4419600"/>
          </a:xfrm>
        </p:spPr>
      </p:pic>
    </p:spTree>
    <p:extLst>
      <p:ext uri="{BB962C8B-B14F-4D97-AF65-F5344CB8AC3E}">
        <p14:creationId xmlns:p14="http://schemas.microsoft.com/office/powerpoint/2010/main" val="24967832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2.1 Figure 4</a:t>
            </a:r>
            <a:endParaRPr lang="en-US"/>
          </a:p>
        </p:txBody>
      </p:sp>
      <p:pic>
        <p:nvPicPr>
          <p:cNvPr id="6" name="Content Placeholder 5" descr="An illustration shows DNA chains and people behaviors for neural genetics.">
            <a:extLst>
              <a:ext uri="{FF2B5EF4-FFF2-40B4-BE49-F238E27FC236}">
                <a16:creationId xmlns:a16="http://schemas.microsoft.com/office/drawing/2014/main" id="{5CA77E65-C680-1186-1B9E-E2D51C17E9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" y="1431925"/>
            <a:ext cx="8119872" cy="4267200"/>
          </a:xfrm>
        </p:spPr>
      </p:pic>
    </p:spTree>
    <p:extLst>
      <p:ext uri="{BB962C8B-B14F-4D97-AF65-F5344CB8AC3E}">
        <p14:creationId xmlns:p14="http://schemas.microsoft.com/office/powerpoint/2010/main" val="1876093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2.1 Figure 5</a:t>
            </a:r>
            <a:endParaRPr lang="en-US"/>
          </a:p>
        </p:txBody>
      </p:sp>
      <p:pic>
        <p:nvPicPr>
          <p:cNvPr id="6" name="Content Placeholder 5" descr="Image (a) shows the helical structure of DNA. Image (b) shows a person's face.">
            <a:extLst>
              <a:ext uri="{FF2B5EF4-FFF2-40B4-BE49-F238E27FC236}">
                <a16:creationId xmlns:a16="http://schemas.microsoft.com/office/drawing/2014/main" id="{4AB44D8C-4110-6C7B-2BD1-78C623ABB7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1931797"/>
            <a:ext cx="8144256" cy="3267456"/>
          </a:xfrm>
        </p:spPr>
      </p:pic>
    </p:spTree>
    <p:extLst>
      <p:ext uri="{BB962C8B-B14F-4D97-AF65-F5344CB8AC3E}">
        <p14:creationId xmlns:p14="http://schemas.microsoft.com/office/powerpoint/2010/main" val="3268536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2.1 Figure 6</a:t>
            </a:r>
            <a:endParaRPr lang="en-US"/>
          </a:p>
        </p:txBody>
      </p:sp>
      <p:pic>
        <p:nvPicPr>
          <p:cNvPr id="6" name="Content Placeholder 5" descr="Image (a) shows a Punnett square. Image (b) shows a cleft chin.">
            <a:extLst>
              <a:ext uri="{FF2B5EF4-FFF2-40B4-BE49-F238E27FC236}">
                <a16:creationId xmlns:a16="http://schemas.microsoft.com/office/drawing/2014/main" id="{1AB18B9F-846D-9119-0A3B-B95161441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2069"/>
            <a:ext cx="7924800" cy="3486912"/>
          </a:xfrm>
        </p:spPr>
      </p:pic>
    </p:spTree>
    <p:extLst>
      <p:ext uri="{BB962C8B-B14F-4D97-AF65-F5344CB8AC3E}">
        <p14:creationId xmlns:p14="http://schemas.microsoft.com/office/powerpoint/2010/main" val="590553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2.1 Figure 7</a:t>
            </a:r>
            <a:endParaRPr lang="en-US"/>
          </a:p>
        </p:txBody>
      </p:sp>
      <p:pic>
        <p:nvPicPr>
          <p:cNvPr id="6" name="Content Placeholder 5" descr="Image shows dark-colored moths against a dark surface and light-colored moths against a light surface.">
            <a:extLst>
              <a:ext uri="{FF2B5EF4-FFF2-40B4-BE49-F238E27FC236}">
                <a16:creationId xmlns:a16="http://schemas.microsoft.com/office/drawing/2014/main" id="{23CF59D4-5CF5-CD9C-743D-838724115E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1322197"/>
            <a:ext cx="6364224" cy="4486656"/>
          </a:xfrm>
        </p:spPr>
      </p:pic>
    </p:spTree>
    <p:extLst>
      <p:ext uri="{BB962C8B-B14F-4D97-AF65-F5344CB8AC3E}">
        <p14:creationId xmlns:p14="http://schemas.microsoft.com/office/powerpoint/2010/main" val="2982745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2.1 Figure 8</a:t>
            </a:r>
            <a:endParaRPr lang="en-US"/>
          </a:p>
        </p:txBody>
      </p:sp>
      <p:pic>
        <p:nvPicPr>
          <p:cNvPr id="6" name="Content Placeholder 5" descr="Girl student getting education about the construction industry.">
            <a:extLst>
              <a:ext uri="{FF2B5EF4-FFF2-40B4-BE49-F238E27FC236}">
                <a16:creationId xmlns:a16="http://schemas.microsoft.com/office/drawing/2014/main" id="{979A5C22-2EED-F270-5CA5-1D8CB61CA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2" y="1322197"/>
            <a:ext cx="6071616" cy="4486656"/>
          </a:xfrm>
        </p:spPr>
      </p:pic>
    </p:spTree>
    <p:extLst>
      <p:ext uri="{BB962C8B-B14F-4D97-AF65-F5344CB8AC3E}">
        <p14:creationId xmlns:p14="http://schemas.microsoft.com/office/powerpoint/2010/main" val="295578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1573</TotalTime>
  <Words>165</Words>
  <Application>Microsoft Office PowerPoint</Application>
  <PresentationFormat>On-screen Show (4:3)</PresentationFormat>
  <Paragraphs>42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Calibri</vt:lpstr>
      <vt:lpstr>Arial</vt:lpstr>
      <vt:lpstr>Office Theme</vt:lpstr>
      <vt:lpstr>Chapter 2</vt:lpstr>
      <vt:lpstr>Lesson 2.1 Figure 1</vt:lpstr>
      <vt:lpstr>Lesson 2.1 Figure 2</vt:lpstr>
      <vt:lpstr>Lesson 2.1 Figure 3</vt:lpstr>
      <vt:lpstr>Lesson 2.1 Figure 4</vt:lpstr>
      <vt:lpstr>Lesson 2.1 Figure 5</vt:lpstr>
      <vt:lpstr>Lesson 2.1 Figure 6</vt:lpstr>
      <vt:lpstr>Lesson 2.1 Figure 7</vt:lpstr>
      <vt:lpstr>Lesson 2.1 Figure 8</vt:lpstr>
      <vt:lpstr>Lesson 2.1 Figure 9</vt:lpstr>
      <vt:lpstr>Lesson 2.2 Figure 1</vt:lpstr>
      <vt:lpstr>Lesson 2.2 Figure 2</vt:lpstr>
      <vt:lpstr>Lesson 2.2 Figure 3</vt:lpstr>
      <vt:lpstr>Lesson 2.2 Figure 4</vt:lpstr>
      <vt:lpstr>Lesson 2.2 Figure 5</vt:lpstr>
      <vt:lpstr>Lesson 2.2 Figure 6</vt:lpstr>
      <vt:lpstr>Lesson 2.2 Figure 7a</vt:lpstr>
      <vt:lpstr>Lesson 2.2 Figure 7b</vt:lpstr>
      <vt:lpstr>Lesson 2.2 Figure 8</vt:lpstr>
      <vt:lpstr>Lesson 2.2 Figure 9</vt:lpstr>
      <vt:lpstr>Lesson 2.3 Figure 1</vt:lpstr>
      <vt:lpstr>Lesson 2.3 Figure 2</vt:lpstr>
      <vt:lpstr>Lesson 2.4 Figure 1</vt:lpstr>
      <vt:lpstr>Lesson 2.4 Figure 2</vt:lpstr>
      <vt:lpstr>Lesson 2.4 Figure 3</vt:lpstr>
      <vt:lpstr>Lesson 2.4 Figure 4</vt:lpstr>
      <vt:lpstr>Lesson 2.4 Figure 5</vt:lpstr>
      <vt:lpstr>Lesson 2.4 Figure 6</vt:lpstr>
      <vt:lpstr>Lesson 2.4 Figure 7</vt:lpstr>
      <vt:lpstr>Lesson 2.4 Figure 8</vt:lpstr>
      <vt:lpstr>Lesson 2.4 Figure 9</vt:lpstr>
      <vt:lpstr>Lesson 2.4 Figure 10</vt:lpstr>
      <vt:lpstr>Lesson 2.4 Figure 11</vt:lpstr>
      <vt:lpstr>Lesson 2.4 Figure 12</vt:lpstr>
      <vt:lpstr>Lesson 2.4 Figure 13</vt:lpstr>
      <vt:lpstr>Lesson 2.4 Figure 14</vt:lpstr>
      <vt:lpstr>Lesson 2.4 Figure 15</vt:lpstr>
      <vt:lpstr>Lesson 2.4 Figure 16</vt:lpstr>
      <vt:lpstr>Lesson 2.5 Figure 1</vt:lpstr>
      <vt:lpstr>Lesson 2.5 Figure 2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Psychology, 2nd Edition</dc:title>
  <dc:creator>Hawkes Learning</dc:creator>
  <cp:keywords>Psychology</cp:keywords>
  <cp:lastModifiedBy>Talissa Nahass</cp:lastModifiedBy>
  <cp:revision>178</cp:revision>
  <dcterms:created xsi:type="dcterms:W3CDTF">2013-04-26T14:43:13Z</dcterms:created>
  <dcterms:modified xsi:type="dcterms:W3CDTF">2024-08-30T12:35:53Z</dcterms:modified>
  <cp:category>Psychology</cp:category>
</cp:coreProperties>
</file>