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26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51AFF-3627-A31A-CCED-9DC9D953B7D3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States of Consciousness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4</a:t>
            </a:r>
            <a:endParaRPr lang="en-US"/>
          </a:p>
        </p:txBody>
      </p:sp>
      <p:pic>
        <p:nvPicPr>
          <p:cNvPr id="6" name="Content Placeholder 5" descr="A photograph showing a male lion sleeping.">
            <a:extLst>
              <a:ext uri="{FF2B5EF4-FFF2-40B4-BE49-F238E27FC236}">
                <a16:creationId xmlns:a16="http://schemas.microsoft.com/office/drawing/2014/main" id="{7296CCDE-02D2-80DE-6300-63104A40B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322197"/>
            <a:ext cx="5632704" cy="4486656"/>
          </a:xfrm>
        </p:spPr>
      </p:pic>
    </p:spTree>
    <p:extLst>
      <p:ext uri="{BB962C8B-B14F-4D97-AF65-F5344CB8AC3E}">
        <p14:creationId xmlns:p14="http://schemas.microsoft.com/office/powerpoint/2010/main" val="95250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5</a:t>
            </a:r>
            <a:endParaRPr lang="en-US"/>
          </a:p>
        </p:txBody>
      </p:sp>
      <p:pic>
        <p:nvPicPr>
          <p:cNvPr id="6" name="Content Placeholder 5" descr="A photograph showing a woman sleeping">
            <a:extLst>
              <a:ext uri="{FF2B5EF4-FFF2-40B4-BE49-F238E27FC236}">
                <a16:creationId xmlns:a16="http://schemas.microsoft.com/office/drawing/2014/main" id="{3621B68B-596F-E7B0-873C-92C0708B0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2197"/>
            <a:ext cx="5193792" cy="4486656"/>
          </a:xfrm>
        </p:spPr>
      </p:pic>
    </p:spTree>
    <p:extLst>
      <p:ext uri="{BB962C8B-B14F-4D97-AF65-F5344CB8AC3E}">
        <p14:creationId xmlns:p14="http://schemas.microsoft.com/office/powerpoint/2010/main" val="182744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1</a:t>
            </a:r>
            <a:endParaRPr lang="en-US"/>
          </a:p>
        </p:txBody>
      </p:sp>
      <p:pic>
        <p:nvPicPr>
          <p:cNvPr id="6" name="Content Placeholder 5" descr="A photo shows undulated curves denoting sleep patterns alongside the face of a woman sleeping.">
            <a:extLst>
              <a:ext uri="{FF2B5EF4-FFF2-40B4-BE49-F238E27FC236}">
                <a16:creationId xmlns:a16="http://schemas.microsoft.com/office/drawing/2014/main" id="{3147C451-F3BF-8E91-7EB2-05574FB45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420253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2</a:t>
            </a:r>
            <a:endParaRPr lang="en-US"/>
          </a:p>
        </p:txBody>
      </p:sp>
      <p:pic>
        <p:nvPicPr>
          <p:cNvPr id="6" name="Content Placeholder 5" descr="A graphic of an EEG">
            <a:extLst>
              <a:ext uri="{FF2B5EF4-FFF2-40B4-BE49-F238E27FC236}">
                <a16:creationId xmlns:a16="http://schemas.microsoft.com/office/drawing/2014/main" id="{19EDFFAA-752D-44DA-D0F1-ADF952D73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322197"/>
            <a:ext cx="6019800" cy="4486656"/>
          </a:xfrm>
        </p:spPr>
      </p:pic>
    </p:spTree>
    <p:extLst>
      <p:ext uri="{BB962C8B-B14F-4D97-AF65-F5344CB8AC3E}">
        <p14:creationId xmlns:p14="http://schemas.microsoft.com/office/powerpoint/2010/main" val="10605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3</a:t>
            </a:r>
            <a:endParaRPr lang="en-US"/>
          </a:p>
        </p:txBody>
      </p:sp>
      <p:pic>
        <p:nvPicPr>
          <p:cNvPr id="6" name="Content Placeholder 5" descr="A graph showing a sleep spindle and a k-complex.">
            <a:extLst>
              <a:ext uri="{FF2B5EF4-FFF2-40B4-BE49-F238E27FC236}">
                <a16:creationId xmlns:a16="http://schemas.microsoft.com/office/drawing/2014/main" id="{56F06DE8-E593-82DF-C295-9868577E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1322197"/>
            <a:ext cx="6900672" cy="4486656"/>
          </a:xfrm>
        </p:spPr>
      </p:pic>
    </p:spTree>
    <p:extLst>
      <p:ext uri="{BB962C8B-B14F-4D97-AF65-F5344CB8AC3E}">
        <p14:creationId xmlns:p14="http://schemas.microsoft.com/office/powerpoint/2010/main" val="101810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4</a:t>
            </a:r>
            <a:endParaRPr lang="en-US"/>
          </a:p>
        </p:txBody>
      </p:sp>
      <p:pic>
        <p:nvPicPr>
          <p:cNvPr id="6" name="Content Placeholder 5" descr="A polysomnograph and a chart show brain waves in each stage.">
            <a:extLst>
              <a:ext uri="{FF2B5EF4-FFF2-40B4-BE49-F238E27FC236}">
                <a16:creationId xmlns:a16="http://schemas.microsoft.com/office/drawing/2014/main" id="{BC34C11F-5747-551B-CE89-06E4A412A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92" y="1322197"/>
            <a:ext cx="5995416" cy="4486656"/>
          </a:xfrm>
        </p:spPr>
      </p:pic>
    </p:spTree>
    <p:extLst>
      <p:ext uri="{BB962C8B-B14F-4D97-AF65-F5344CB8AC3E}">
        <p14:creationId xmlns:p14="http://schemas.microsoft.com/office/powerpoint/2010/main" val="2008417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5</a:t>
            </a:r>
            <a:endParaRPr lang="en-US"/>
          </a:p>
        </p:txBody>
      </p:sp>
      <p:pic>
        <p:nvPicPr>
          <p:cNvPr id="6" name="Content Placeholder 5" descr="Two charts show brain waves during REM sleep.">
            <a:extLst>
              <a:ext uri="{FF2B5EF4-FFF2-40B4-BE49-F238E27FC236}">
                <a16:creationId xmlns:a16="http://schemas.microsoft.com/office/drawing/2014/main" id="{C74A3560-3A07-E2C0-E1F2-DF30489F0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" y="1907413"/>
            <a:ext cx="8125968" cy="3316224"/>
          </a:xfrm>
        </p:spPr>
      </p:pic>
    </p:spTree>
    <p:extLst>
      <p:ext uri="{BB962C8B-B14F-4D97-AF65-F5344CB8AC3E}">
        <p14:creationId xmlns:p14="http://schemas.microsoft.com/office/powerpoint/2010/main" val="17626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6</a:t>
            </a:r>
            <a:endParaRPr lang="en-US"/>
          </a:p>
        </p:txBody>
      </p:sp>
      <p:pic>
        <p:nvPicPr>
          <p:cNvPr id="6" name="Content Placeholder 5" descr="A hypogram shows the transition between stages during a sleep cycle.">
            <a:extLst>
              <a:ext uri="{FF2B5EF4-FFF2-40B4-BE49-F238E27FC236}">
                <a16:creationId xmlns:a16="http://schemas.microsoft.com/office/drawing/2014/main" id="{656CB058-A92F-C90A-9E1E-8070C6626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4" y="1322197"/>
            <a:ext cx="6641592" cy="4486656"/>
          </a:xfrm>
        </p:spPr>
      </p:pic>
    </p:spTree>
    <p:extLst>
      <p:ext uri="{BB962C8B-B14F-4D97-AF65-F5344CB8AC3E}">
        <p14:creationId xmlns:p14="http://schemas.microsoft.com/office/powerpoint/2010/main" val="3992528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7</a:t>
            </a:r>
            <a:endParaRPr lang="en-US"/>
          </a:p>
        </p:txBody>
      </p:sp>
      <p:pic>
        <p:nvPicPr>
          <p:cNvPr id="6" name="Content Placeholder 5" descr="A cartoon of Carl Jung.">
            <a:extLst>
              <a:ext uri="{FF2B5EF4-FFF2-40B4-BE49-F238E27FC236}">
                <a16:creationId xmlns:a16="http://schemas.microsoft.com/office/drawing/2014/main" id="{B410C7A7-6777-FCBE-B8AA-98B5C54F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322197"/>
            <a:ext cx="3901440" cy="4486656"/>
          </a:xfrm>
        </p:spPr>
      </p:pic>
    </p:spTree>
    <p:extLst>
      <p:ext uri="{BB962C8B-B14F-4D97-AF65-F5344CB8AC3E}">
        <p14:creationId xmlns:p14="http://schemas.microsoft.com/office/powerpoint/2010/main" val="414342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8</a:t>
            </a:r>
            <a:endParaRPr lang="en-US"/>
          </a:p>
        </p:txBody>
      </p:sp>
      <p:pic>
        <p:nvPicPr>
          <p:cNvPr id="6" name="Content Placeholder 5" descr="An image depicting sleep stages">
            <a:extLst>
              <a:ext uri="{FF2B5EF4-FFF2-40B4-BE49-F238E27FC236}">
                <a16:creationId xmlns:a16="http://schemas.microsoft.com/office/drawing/2014/main" id="{4E0FE5EC-98A2-55B8-D494-418401813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" y="1322197"/>
            <a:ext cx="7339584" cy="4486656"/>
          </a:xfrm>
        </p:spPr>
      </p:pic>
    </p:spTree>
    <p:extLst>
      <p:ext uri="{BB962C8B-B14F-4D97-AF65-F5344CB8AC3E}">
        <p14:creationId xmlns:p14="http://schemas.microsoft.com/office/powerpoint/2010/main" val="46694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3.1 Figure 1</a:t>
            </a:r>
          </a:p>
        </p:txBody>
      </p:sp>
      <p:pic>
        <p:nvPicPr>
          <p:cNvPr id="6" name="Content Placeholder 5" descr="A photograph showing a baby sleeping in a crib.">
            <a:extLst>
              <a:ext uri="{FF2B5EF4-FFF2-40B4-BE49-F238E27FC236}">
                <a16:creationId xmlns:a16="http://schemas.microsoft.com/office/drawing/2014/main" id="{C8EB6965-7983-02F4-9B78-07B15DBCC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1322197"/>
            <a:ext cx="7876032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1</a:t>
            </a:r>
            <a:endParaRPr lang="en-US"/>
          </a:p>
        </p:txBody>
      </p:sp>
      <p:pic>
        <p:nvPicPr>
          <p:cNvPr id="6" name="Content Placeholder 5" descr="A photograph of a woman sitting up awake in bed.">
            <a:extLst>
              <a:ext uri="{FF2B5EF4-FFF2-40B4-BE49-F238E27FC236}">
                <a16:creationId xmlns:a16="http://schemas.microsoft.com/office/drawing/2014/main" id="{ABDD4C77-3C72-40FE-6988-3661686FB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22197"/>
            <a:ext cx="3535680" cy="4486656"/>
          </a:xfrm>
        </p:spPr>
      </p:pic>
    </p:spTree>
    <p:extLst>
      <p:ext uri="{BB962C8B-B14F-4D97-AF65-F5344CB8AC3E}">
        <p14:creationId xmlns:p14="http://schemas.microsoft.com/office/powerpoint/2010/main" val="259009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2</a:t>
            </a:r>
            <a:endParaRPr lang="en-US"/>
          </a:p>
        </p:txBody>
      </p:sp>
      <p:pic>
        <p:nvPicPr>
          <p:cNvPr id="6" name="Content Placeholder 5" descr="A photograph shows a man that is still sleeping sitting up in his bed.">
            <a:extLst>
              <a:ext uri="{FF2B5EF4-FFF2-40B4-BE49-F238E27FC236}">
                <a16:creationId xmlns:a16="http://schemas.microsoft.com/office/drawing/2014/main" id="{8E23209D-98C1-F8C3-C5BF-E94EB3744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64847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3</a:t>
            </a:r>
            <a:endParaRPr lang="en-US"/>
          </a:p>
        </p:txBody>
      </p:sp>
      <p:pic>
        <p:nvPicPr>
          <p:cNvPr id="6" name="Content Placeholder 5" descr="A photograph of a woman screaming while laying down in bed.">
            <a:extLst>
              <a:ext uri="{FF2B5EF4-FFF2-40B4-BE49-F238E27FC236}">
                <a16:creationId xmlns:a16="http://schemas.microsoft.com/office/drawing/2014/main" id="{6B4C5292-796C-F43C-3C11-84ECF4CC7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322197"/>
            <a:ext cx="6120384" cy="4486656"/>
          </a:xfrm>
        </p:spPr>
      </p:pic>
    </p:spTree>
    <p:extLst>
      <p:ext uri="{BB962C8B-B14F-4D97-AF65-F5344CB8AC3E}">
        <p14:creationId xmlns:p14="http://schemas.microsoft.com/office/powerpoint/2010/main" val="204773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4</a:t>
            </a:r>
            <a:endParaRPr lang="en-US"/>
          </a:p>
        </p:txBody>
      </p:sp>
      <p:pic>
        <p:nvPicPr>
          <p:cNvPr id="6" name="Content Placeholder 5" descr="A cartoon shows a man sitting up in bed holding his leg, which is highlighted in red and yellow.">
            <a:extLst>
              <a:ext uri="{FF2B5EF4-FFF2-40B4-BE49-F238E27FC236}">
                <a16:creationId xmlns:a16="http://schemas.microsoft.com/office/drawing/2014/main" id="{BACC9799-C483-7C6E-269F-307D61487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322197"/>
            <a:ext cx="5876544" cy="4486656"/>
          </a:xfrm>
        </p:spPr>
      </p:pic>
    </p:spTree>
    <p:extLst>
      <p:ext uri="{BB962C8B-B14F-4D97-AF65-F5344CB8AC3E}">
        <p14:creationId xmlns:p14="http://schemas.microsoft.com/office/powerpoint/2010/main" val="358590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5</a:t>
            </a:r>
            <a:endParaRPr lang="en-US"/>
          </a:p>
        </p:txBody>
      </p:sp>
      <p:pic>
        <p:nvPicPr>
          <p:cNvPr id="6" name="Content Placeholder 5" descr="A photograph of a person sleeping with a CPAP device strapped to their face">
            <a:extLst>
              <a:ext uri="{FF2B5EF4-FFF2-40B4-BE49-F238E27FC236}">
                <a16:creationId xmlns:a16="http://schemas.microsoft.com/office/drawing/2014/main" id="{624E37CE-F643-5BB8-85D8-A2CB285F1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3678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6</a:t>
            </a:r>
            <a:endParaRPr lang="en-US"/>
          </a:p>
        </p:txBody>
      </p:sp>
      <p:pic>
        <p:nvPicPr>
          <p:cNvPr id="6" name="Content Placeholder 5" descr="A poster with strategies to protect a child from SIDS.">
            <a:extLst>
              <a:ext uri="{FF2B5EF4-FFF2-40B4-BE49-F238E27FC236}">
                <a16:creationId xmlns:a16="http://schemas.microsoft.com/office/drawing/2014/main" id="{B8EBE875-7502-E639-C924-C90EA30FA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22197"/>
            <a:ext cx="5364480" cy="4486656"/>
          </a:xfrm>
        </p:spPr>
      </p:pic>
    </p:spTree>
    <p:extLst>
      <p:ext uri="{BB962C8B-B14F-4D97-AF65-F5344CB8AC3E}">
        <p14:creationId xmlns:p14="http://schemas.microsoft.com/office/powerpoint/2010/main" val="291807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7</a:t>
            </a:r>
            <a:endParaRPr lang="en-US"/>
          </a:p>
        </p:txBody>
      </p:sp>
      <p:pic>
        <p:nvPicPr>
          <p:cNvPr id="6" name="Content Placeholder 5" descr="An image shows a sleeping isometric flowchart with different vector illustrations under 'Sleeping.'">
            <a:extLst>
              <a:ext uri="{FF2B5EF4-FFF2-40B4-BE49-F238E27FC236}">
                <a16:creationId xmlns:a16="http://schemas.microsoft.com/office/drawing/2014/main" id="{9D90BE6D-0F4D-48D8-2E90-4B23B0F9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322197"/>
            <a:ext cx="5876544" cy="4486656"/>
          </a:xfrm>
        </p:spPr>
      </p:pic>
    </p:spTree>
    <p:extLst>
      <p:ext uri="{BB962C8B-B14F-4D97-AF65-F5344CB8AC3E}">
        <p14:creationId xmlns:p14="http://schemas.microsoft.com/office/powerpoint/2010/main" val="4014504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1</a:t>
            </a:r>
            <a:endParaRPr lang="en-US"/>
          </a:p>
        </p:txBody>
      </p:sp>
      <p:pic>
        <p:nvPicPr>
          <p:cNvPr id="6" name="Content Placeholder 5" descr="A photo shows two people: one sitting on a couch looking pensive and one writing on a clipboard">
            <a:extLst>
              <a:ext uri="{FF2B5EF4-FFF2-40B4-BE49-F238E27FC236}">
                <a16:creationId xmlns:a16="http://schemas.microsoft.com/office/drawing/2014/main" id="{426AFFEB-7C17-3C6A-1935-FF7943E63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962414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2</a:t>
            </a:r>
            <a:endParaRPr lang="en-US"/>
          </a:p>
        </p:txBody>
      </p:sp>
      <p:pic>
        <p:nvPicPr>
          <p:cNvPr id="6" name="Content Placeholder 5" descr="A chart listing details about the four main drug categories">
            <a:extLst>
              <a:ext uri="{FF2B5EF4-FFF2-40B4-BE49-F238E27FC236}">
                <a16:creationId xmlns:a16="http://schemas.microsoft.com/office/drawing/2014/main" id="{FC2961F5-C76D-3B82-1964-E450D6E0D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1322197"/>
            <a:ext cx="3438144" cy="4486656"/>
          </a:xfrm>
        </p:spPr>
      </p:pic>
    </p:spTree>
    <p:extLst>
      <p:ext uri="{BB962C8B-B14F-4D97-AF65-F5344CB8AC3E}">
        <p14:creationId xmlns:p14="http://schemas.microsoft.com/office/powerpoint/2010/main" val="1993082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3</a:t>
            </a:r>
            <a:endParaRPr lang="en-US"/>
          </a:p>
        </p:txBody>
      </p:sp>
      <p:pic>
        <p:nvPicPr>
          <p:cNvPr id="6" name="Content Placeholder 5" descr="An illustration of a GABA-gated chloride channel">
            <a:extLst>
              <a:ext uri="{FF2B5EF4-FFF2-40B4-BE49-F238E27FC236}">
                <a16:creationId xmlns:a16="http://schemas.microsoft.com/office/drawing/2014/main" id="{BD791D54-A012-7809-3551-47C774551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1322197"/>
            <a:ext cx="4437888" cy="4486656"/>
          </a:xfrm>
        </p:spPr>
      </p:pic>
    </p:spTree>
    <p:extLst>
      <p:ext uri="{BB962C8B-B14F-4D97-AF65-F5344CB8AC3E}">
        <p14:creationId xmlns:p14="http://schemas.microsoft.com/office/powerpoint/2010/main" val="357222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2</a:t>
            </a:r>
            <a:endParaRPr lang="en-US"/>
          </a:p>
        </p:txBody>
      </p:sp>
      <p:pic>
        <p:nvPicPr>
          <p:cNvPr id="6" name="Content Placeholder 5" descr="A line graph outlining the circadian changes in body temperature">
            <a:extLst>
              <a:ext uri="{FF2B5EF4-FFF2-40B4-BE49-F238E27FC236}">
                <a16:creationId xmlns:a16="http://schemas.microsoft.com/office/drawing/2014/main" id="{BE097377-2A8B-9B4C-16DA-A564740D0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88" y="1311529"/>
            <a:ext cx="6288024" cy="4507992"/>
          </a:xfrm>
        </p:spPr>
      </p:pic>
    </p:spTree>
    <p:extLst>
      <p:ext uri="{BB962C8B-B14F-4D97-AF65-F5344CB8AC3E}">
        <p14:creationId xmlns:p14="http://schemas.microsoft.com/office/powerpoint/2010/main" val="681336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4</a:t>
            </a:r>
            <a:endParaRPr lang="en-US"/>
          </a:p>
        </p:txBody>
      </p:sp>
      <p:pic>
        <p:nvPicPr>
          <p:cNvPr id="6" name="Content Placeholder 5" descr="A cartoon shows a man tied to a bottle of whiskey.">
            <a:extLst>
              <a:ext uri="{FF2B5EF4-FFF2-40B4-BE49-F238E27FC236}">
                <a16:creationId xmlns:a16="http://schemas.microsoft.com/office/drawing/2014/main" id="{C35FEEC0-A07E-08D5-88E6-752F24364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1358773"/>
            <a:ext cx="3803904" cy="4413504"/>
          </a:xfrm>
        </p:spPr>
      </p:pic>
    </p:spTree>
    <p:extLst>
      <p:ext uri="{BB962C8B-B14F-4D97-AF65-F5344CB8AC3E}">
        <p14:creationId xmlns:p14="http://schemas.microsoft.com/office/powerpoint/2010/main" val="345159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5</a:t>
            </a:r>
          </a:p>
        </p:txBody>
      </p:sp>
      <p:pic>
        <p:nvPicPr>
          <p:cNvPr id="5" name="Content Placeholder 4" descr="An illustration of a presynaptic cell and a postsynaptic cell">
            <a:extLst>
              <a:ext uri="{FF2B5EF4-FFF2-40B4-BE49-F238E27FC236}">
                <a16:creationId xmlns:a16="http://schemas.microsoft.com/office/drawing/2014/main" id="{EA730E07-B6AD-5671-6DC6-85EBC4668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1322197"/>
            <a:ext cx="4511040" cy="4486656"/>
          </a:xfrm>
        </p:spPr>
      </p:pic>
    </p:spTree>
    <p:extLst>
      <p:ext uri="{BB962C8B-B14F-4D97-AF65-F5344CB8AC3E}">
        <p14:creationId xmlns:p14="http://schemas.microsoft.com/office/powerpoint/2010/main" val="3592251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6</a:t>
            </a:r>
            <a:endParaRPr lang="en-US"/>
          </a:p>
        </p:txBody>
      </p:sp>
      <p:pic>
        <p:nvPicPr>
          <p:cNvPr id="6" name="Content Placeholder 5" descr="A poster reads 'I don't have a problem with caffeine. I have a problem without it.'">
            <a:extLst>
              <a:ext uri="{FF2B5EF4-FFF2-40B4-BE49-F238E27FC236}">
                <a16:creationId xmlns:a16="http://schemas.microsoft.com/office/drawing/2014/main" id="{E17E03AC-166A-0AFF-AC58-C5916BDB7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322197"/>
            <a:ext cx="3169920" cy="4486656"/>
          </a:xfrm>
        </p:spPr>
      </p:pic>
    </p:spTree>
    <p:extLst>
      <p:ext uri="{BB962C8B-B14F-4D97-AF65-F5344CB8AC3E}">
        <p14:creationId xmlns:p14="http://schemas.microsoft.com/office/powerpoint/2010/main" val="1589059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7</a:t>
            </a:r>
            <a:endParaRPr lang="en-US"/>
          </a:p>
        </p:txBody>
      </p:sp>
      <p:pic>
        <p:nvPicPr>
          <p:cNvPr id="6" name="Content Placeholder 5" descr="A photograph shows someone about to inject themselves with heroin.">
            <a:extLst>
              <a:ext uri="{FF2B5EF4-FFF2-40B4-BE49-F238E27FC236}">
                <a16:creationId xmlns:a16="http://schemas.microsoft.com/office/drawing/2014/main" id="{B4DC4CDB-6030-FED5-6F2D-D1D498051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878498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8</a:t>
            </a:r>
            <a:endParaRPr lang="en-US"/>
          </a:p>
        </p:txBody>
      </p:sp>
      <p:pic>
        <p:nvPicPr>
          <p:cNvPr id="6" name="Content Placeholder 5" descr="An illustration shows a colorful spiral pattern.">
            <a:extLst>
              <a:ext uri="{FF2B5EF4-FFF2-40B4-BE49-F238E27FC236}">
                <a16:creationId xmlns:a16="http://schemas.microsoft.com/office/drawing/2014/main" id="{C787FC2C-02B7-022C-9C7D-1A6A26196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4" y="1322197"/>
            <a:ext cx="2389632" cy="4486656"/>
          </a:xfrm>
        </p:spPr>
      </p:pic>
    </p:spTree>
    <p:extLst>
      <p:ext uri="{BB962C8B-B14F-4D97-AF65-F5344CB8AC3E}">
        <p14:creationId xmlns:p14="http://schemas.microsoft.com/office/powerpoint/2010/main" val="170301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9</a:t>
            </a:r>
            <a:endParaRPr lang="en-US"/>
          </a:p>
        </p:txBody>
      </p:sp>
      <p:pic>
        <p:nvPicPr>
          <p:cNvPr id="6" name="Content Placeholder 5" descr="A close-up photograph of a marijuana plant">
            <a:extLst>
              <a:ext uri="{FF2B5EF4-FFF2-40B4-BE49-F238E27FC236}">
                <a16:creationId xmlns:a16="http://schemas.microsoft.com/office/drawing/2014/main" id="{B4B5A0F2-0F6F-8E6C-FE3A-72C13462D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322197"/>
            <a:ext cx="6242304" cy="4486656"/>
          </a:xfrm>
        </p:spPr>
      </p:pic>
    </p:spTree>
    <p:extLst>
      <p:ext uri="{BB962C8B-B14F-4D97-AF65-F5344CB8AC3E}">
        <p14:creationId xmlns:p14="http://schemas.microsoft.com/office/powerpoint/2010/main" val="390906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3.6 Figure 1</a:t>
            </a:r>
            <a:endParaRPr lang="en-US"/>
          </a:p>
        </p:txBody>
      </p:sp>
      <p:pic>
        <p:nvPicPr>
          <p:cNvPr id="6" name="Content Placeholder 5" descr="A poster titled 'Barnum the Hypnotist' shows illustrations of a person performing hypnotism.">
            <a:extLst>
              <a:ext uri="{FF2B5EF4-FFF2-40B4-BE49-F238E27FC236}">
                <a16:creationId xmlns:a16="http://schemas.microsoft.com/office/drawing/2014/main" id="{ADF6E78B-681F-4DA0-B5D6-1D4B983DF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1322197"/>
            <a:ext cx="2852928" cy="4486656"/>
          </a:xfrm>
        </p:spPr>
      </p:pic>
    </p:spTree>
    <p:extLst>
      <p:ext uri="{BB962C8B-B14F-4D97-AF65-F5344CB8AC3E}">
        <p14:creationId xmlns:p14="http://schemas.microsoft.com/office/powerpoint/2010/main" val="1321614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3.6 Figure 2</a:t>
            </a:r>
            <a:endParaRPr lang="en-US"/>
          </a:p>
        </p:txBody>
      </p:sp>
      <p:pic>
        <p:nvPicPr>
          <p:cNvPr id="6" name="Content Placeholder 5" descr="A mind map describing the benefits of meditation.">
            <a:extLst>
              <a:ext uri="{FF2B5EF4-FFF2-40B4-BE49-F238E27FC236}">
                <a16:creationId xmlns:a16="http://schemas.microsoft.com/office/drawing/2014/main" id="{8DD11D11-5AF5-962D-61DF-71F254527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16" y="1322197"/>
            <a:ext cx="5763768" cy="4486656"/>
          </a:xfrm>
        </p:spPr>
      </p:pic>
    </p:spTree>
    <p:extLst>
      <p:ext uri="{BB962C8B-B14F-4D97-AF65-F5344CB8AC3E}">
        <p14:creationId xmlns:p14="http://schemas.microsoft.com/office/powerpoint/2010/main" val="2565489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3.6 Figure 3</a:t>
            </a:r>
          </a:p>
        </p:txBody>
      </p:sp>
      <p:pic>
        <p:nvPicPr>
          <p:cNvPr id="6" name="Content Placeholder 5" descr="Photograph A shows a statue of Buddha. Photograph B shows a person with eyes closed and legs crossed.">
            <a:extLst>
              <a:ext uri="{FF2B5EF4-FFF2-40B4-BE49-F238E27FC236}">
                <a16:creationId xmlns:a16="http://schemas.microsoft.com/office/drawing/2014/main" id="{AD54A719-F62B-2867-D98D-275C8EDE3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468501"/>
            <a:ext cx="8119872" cy="4194048"/>
          </a:xfrm>
        </p:spPr>
      </p:pic>
    </p:spTree>
    <p:extLst>
      <p:ext uri="{BB962C8B-B14F-4D97-AF65-F5344CB8AC3E}">
        <p14:creationId xmlns:p14="http://schemas.microsoft.com/office/powerpoint/2010/main" val="2918926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3</a:t>
            </a:r>
            <a:endParaRPr lang="en-US"/>
          </a:p>
        </p:txBody>
      </p:sp>
      <p:pic>
        <p:nvPicPr>
          <p:cNvPr id="6" name="Content Placeholder 5" descr="A graphic outlining the areas affected by the suprachiasmatic nucleus">
            <a:extLst>
              <a:ext uri="{FF2B5EF4-FFF2-40B4-BE49-F238E27FC236}">
                <a16:creationId xmlns:a16="http://schemas.microsoft.com/office/drawing/2014/main" id="{22E93815-CD3B-C707-8752-F014D0DC2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22197"/>
            <a:ext cx="6705600" cy="4486656"/>
          </a:xfrm>
        </p:spPr>
      </p:pic>
    </p:spTree>
    <p:extLst>
      <p:ext uri="{BB962C8B-B14F-4D97-AF65-F5344CB8AC3E}">
        <p14:creationId xmlns:p14="http://schemas.microsoft.com/office/powerpoint/2010/main" val="398098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4</a:t>
            </a:r>
            <a:endParaRPr lang="en-US"/>
          </a:p>
        </p:txBody>
      </p:sp>
      <p:pic>
        <p:nvPicPr>
          <p:cNvPr id="6" name="Content Placeholder 5" descr="A graphic showing tips for better sleep">
            <a:extLst>
              <a:ext uri="{FF2B5EF4-FFF2-40B4-BE49-F238E27FC236}">
                <a16:creationId xmlns:a16="http://schemas.microsoft.com/office/drawing/2014/main" id="{2A566A7F-66E5-BC8C-837F-B6BD52A21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2" y="1322197"/>
            <a:ext cx="2292096" cy="4486656"/>
          </a:xfrm>
        </p:spPr>
      </p:pic>
    </p:spTree>
    <p:extLst>
      <p:ext uri="{BB962C8B-B14F-4D97-AF65-F5344CB8AC3E}">
        <p14:creationId xmlns:p14="http://schemas.microsoft.com/office/powerpoint/2010/main" val="151777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5</a:t>
            </a:r>
            <a:endParaRPr lang="en-US"/>
          </a:p>
        </p:txBody>
      </p:sp>
      <p:pic>
        <p:nvPicPr>
          <p:cNvPr id="6" name="Content Placeholder 5" descr="An illustration of the human body that shows which areas are affected by sleep deprivation">
            <a:extLst>
              <a:ext uri="{FF2B5EF4-FFF2-40B4-BE49-F238E27FC236}">
                <a16:creationId xmlns:a16="http://schemas.microsoft.com/office/drawing/2014/main" id="{A335A969-2BD2-30B2-20F8-99C1F1AB2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1322197"/>
            <a:ext cx="6973824" cy="4486656"/>
          </a:xfrm>
        </p:spPr>
      </p:pic>
    </p:spTree>
    <p:extLst>
      <p:ext uri="{BB962C8B-B14F-4D97-AF65-F5344CB8AC3E}">
        <p14:creationId xmlns:p14="http://schemas.microsoft.com/office/powerpoint/2010/main" val="45911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1</a:t>
            </a:r>
            <a:endParaRPr lang="en-US"/>
          </a:p>
        </p:txBody>
      </p:sp>
      <p:pic>
        <p:nvPicPr>
          <p:cNvPr id="6" name="Content Placeholder 5" descr="An illustration showing a head with a clock on top of it.">
            <a:extLst>
              <a:ext uri="{FF2B5EF4-FFF2-40B4-BE49-F238E27FC236}">
                <a16:creationId xmlns:a16="http://schemas.microsoft.com/office/drawing/2014/main" id="{37F8B29B-0F1D-3FF1-C98D-4B14B1D4D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24169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2</a:t>
            </a:r>
            <a:endParaRPr lang="en-US"/>
          </a:p>
        </p:txBody>
      </p:sp>
      <p:pic>
        <p:nvPicPr>
          <p:cNvPr id="6" name="Content Placeholder 5" descr="An image shows a segment of a polysomnogram showing several physical variables.">
            <a:extLst>
              <a:ext uri="{FF2B5EF4-FFF2-40B4-BE49-F238E27FC236}">
                <a16:creationId xmlns:a16="http://schemas.microsoft.com/office/drawing/2014/main" id="{D4176DA2-2C13-9EE9-F0EE-38CB99E46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444117"/>
            <a:ext cx="8119872" cy="4242816"/>
          </a:xfrm>
        </p:spPr>
      </p:pic>
    </p:spTree>
    <p:extLst>
      <p:ext uri="{BB962C8B-B14F-4D97-AF65-F5344CB8AC3E}">
        <p14:creationId xmlns:p14="http://schemas.microsoft.com/office/powerpoint/2010/main" val="378130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3</a:t>
            </a:r>
            <a:endParaRPr lang="en-US"/>
          </a:p>
        </p:txBody>
      </p:sp>
      <p:pic>
        <p:nvPicPr>
          <p:cNvPr id="6" name="Content Placeholder 5" descr="A graphic of a brain shows the hypothalamus, thalamus, pons, suprachiasmatic nucleus, pituitary gland, and pineal gland.">
            <a:extLst>
              <a:ext uri="{FF2B5EF4-FFF2-40B4-BE49-F238E27FC236}">
                <a16:creationId xmlns:a16="http://schemas.microsoft.com/office/drawing/2014/main" id="{08A9375A-4B25-639B-E9B4-21AE7BFCA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68" y="1322197"/>
            <a:ext cx="6608064" cy="4486656"/>
          </a:xfrm>
        </p:spPr>
      </p:pic>
    </p:spTree>
    <p:extLst>
      <p:ext uri="{BB962C8B-B14F-4D97-AF65-F5344CB8AC3E}">
        <p14:creationId xmlns:p14="http://schemas.microsoft.com/office/powerpoint/2010/main" val="358786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159</Words>
  <Application>Microsoft Office PowerPoint</Application>
  <PresentationFormat>On-screen Show (4:3)</PresentationFormat>
  <Paragraphs>40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Calibri</vt:lpstr>
      <vt:lpstr>Arial</vt:lpstr>
      <vt:lpstr>Office Theme</vt:lpstr>
      <vt:lpstr>Chapter 3</vt:lpstr>
      <vt:lpstr>Lesson 3.1 Figure 1</vt:lpstr>
      <vt:lpstr>Lesson 3.1 Figure 2</vt:lpstr>
      <vt:lpstr>Lesson 3.1 Figure 3</vt:lpstr>
      <vt:lpstr>Lesson 3.1 Figure 4</vt:lpstr>
      <vt:lpstr>Lesson 3.1 Figure 5</vt:lpstr>
      <vt:lpstr>Lesson 3.2 Figure 1</vt:lpstr>
      <vt:lpstr>Lesson 3.2 Figure 2</vt:lpstr>
      <vt:lpstr>Lesson 3.2 Figure 3</vt:lpstr>
      <vt:lpstr>Lesson 3.2 Figure 4</vt:lpstr>
      <vt:lpstr>Lesson 3.2 Figure 5</vt:lpstr>
      <vt:lpstr>Lesson 3.3 Figure 1</vt:lpstr>
      <vt:lpstr>Lesson 3.3 Figure 2</vt:lpstr>
      <vt:lpstr>Lesson 3.3 Figure 3</vt:lpstr>
      <vt:lpstr>Lesson 3.3 Figure 4</vt:lpstr>
      <vt:lpstr>Lesson 3.3 Figure 5</vt:lpstr>
      <vt:lpstr>Lesson 3.3 Figure 6</vt:lpstr>
      <vt:lpstr>Lesson 3.3 Figure 7</vt:lpstr>
      <vt:lpstr>Lesson 3.3 Figure 8</vt:lpstr>
      <vt:lpstr>Lesson 3.4 Figure 1</vt:lpstr>
      <vt:lpstr>Lesson 3.4 Figure 2</vt:lpstr>
      <vt:lpstr>Lesson 3.4 Figure 3</vt:lpstr>
      <vt:lpstr>Lesson 3.4 Figure 4</vt:lpstr>
      <vt:lpstr>Lesson 3.4 Figure 5</vt:lpstr>
      <vt:lpstr>Lesson 3.4 Figure 6</vt:lpstr>
      <vt:lpstr>Lesson 3.4 Figure 7</vt:lpstr>
      <vt:lpstr>Lesson 3.5 Figure 1</vt:lpstr>
      <vt:lpstr>Lesson 3.5 Figure 2</vt:lpstr>
      <vt:lpstr>Lesson 3.5 Figure 3</vt:lpstr>
      <vt:lpstr>Lesson 3.5 Figure 4</vt:lpstr>
      <vt:lpstr>Lesson 3.5 Figure 5</vt:lpstr>
      <vt:lpstr>Lesson 3.5 Figure 6</vt:lpstr>
      <vt:lpstr>Lesson 3.5 Figure 7</vt:lpstr>
      <vt:lpstr>Lesson 3.5 Figure 8</vt:lpstr>
      <vt:lpstr>Lesson 3.5 Figure 9</vt:lpstr>
      <vt:lpstr>Lesson 3.6 Figure 1</vt:lpstr>
      <vt:lpstr>Lesson 3.6 Figure 2</vt:lpstr>
      <vt:lpstr>Lesson 3.6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178</cp:revision>
  <dcterms:created xsi:type="dcterms:W3CDTF">2013-04-26T14:43:13Z</dcterms:created>
  <dcterms:modified xsi:type="dcterms:W3CDTF">2024-08-30T12:35:27Z</dcterms:modified>
  <cp:category>Psychology</cp:category>
</cp:coreProperties>
</file>