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72" r:id="rId2"/>
    <p:sldId id="26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26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2F58"/>
    <a:srgbClr val="1F497D"/>
    <a:srgbClr val="2D7D9F"/>
    <a:srgbClr val="0000FF"/>
    <a:srgbClr val="366092"/>
    <a:srgbClr val="000099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10" autoAdjust="0"/>
  </p:normalViewPr>
  <p:slideViewPr>
    <p:cSldViewPr>
      <p:cViewPr varScale="1">
        <p:scale>
          <a:sx n="95" d="100"/>
          <a:sy n="95" d="100"/>
        </p:scale>
        <p:origin x="2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182F58"/>
                </a:solidFill>
              </a:defRPr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182F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A625A-1CBC-0575-1328-24D6E40841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9218" y="457200"/>
            <a:ext cx="4182347" cy="53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81100" y="1375917"/>
            <a:ext cx="6781800" cy="268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rgbClr val="182F58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0951F2-B066-9FD6-E670-D289E83627F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85800" y="4428233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Figure Caption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F0895-BEE5-D35B-E0DB-3154CD82D13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62000" y="5238934"/>
            <a:ext cx="76200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 b="0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Figure Credit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Connect the Concepts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Everyday Connections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What Do You Think?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1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82F58"/>
                </a:solidFill>
              </a:defRPr>
            </a:lvl1pPr>
          </a:lstStyle>
          <a:p>
            <a:r>
              <a:rPr lang="en-US" dirty="0"/>
              <a:t>Dig Deeper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82F58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151AFF-3627-A31A-CCED-9DC9D953B7D3}"/>
              </a:ext>
            </a:extLst>
          </p:cNvPr>
          <p:cNvSpPr/>
          <p:nvPr userDrawn="1"/>
        </p:nvSpPr>
        <p:spPr>
          <a:xfrm>
            <a:off x="1767486" y="2743200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8" r:id="rId4"/>
    <p:sldLayoutId id="2147483656" r:id="rId5"/>
    <p:sldLayoutId id="2147483657" r:id="rId6"/>
    <p:sldLayoutId id="2147483659" r:id="rId7"/>
    <p:sldLayoutId id="2147483660" r:id="rId8"/>
    <p:sldLayoutId id="214748365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82F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82F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Sensation and Perception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4.2 Figure 3</a:t>
            </a:r>
            <a:endParaRPr lang="en-US"/>
          </a:p>
        </p:txBody>
      </p:sp>
      <p:pic>
        <p:nvPicPr>
          <p:cNvPr id="6" name="Content Placeholder 5" descr="A diagram of the electromagnetic spectrum shows various properties across the range of frequencies and wavelengths.">
            <a:extLst>
              <a:ext uri="{FF2B5EF4-FFF2-40B4-BE49-F238E27FC236}">
                <a16:creationId xmlns:a16="http://schemas.microsoft.com/office/drawing/2014/main" id="{7CE08A17-A35A-ADE1-6AC4-A31100256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2078101"/>
            <a:ext cx="8071104" cy="2974848"/>
          </a:xfrm>
        </p:spPr>
      </p:pic>
    </p:spTree>
    <p:extLst>
      <p:ext uri="{BB962C8B-B14F-4D97-AF65-F5344CB8AC3E}">
        <p14:creationId xmlns:p14="http://schemas.microsoft.com/office/powerpoint/2010/main" val="203989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4.2 Figure 4</a:t>
            </a:r>
            <a:endParaRPr lang="en-US"/>
          </a:p>
        </p:txBody>
      </p:sp>
      <p:pic>
        <p:nvPicPr>
          <p:cNvPr id="6" name="Content Placeholder 5" descr="A diagram illustrates how light wavelength is associated with the perception of ROYGBIV colors in humans.">
            <a:extLst>
              <a:ext uri="{FF2B5EF4-FFF2-40B4-BE49-F238E27FC236}">
                <a16:creationId xmlns:a16="http://schemas.microsoft.com/office/drawing/2014/main" id="{EF610EA3-B74E-C036-CCD5-C88F671CF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1931797"/>
            <a:ext cx="8193024" cy="3267456"/>
          </a:xfrm>
        </p:spPr>
      </p:pic>
    </p:spTree>
    <p:extLst>
      <p:ext uri="{BB962C8B-B14F-4D97-AF65-F5344CB8AC3E}">
        <p14:creationId xmlns:p14="http://schemas.microsoft.com/office/powerpoint/2010/main" val="4224998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4.2 Figure 5</a:t>
            </a:r>
            <a:endParaRPr lang="en-US"/>
          </a:p>
        </p:txBody>
      </p:sp>
      <p:pic>
        <p:nvPicPr>
          <p:cNvPr id="6" name="Content Placeholder 5" descr="A diagram shows the 'Decibel Scale' to illustrate the loudness of some common sounds.">
            <a:extLst>
              <a:ext uri="{FF2B5EF4-FFF2-40B4-BE49-F238E27FC236}">
                <a16:creationId xmlns:a16="http://schemas.microsoft.com/office/drawing/2014/main" id="{E67499B9-CA29-0A35-E32C-B91A8473D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44" y="1322197"/>
            <a:ext cx="2877312" cy="4486656"/>
          </a:xfrm>
        </p:spPr>
      </p:pic>
    </p:spTree>
    <p:extLst>
      <p:ext uri="{BB962C8B-B14F-4D97-AF65-F5344CB8AC3E}">
        <p14:creationId xmlns:p14="http://schemas.microsoft.com/office/powerpoint/2010/main" val="314571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4.3 Figure 1</a:t>
            </a:r>
            <a:endParaRPr lang="en-US"/>
          </a:p>
        </p:txBody>
      </p:sp>
      <p:pic>
        <p:nvPicPr>
          <p:cNvPr id="6" name="Content Placeholder 5" descr="Several photographs of peoples' eyes are shown.">
            <a:extLst>
              <a:ext uri="{FF2B5EF4-FFF2-40B4-BE49-F238E27FC236}">
                <a16:creationId xmlns:a16="http://schemas.microsoft.com/office/drawing/2014/main" id="{330550BC-B7CA-7974-EE19-44BC7969F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1614805"/>
            <a:ext cx="8071104" cy="3901440"/>
          </a:xfrm>
        </p:spPr>
      </p:pic>
    </p:spTree>
    <p:extLst>
      <p:ext uri="{BB962C8B-B14F-4D97-AF65-F5344CB8AC3E}">
        <p14:creationId xmlns:p14="http://schemas.microsoft.com/office/powerpoint/2010/main" val="186746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4.3 Figure 2</a:t>
            </a:r>
            <a:endParaRPr lang="en-US"/>
          </a:p>
        </p:txBody>
      </p:sp>
      <p:pic>
        <p:nvPicPr>
          <p:cNvPr id="6" name="Content Placeholder 5" descr="A labeled diagram shows the internal structure of a human eye.">
            <a:extLst>
              <a:ext uri="{FF2B5EF4-FFF2-40B4-BE49-F238E27FC236}">
                <a16:creationId xmlns:a16="http://schemas.microsoft.com/office/drawing/2014/main" id="{3CAD53D0-CED1-425E-3FEB-A80F8E5B0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52" y="1322197"/>
            <a:ext cx="6559296" cy="4486656"/>
          </a:xfrm>
        </p:spPr>
      </p:pic>
    </p:spTree>
    <p:extLst>
      <p:ext uri="{BB962C8B-B14F-4D97-AF65-F5344CB8AC3E}">
        <p14:creationId xmlns:p14="http://schemas.microsoft.com/office/powerpoint/2010/main" val="66561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4.3 Figure 3</a:t>
            </a:r>
            <a:endParaRPr lang="en-US"/>
          </a:p>
        </p:txBody>
      </p:sp>
      <p:pic>
        <p:nvPicPr>
          <p:cNvPr id="6" name="Content Placeholder 5" descr="A two-part illustration shows different types of photoreceptors in the retina, cones, and rods.">
            <a:extLst>
              <a:ext uri="{FF2B5EF4-FFF2-40B4-BE49-F238E27FC236}">
                <a16:creationId xmlns:a16="http://schemas.microsoft.com/office/drawing/2014/main" id="{77415946-E598-0845-63E4-8C3CD03E1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6" y="1322197"/>
            <a:ext cx="6510528" cy="4486656"/>
          </a:xfrm>
        </p:spPr>
      </p:pic>
    </p:spTree>
    <p:extLst>
      <p:ext uri="{BB962C8B-B14F-4D97-AF65-F5344CB8AC3E}">
        <p14:creationId xmlns:p14="http://schemas.microsoft.com/office/powerpoint/2010/main" val="1145234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4.3 Figure 4</a:t>
            </a:r>
            <a:endParaRPr lang="en-US"/>
          </a:p>
        </p:txBody>
      </p:sp>
      <p:pic>
        <p:nvPicPr>
          <p:cNvPr id="6" name="Content Placeholder 5" descr="An illustration depicts the visual projection pathway through human eyes.">
            <a:extLst>
              <a:ext uri="{FF2B5EF4-FFF2-40B4-BE49-F238E27FC236}">
                <a16:creationId xmlns:a16="http://schemas.microsoft.com/office/drawing/2014/main" id="{0B0D8298-7E62-90E8-17F5-73DABBAB6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2" y="1322197"/>
            <a:ext cx="3511296" cy="4486656"/>
          </a:xfrm>
        </p:spPr>
      </p:pic>
    </p:spTree>
    <p:extLst>
      <p:ext uri="{BB962C8B-B14F-4D97-AF65-F5344CB8AC3E}">
        <p14:creationId xmlns:p14="http://schemas.microsoft.com/office/powerpoint/2010/main" val="307978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4.3 Figure 5</a:t>
            </a:r>
            <a:endParaRPr lang="en-US"/>
          </a:p>
        </p:txBody>
      </p:sp>
      <p:pic>
        <p:nvPicPr>
          <p:cNvPr id="6" name="Content Placeholder 5" descr="A graph comparing sensitivity to wavelength">
            <a:extLst>
              <a:ext uri="{FF2B5EF4-FFF2-40B4-BE49-F238E27FC236}">
                <a16:creationId xmlns:a16="http://schemas.microsoft.com/office/drawing/2014/main" id="{752565D3-B972-215B-A567-F3F7568A4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12" y="1311529"/>
            <a:ext cx="5599176" cy="4507992"/>
          </a:xfrm>
        </p:spPr>
      </p:pic>
    </p:spTree>
    <p:extLst>
      <p:ext uri="{BB962C8B-B14F-4D97-AF65-F5344CB8AC3E}">
        <p14:creationId xmlns:p14="http://schemas.microsoft.com/office/powerpoint/2010/main" val="2997213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4.3 Figure 6</a:t>
            </a:r>
            <a:endParaRPr lang="en-US"/>
          </a:p>
        </p:txBody>
      </p:sp>
      <p:pic>
        <p:nvPicPr>
          <p:cNvPr id="6" name="Content Placeholder 5" descr="An illustration shows a green, black, and yellow flag with a dot in the center.">
            <a:extLst>
              <a:ext uri="{FF2B5EF4-FFF2-40B4-BE49-F238E27FC236}">
                <a16:creationId xmlns:a16="http://schemas.microsoft.com/office/drawing/2014/main" id="{0BFC51B5-1BFA-7601-4AB1-DBEB0289E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36" y="1322197"/>
            <a:ext cx="5900928" cy="4486656"/>
          </a:xfrm>
        </p:spPr>
      </p:pic>
    </p:spTree>
    <p:extLst>
      <p:ext uri="{BB962C8B-B14F-4D97-AF65-F5344CB8AC3E}">
        <p14:creationId xmlns:p14="http://schemas.microsoft.com/office/powerpoint/2010/main" val="3118866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4.3 Figure 7</a:t>
            </a:r>
            <a:endParaRPr lang="en-US"/>
          </a:p>
        </p:txBody>
      </p:sp>
      <p:pic>
        <p:nvPicPr>
          <p:cNvPr id="6" name="Content Placeholder 5" descr="A diagram illustrates the concept of binocular disparity.">
            <a:extLst>
              <a:ext uri="{FF2B5EF4-FFF2-40B4-BE49-F238E27FC236}">
                <a16:creationId xmlns:a16="http://schemas.microsoft.com/office/drawing/2014/main" id="{999C8B30-7E94-67C0-18CE-C302996B0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92" y="1322197"/>
            <a:ext cx="2414016" cy="4486656"/>
          </a:xfrm>
        </p:spPr>
      </p:pic>
    </p:spTree>
    <p:extLst>
      <p:ext uri="{BB962C8B-B14F-4D97-AF65-F5344CB8AC3E}">
        <p14:creationId xmlns:p14="http://schemas.microsoft.com/office/powerpoint/2010/main" val="248422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4.1 Figure 1</a:t>
            </a:r>
            <a:endParaRPr lang="en-US"/>
          </a:p>
        </p:txBody>
      </p:sp>
      <p:pic>
        <p:nvPicPr>
          <p:cNvPr id="6" name="Content Placeholder 5" descr="A photograph shows a busy street with numerous people walking and one person biking">
            <a:extLst>
              <a:ext uri="{FF2B5EF4-FFF2-40B4-BE49-F238E27FC236}">
                <a16:creationId xmlns:a16="http://schemas.microsoft.com/office/drawing/2014/main" id="{7D1DB0A1-41BD-27FC-7518-7B0192C97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322197"/>
            <a:ext cx="6339840" cy="448665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4.3 Figure 8</a:t>
            </a:r>
            <a:endParaRPr lang="en-US"/>
          </a:p>
        </p:txBody>
      </p:sp>
      <p:pic>
        <p:nvPicPr>
          <p:cNvPr id="6" name="Content Placeholder 5" descr="A photograph shows an empty road that continues toward the horizon.">
            <a:extLst>
              <a:ext uri="{FF2B5EF4-FFF2-40B4-BE49-F238E27FC236}">
                <a16:creationId xmlns:a16="http://schemas.microsoft.com/office/drawing/2014/main" id="{825EF49A-718B-83CC-7EC8-06AA8572C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322197"/>
            <a:ext cx="8046720" cy="4486656"/>
          </a:xfrm>
        </p:spPr>
      </p:pic>
    </p:spTree>
    <p:extLst>
      <p:ext uri="{BB962C8B-B14F-4D97-AF65-F5344CB8AC3E}">
        <p14:creationId xmlns:p14="http://schemas.microsoft.com/office/powerpoint/2010/main" val="2060284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4.3 Figure 9</a:t>
            </a:r>
            <a:endParaRPr lang="en-US"/>
          </a:p>
        </p:txBody>
      </p:sp>
      <p:pic>
        <p:nvPicPr>
          <p:cNvPr id="6" name="Content Placeholder 5" descr="An image shows a three-dimensional, blue-green polka dot ball rolling above a blue-green polka dot floor.">
            <a:extLst>
              <a:ext uri="{FF2B5EF4-FFF2-40B4-BE49-F238E27FC236}">
                <a16:creationId xmlns:a16="http://schemas.microsoft.com/office/drawing/2014/main" id="{A9BDDE8E-0A80-76A6-BB0F-7321167BC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92" y="1322197"/>
            <a:ext cx="4242816" cy="4486656"/>
          </a:xfrm>
        </p:spPr>
      </p:pic>
    </p:spTree>
    <p:extLst>
      <p:ext uri="{BB962C8B-B14F-4D97-AF65-F5344CB8AC3E}">
        <p14:creationId xmlns:p14="http://schemas.microsoft.com/office/powerpoint/2010/main" val="396553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4.4 Figure 1</a:t>
            </a:r>
            <a:endParaRPr lang="en-US"/>
          </a:p>
        </p:txBody>
      </p:sp>
      <p:pic>
        <p:nvPicPr>
          <p:cNvPr id="6" name="Content Placeholder 5" descr="An illustration shows the internal structure of the human ear.">
            <a:extLst>
              <a:ext uri="{FF2B5EF4-FFF2-40B4-BE49-F238E27FC236}">
                <a16:creationId xmlns:a16="http://schemas.microsoft.com/office/drawing/2014/main" id="{6DC2A76A-216F-1038-2BEE-6256179B4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322197"/>
            <a:ext cx="5410200" cy="4486656"/>
          </a:xfrm>
        </p:spPr>
      </p:pic>
    </p:spTree>
    <p:extLst>
      <p:ext uri="{BB962C8B-B14F-4D97-AF65-F5344CB8AC3E}">
        <p14:creationId xmlns:p14="http://schemas.microsoft.com/office/powerpoint/2010/main" val="4229352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4.4 Figure 2</a:t>
            </a:r>
            <a:endParaRPr lang="en-US"/>
          </a:p>
        </p:txBody>
      </p:sp>
      <p:pic>
        <p:nvPicPr>
          <p:cNvPr id="6" name="Content Placeholder 5" descr="A photograph of jets has an illustration of arced waves labeled 'sound' coming from the jets.">
            <a:extLst>
              <a:ext uri="{FF2B5EF4-FFF2-40B4-BE49-F238E27FC236}">
                <a16:creationId xmlns:a16="http://schemas.microsoft.com/office/drawing/2014/main" id="{18AFE4BB-E159-1545-400C-3CBFC2545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6" y="1322197"/>
            <a:ext cx="5047488" cy="4486656"/>
          </a:xfrm>
        </p:spPr>
      </p:pic>
    </p:spTree>
    <p:extLst>
      <p:ext uri="{BB962C8B-B14F-4D97-AF65-F5344CB8AC3E}">
        <p14:creationId xmlns:p14="http://schemas.microsoft.com/office/powerpoint/2010/main" val="3217578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4.4 Figure 3</a:t>
            </a:r>
            <a:endParaRPr lang="en-US"/>
          </a:p>
        </p:txBody>
      </p:sp>
      <p:pic>
        <p:nvPicPr>
          <p:cNvPr id="6" name="Content Placeholder 5" descr="A photograph of a rock concert and one of construction">
            <a:extLst>
              <a:ext uri="{FF2B5EF4-FFF2-40B4-BE49-F238E27FC236}">
                <a16:creationId xmlns:a16="http://schemas.microsoft.com/office/drawing/2014/main" id="{A093712F-ACC7-CF87-5A8E-1076275CD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1907413"/>
            <a:ext cx="8095488" cy="3316224"/>
          </a:xfrm>
        </p:spPr>
      </p:pic>
    </p:spTree>
    <p:extLst>
      <p:ext uri="{BB962C8B-B14F-4D97-AF65-F5344CB8AC3E}">
        <p14:creationId xmlns:p14="http://schemas.microsoft.com/office/powerpoint/2010/main" val="2645092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4.4 Figure 4</a:t>
            </a:r>
            <a:endParaRPr lang="en-US"/>
          </a:p>
        </p:txBody>
      </p:sp>
      <p:pic>
        <p:nvPicPr>
          <p:cNvPr id="6" name="Content Placeholder 5" descr="A photograph shows a smiling woman with a cochlear implant device attached to the back of her head">
            <a:extLst>
              <a:ext uri="{FF2B5EF4-FFF2-40B4-BE49-F238E27FC236}">
                <a16:creationId xmlns:a16="http://schemas.microsoft.com/office/drawing/2014/main" id="{80BB721A-657F-A204-3BA7-514F72B7B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322197"/>
            <a:ext cx="6339840" cy="4486656"/>
          </a:xfrm>
        </p:spPr>
      </p:pic>
    </p:spTree>
    <p:extLst>
      <p:ext uri="{BB962C8B-B14F-4D97-AF65-F5344CB8AC3E}">
        <p14:creationId xmlns:p14="http://schemas.microsoft.com/office/powerpoint/2010/main" val="3326301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4.5 Figure 1</a:t>
            </a:r>
            <a:endParaRPr lang="en-US"/>
          </a:p>
        </p:txBody>
      </p:sp>
      <p:pic>
        <p:nvPicPr>
          <p:cNvPr id="6" name="Content Placeholder 5" descr="A photo of a pizza with pineapple and ham on it">
            <a:extLst>
              <a:ext uri="{FF2B5EF4-FFF2-40B4-BE49-F238E27FC236}">
                <a16:creationId xmlns:a16="http://schemas.microsoft.com/office/drawing/2014/main" id="{3B4D05DF-62C2-E1DB-22D7-A7ED11B35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1322197"/>
            <a:ext cx="6339840" cy="4486656"/>
          </a:xfrm>
        </p:spPr>
      </p:pic>
    </p:spTree>
    <p:extLst>
      <p:ext uri="{BB962C8B-B14F-4D97-AF65-F5344CB8AC3E}">
        <p14:creationId xmlns:p14="http://schemas.microsoft.com/office/powerpoint/2010/main" val="518782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4.5 Figure 2</a:t>
            </a:r>
            <a:endParaRPr lang="en-US"/>
          </a:p>
        </p:txBody>
      </p:sp>
      <p:pic>
        <p:nvPicPr>
          <p:cNvPr id="6" name="Content Placeholder 5" descr="A set of two diagrams show the vertical cross-section of a taste bud and the close-up view of the tongue's surface.">
            <a:extLst>
              <a:ext uri="{FF2B5EF4-FFF2-40B4-BE49-F238E27FC236}">
                <a16:creationId xmlns:a16="http://schemas.microsoft.com/office/drawing/2014/main" id="{B4E76FC2-2925-D5D8-DF3A-CD7EB275B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1736725"/>
            <a:ext cx="8119872" cy="3657600"/>
          </a:xfrm>
        </p:spPr>
      </p:pic>
    </p:spTree>
    <p:extLst>
      <p:ext uri="{BB962C8B-B14F-4D97-AF65-F5344CB8AC3E}">
        <p14:creationId xmlns:p14="http://schemas.microsoft.com/office/powerpoint/2010/main" val="3452253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4.5 Figure 3</a:t>
            </a:r>
            <a:endParaRPr lang="en-US"/>
          </a:p>
        </p:txBody>
      </p:sp>
      <p:pic>
        <p:nvPicPr>
          <p:cNvPr id="6" name="Content Placeholder 5" descr="An illustration of the olfactory system">
            <a:extLst>
              <a:ext uri="{FF2B5EF4-FFF2-40B4-BE49-F238E27FC236}">
                <a16:creationId xmlns:a16="http://schemas.microsoft.com/office/drawing/2014/main" id="{6DB42918-0F17-526E-D3B2-693274A1D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1322197"/>
            <a:ext cx="5608320" cy="4486656"/>
          </a:xfrm>
        </p:spPr>
      </p:pic>
    </p:spTree>
    <p:extLst>
      <p:ext uri="{BB962C8B-B14F-4D97-AF65-F5344CB8AC3E}">
        <p14:creationId xmlns:p14="http://schemas.microsoft.com/office/powerpoint/2010/main" val="287455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4.5 Figure 4</a:t>
            </a:r>
            <a:endParaRPr lang="en-US"/>
          </a:p>
        </p:txBody>
      </p:sp>
      <p:pic>
        <p:nvPicPr>
          <p:cNvPr id="6" name="Content Placeholder 5" descr="A diagram shows seven different types of sensory receptors located in the skin.">
            <a:extLst>
              <a:ext uri="{FF2B5EF4-FFF2-40B4-BE49-F238E27FC236}">
                <a16:creationId xmlns:a16="http://schemas.microsoft.com/office/drawing/2014/main" id="{A768031C-8DE9-F1EA-50B3-116EBE6E7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52" y="1322197"/>
            <a:ext cx="5949696" cy="4486656"/>
          </a:xfrm>
        </p:spPr>
      </p:pic>
    </p:spTree>
    <p:extLst>
      <p:ext uri="{BB962C8B-B14F-4D97-AF65-F5344CB8AC3E}">
        <p14:creationId xmlns:p14="http://schemas.microsoft.com/office/powerpoint/2010/main" val="82849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4.1 Figure 2</a:t>
            </a:r>
            <a:endParaRPr lang="en-US"/>
          </a:p>
        </p:txBody>
      </p:sp>
      <p:pic>
        <p:nvPicPr>
          <p:cNvPr id="6" name="Content Placeholder 5" descr="A graphic of an outline of a head with symbols for the five senses around it: touch, sight, smell, hear, taste">
            <a:extLst>
              <a:ext uri="{FF2B5EF4-FFF2-40B4-BE49-F238E27FC236}">
                <a16:creationId xmlns:a16="http://schemas.microsoft.com/office/drawing/2014/main" id="{C77CD48A-C221-E708-579C-749BB5199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72" y="1322197"/>
            <a:ext cx="4486656" cy="4486656"/>
          </a:xfrm>
        </p:spPr>
      </p:pic>
    </p:spTree>
    <p:extLst>
      <p:ext uri="{BB962C8B-B14F-4D97-AF65-F5344CB8AC3E}">
        <p14:creationId xmlns:p14="http://schemas.microsoft.com/office/powerpoint/2010/main" val="3254963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4.5 Figure 5</a:t>
            </a:r>
            <a:endParaRPr lang="en-US"/>
          </a:p>
        </p:txBody>
      </p:sp>
      <p:pic>
        <p:nvPicPr>
          <p:cNvPr id="6" name="Content Placeholder 5" descr="An illustration of the vestibular system">
            <a:extLst>
              <a:ext uri="{FF2B5EF4-FFF2-40B4-BE49-F238E27FC236}">
                <a16:creationId xmlns:a16="http://schemas.microsoft.com/office/drawing/2014/main" id="{7F78C09E-561E-0C90-C47E-B33D1CB52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72" y="1322197"/>
            <a:ext cx="4486656" cy="4486656"/>
          </a:xfrm>
        </p:spPr>
      </p:pic>
    </p:spTree>
    <p:extLst>
      <p:ext uri="{BB962C8B-B14F-4D97-AF65-F5344CB8AC3E}">
        <p14:creationId xmlns:p14="http://schemas.microsoft.com/office/powerpoint/2010/main" val="1934211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4.6 Figure 1</a:t>
            </a:r>
            <a:endParaRPr lang="en-US"/>
          </a:p>
        </p:txBody>
      </p:sp>
      <p:pic>
        <p:nvPicPr>
          <p:cNvPr id="6" name="Content Placeholder 5" descr="A graphic explaining the parts of figure-ground relationships.">
            <a:extLst>
              <a:ext uri="{FF2B5EF4-FFF2-40B4-BE49-F238E27FC236}">
                <a16:creationId xmlns:a16="http://schemas.microsoft.com/office/drawing/2014/main" id="{E269DEB5-604B-F63F-EEF8-25EBF94EF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2065909"/>
            <a:ext cx="8022336" cy="2999232"/>
          </a:xfrm>
        </p:spPr>
      </p:pic>
    </p:spTree>
    <p:extLst>
      <p:ext uri="{BB962C8B-B14F-4D97-AF65-F5344CB8AC3E}">
        <p14:creationId xmlns:p14="http://schemas.microsoft.com/office/powerpoint/2010/main" val="3758086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4.6 Figure 2</a:t>
            </a:r>
            <a:endParaRPr lang="en-US"/>
          </a:p>
        </p:txBody>
      </p:sp>
      <p:pic>
        <p:nvPicPr>
          <p:cNvPr id="6" name="Content Placeholder 5" descr="An optical illusion of faces and a vase">
            <a:extLst>
              <a:ext uri="{FF2B5EF4-FFF2-40B4-BE49-F238E27FC236}">
                <a16:creationId xmlns:a16="http://schemas.microsoft.com/office/drawing/2014/main" id="{4C60BC6B-2743-16D3-266F-433E47867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48" y="1322197"/>
            <a:ext cx="4413504" cy="4486656"/>
          </a:xfrm>
        </p:spPr>
      </p:pic>
    </p:spTree>
    <p:extLst>
      <p:ext uri="{BB962C8B-B14F-4D97-AF65-F5344CB8AC3E}">
        <p14:creationId xmlns:p14="http://schemas.microsoft.com/office/powerpoint/2010/main" val="3602434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4.6 Figure 3</a:t>
            </a:r>
            <a:endParaRPr lang="en-US"/>
          </a:p>
        </p:txBody>
      </p:sp>
      <p:pic>
        <p:nvPicPr>
          <p:cNvPr id="6" name="Content Placeholder 5" descr="One illustration shows 36 dots close together; the other shows them spaced apart in a pattern.">
            <a:extLst>
              <a:ext uri="{FF2B5EF4-FFF2-40B4-BE49-F238E27FC236}">
                <a16:creationId xmlns:a16="http://schemas.microsoft.com/office/drawing/2014/main" id="{1A7D16A9-43A6-A1CA-B067-41975DB28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1773301"/>
            <a:ext cx="8022336" cy="3584448"/>
          </a:xfrm>
        </p:spPr>
      </p:pic>
    </p:spTree>
    <p:extLst>
      <p:ext uri="{BB962C8B-B14F-4D97-AF65-F5344CB8AC3E}">
        <p14:creationId xmlns:p14="http://schemas.microsoft.com/office/powerpoint/2010/main" val="1512528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4.6 Figure 4</a:t>
            </a:r>
            <a:endParaRPr lang="en-US"/>
          </a:p>
        </p:txBody>
      </p:sp>
      <p:pic>
        <p:nvPicPr>
          <p:cNvPr id="6" name="Content Placeholder 5" descr="An illustration shows six rows of six dots each. The rows of dots alternate between black and white colored dots.">
            <a:extLst>
              <a:ext uri="{FF2B5EF4-FFF2-40B4-BE49-F238E27FC236}">
                <a16:creationId xmlns:a16="http://schemas.microsoft.com/office/drawing/2014/main" id="{FAAE54BD-012D-7D16-31F9-D6E7A18D9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84" y="1322197"/>
            <a:ext cx="4218432" cy="4486656"/>
          </a:xfrm>
        </p:spPr>
      </p:pic>
    </p:spTree>
    <p:extLst>
      <p:ext uri="{BB962C8B-B14F-4D97-AF65-F5344CB8AC3E}">
        <p14:creationId xmlns:p14="http://schemas.microsoft.com/office/powerpoint/2010/main" val="3564877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4.6 Figure 5</a:t>
            </a:r>
            <a:endParaRPr lang="en-US"/>
          </a:p>
        </p:txBody>
      </p:sp>
      <p:pic>
        <p:nvPicPr>
          <p:cNvPr id="6" name="Content Placeholder 5" descr="An illustration shows two lines of diagonal dots that cross in the middle in the general shape of an 'X.'">
            <a:extLst>
              <a:ext uri="{FF2B5EF4-FFF2-40B4-BE49-F238E27FC236}">
                <a16:creationId xmlns:a16="http://schemas.microsoft.com/office/drawing/2014/main" id="{C930DDF4-DAD0-DF96-65DE-6312F2280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88" y="1322197"/>
            <a:ext cx="3925824" cy="4486656"/>
          </a:xfrm>
        </p:spPr>
      </p:pic>
    </p:spTree>
    <p:extLst>
      <p:ext uri="{BB962C8B-B14F-4D97-AF65-F5344CB8AC3E}">
        <p14:creationId xmlns:p14="http://schemas.microsoft.com/office/powerpoint/2010/main" val="350522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4.6 Figure 6</a:t>
            </a:r>
          </a:p>
        </p:txBody>
      </p:sp>
      <p:pic>
        <p:nvPicPr>
          <p:cNvPr id="6" name="Content Placeholder 5" descr="An illustration shows fragmented lines that would form shapes if connected.">
            <a:extLst>
              <a:ext uri="{FF2B5EF4-FFF2-40B4-BE49-F238E27FC236}">
                <a16:creationId xmlns:a16="http://schemas.microsoft.com/office/drawing/2014/main" id="{5F6244EF-5FA6-A0A8-D84B-636B07B8F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1797685"/>
            <a:ext cx="8022336" cy="3535680"/>
          </a:xfrm>
        </p:spPr>
      </p:pic>
    </p:spTree>
    <p:extLst>
      <p:ext uri="{BB962C8B-B14F-4D97-AF65-F5344CB8AC3E}">
        <p14:creationId xmlns:p14="http://schemas.microsoft.com/office/powerpoint/2010/main" val="956529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950CAD-2FB2-1403-CE35-BD12433BFC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Hawkes Learning – End of PowerPoint</a:t>
            </a:r>
          </a:p>
        </p:txBody>
      </p:sp>
    </p:spTree>
    <p:extLst>
      <p:ext uri="{BB962C8B-B14F-4D97-AF65-F5344CB8AC3E}">
        <p14:creationId xmlns:p14="http://schemas.microsoft.com/office/powerpoint/2010/main" val="166105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4.1 Figure 3</a:t>
            </a:r>
            <a:endParaRPr lang="en-US"/>
          </a:p>
        </p:txBody>
      </p:sp>
      <p:pic>
        <p:nvPicPr>
          <p:cNvPr id="6" name="Content Placeholder 5" descr="An analog clock shows 1:55">
            <a:extLst>
              <a:ext uri="{FF2B5EF4-FFF2-40B4-BE49-F238E27FC236}">
                <a16:creationId xmlns:a16="http://schemas.microsoft.com/office/drawing/2014/main" id="{554BD4D0-49A1-2FFD-35E8-CA96D5151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36" y="1322197"/>
            <a:ext cx="4148328" cy="4486656"/>
          </a:xfrm>
        </p:spPr>
      </p:pic>
    </p:spTree>
    <p:extLst>
      <p:ext uri="{BB962C8B-B14F-4D97-AF65-F5344CB8AC3E}">
        <p14:creationId xmlns:p14="http://schemas.microsoft.com/office/powerpoint/2010/main" val="318083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4.1 Figure 4</a:t>
            </a:r>
            <a:endParaRPr lang="en-US"/>
          </a:p>
        </p:txBody>
      </p:sp>
      <p:pic>
        <p:nvPicPr>
          <p:cNvPr id="6" name="Content Placeholder 5" descr="A variety of black and white shapes surround a red cross in the center.">
            <a:extLst>
              <a:ext uri="{FF2B5EF4-FFF2-40B4-BE49-F238E27FC236}">
                <a16:creationId xmlns:a16="http://schemas.microsoft.com/office/drawing/2014/main" id="{6868B85A-2509-8AEC-EDC2-FD2E6E936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64" y="1322197"/>
            <a:ext cx="4995672" cy="4486656"/>
          </a:xfrm>
        </p:spPr>
      </p:pic>
    </p:spTree>
    <p:extLst>
      <p:ext uri="{BB962C8B-B14F-4D97-AF65-F5344CB8AC3E}">
        <p14:creationId xmlns:p14="http://schemas.microsoft.com/office/powerpoint/2010/main" val="289724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4.1 Figure 5</a:t>
            </a:r>
            <a:endParaRPr lang="en-US"/>
          </a:p>
        </p:txBody>
      </p:sp>
      <p:pic>
        <p:nvPicPr>
          <p:cNvPr id="6" name="Content Placeholder 5" descr="Vertical lines demonstrating a corner are shown.">
            <a:extLst>
              <a:ext uri="{FF2B5EF4-FFF2-40B4-BE49-F238E27FC236}">
                <a16:creationId xmlns:a16="http://schemas.microsoft.com/office/drawing/2014/main" id="{7AA15B39-DB7E-F15C-07A7-77A85E5FF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1322197"/>
            <a:ext cx="8071104" cy="4486656"/>
          </a:xfrm>
        </p:spPr>
      </p:pic>
    </p:spTree>
    <p:extLst>
      <p:ext uri="{BB962C8B-B14F-4D97-AF65-F5344CB8AC3E}">
        <p14:creationId xmlns:p14="http://schemas.microsoft.com/office/powerpoint/2010/main" val="176926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4.1 Perception</a:t>
            </a:r>
            <a:endParaRPr lang="en-US"/>
          </a:p>
        </p:txBody>
      </p:sp>
      <p:pic>
        <p:nvPicPr>
          <p:cNvPr id="6" name="Content Placeholder 5" descr="An optical illusion of two faces and a vase.">
            <a:extLst>
              <a:ext uri="{FF2B5EF4-FFF2-40B4-BE49-F238E27FC236}">
                <a16:creationId xmlns:a16="http://schemas.microsoft.com/office/drawing/2014/main" id="{53413DF7-2D05-545D-CFE2-7057B2E3E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76" y="1322197"/>
            <a:ext cx="4803648" cy="4486656"/>
          </a:xfrm>
        </p:spPr>
      </p:pic>
    </p:spTree>
    <p:extLst>
      <p:ext uri="{BB962C8B-B14F-4D97-AF65-F5344CB8AC3E}">
        <p14:creationId xmlns:p14="http://schemas.microsoft.com/office/powerpoint/2010/main" val="368028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4.2 Figure 1</a:t>
            </a:r>
            <a:endParaRPr lang="en-US"/>
          </a:p>
        </p:txBody>
      </p:sp>
      <p:pic>
        <p:nvPicPr>
          <p:cNvPr id="6" name="Content Placeholder 5" descr="A diagram of the basic parts of a wave.">
            <a:extLst>
              <a:ext uri="{FF2B5EF4-FFF2-40B4-BE49-F238E27FC236}">
                <a16:creationId xmlns:a16="http://schemas.microsoft.com/office/drawing/2014/main" id="{62DFC410-8D18-43E1-7E2C-64F5622E6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1822069"/>
            <a:ext cx="8071104" cy="3486912"/>
          </a:xfrm>
        </p:spPr>
      </p:pic>
    </p:spTree>
    <p:extLst>
      <p:ext uri="{BB962C8B-B14F-4D97-AF65-F5344CB8AC3E}">
        <p14:creationId xmlns:p14="http://schemas.microsoft.com/office/powerpoint/2010/main" val="76598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Lesson 4.2 Figure 2</a:t>
            </a:r>
            <a:endParaRPr lang="en-US"/>
          </a:p>
        </p:txBody>
      </p:sp>
      <p:pic>
        <p:nvPicPr>
          <p:cNvPr id="6" name="Content Placeholder 5" descr="A graphic of wavelengths and frequencies by color.">
            <a:extLst>
              <a:ext uri="{FF2B5EF4-FFF2-40B4-BE49-F238E27FC236}">
                <a16:creationId xmlns:a16="http://schemas.microsoft.com/office/drawing/2014/main" id="{CEA65E2B-222A-B01C-44BB-AD166D4A4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" y="2175637"/>
            <a:ext cx="8095488" cy="2779776"/>
          </a:xfrm>
        </p:spPr>
      </p:pic>
    </p:spTree>
    <p:extLst>
      <p:ext uri="{BB962C8B-B14F-4D97-AF65-F5344CB8AC3E}">
        <p14:creationId xmlns:p14="http://schemas.microsoft.com/office/powerpoint/2010/main" val="399969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150</Words>
  <Application>Microsoft Office PowerPoint</Application>
  <PresentationFormat>On-screen Show (4:3)</PresentationFormat>
  <Paragraphs>38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Calibri</vt:lpstr>
      <vt:lpstr>Arial</vt:lpstr>
      <vt:lpstr>Office Theme</vt:lpstr>
      <vt:lpstr>Chapter 4</vt:lpstr>
      <vt:lpstr>Lesson 4.1 Figure 1</vt:lpstr>
      <vt:lpstr>Lesson 4.1 Figure 2</vt:lpstr>
      <vt:lpstr>Lesson 4.1 Figure 3</vt:lpstr>
      <vt:lpstr>Lesson 4.1 Figure 4</vt:lpstr>
      <vt:lpstr>Lesson 4.1 Figure 5</vt:lpstr>
      <vt:lpstr>Lesson 4.1 Perception</vt:lpstr>
      <vt:lpstr>Lesson 4.2 Figure 1</vt:lpstr>
      <vt:lpstr>Lesson 4.2 Figure 2</vt:lpstr>
      <vt:lpstr>Lesson 4.2 Figure 3</vt:lpstr>
      <vt:lpstr>Lesson 4.2 Figure 4</vt:lpstr>
      <vt:lpstr>Lesson 4.2 Figure 5</vt:lpstr>
      <vt:lpstr>Lesson 4.3 Figure 1</vt:lpstr>
      <vt:lpstr>Lesson 4.3 Figure 2</vt:lpstr>
      <vt:lpstr>Lesson 4.3 Figure 3</vt:lpstr>
      <vt:lpstr>Lesson 4.3 Figure 4</vt:lpstr>
      <vt:lpstr>Lesson 4.3 Figure 5</vt:lpstr>
      <vt:lpstr>Lesson 4.3 Figure 6</vt:lpstr>
      <vt:lpstr>Lesson 4.3 Figure 7</vt:lpstr>
      <vt:lpstr>Lesson 4.3 Figure 8</vt:lpstr>
      <vt:lpstr>Lesson 4.3 Figure 9</vt:lpstr>
      <vt:lpstr>Lesson 4.4 Figure 1</vt:lpstr>
      <vt:lpstr>Lesson 4.4 Figure 2</vt:lpstr>
      <vt:lpstr>Lesson 4.4 Figure 3</vt:lpstr>
      <vt:lpstr>Lesson 4.4 Figure 4</vt:lpstr>
      <vt:lpstr>Lesson 4.5 Figure 1</vt:lpstr>
      <vt:lpstr>Lesson 4.5 Figure 2</vt:lpstr>
      <vt:lpstr>Lesson 4.5 Figure 3</vt:lpstr>
      <vt:lpstr>Lesson 4.5 Figure 4</vt:lpstr>
      <vt:lpstr>Lesson 4.5 Figure 5</vt:lpstr>
      <vt:lpstr>Lesson 4.6 Figure 1</vt:lpstr>
      <vt:lpstr>Lesson 4.6 Figure 2</vt:lpstr>
      <vt:lpstr>Lesson 4.6 Figure 3</vt:lpstr>
      <vt:lpstr>Lesson 4.6 Figure 4</vt:lpstr>
      <vt:lpstr>Lesson 4.6 Figure 5</vt:lpstr>
      <vt:lpstr>Lesson 4.6 Figure 6</vt:lpstr>
      <vt:lpstr>Hawkes Learning – End of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Psychology, 2nd Edition</dc:title>
  <dc:creator>Hawkes Learning</dc:creator>
  <cp:keywords>Psychology</cp:keywords>
  <cp:lastModifiedBy>Talissa Nahass</cp:lastModifiedBy>
  <cp:revision>177</cp:revision>
  <dcterms:created xsi:type="dcterms:W3CDTF">2013-04-26T14:43:13Z</dcterms:created>
  <dcterms:modified xsi:type="dcterms:W3CDTF">2024-08-30T12:35:22Z</dcterms:modified>
  <cp:category>Psychology</cp:category>
</cp:coreProperties>
</file>