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419D9-F368-86F8-22D3-8D6AA4EB85F8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5</a:t>
            </a:r>
            <a:endParaRPr lang="en-US"/>
          </a:p>
        </p:txBody>
      </p:sp>
      <p:pic>
        <p:nvPicPr>
          <p:cNvPr id="6" name="Content Placeholder 5" descr="A chart showing the different stages of classical conditioning">
            <a:extLst>
              <a:ext uri="{FF2B5EF4-FFF2-40B4-BE49-F238E27FC236}">
                <a16:creationId xmlns:a16="http://schemas.microsoft.com/office/drawing/2014/main" id="{03287CBB-1976-B32A-308E-BA1F045C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320673"/>
            <a:ext cx="6461760" cy="4489704"/>
          </a:xfrm>
        </p:spPr>
      </p:pic>
    </p:spTree>
    <p:extLst>
      <p:ext uri="{BB962C8B-B14F-4D97-AF65-F5344CB8AC3E}">
        <p14:creationId xmlns:p14="http://schemas.microsoft.com/office/powerpoint/2010/main" val="277896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6</a:t>
            </a:r>
            <a:endParaRPr lang="en-US"/>
          </a:p>
        </p:txBody>
      </p:sp>
      <p:pic>
        <p:nvPicPr>
          <p:cNvPr id="6" name="Content Placeholder 5" descr="A photograph shows John B. Watson.">
            <a:extLst>
              <a:ext uri="{FF2B5EF4-FFF2-40B4-BE49-F238E27FC236}">
                <a16:creationId xmlns:a16="http://schemas.microsoft.com/office/drawing/2014/main" id="{70922EA7-9E92-58D7-DB82-F01060E1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34389"/>
            <a:ext cx="4242816" cy="4462272"/>
          </a:xfrm>
        </p:spPr>
      </p:pic>
    </p:spTree>
    <p:extLst>
      <p:ext uri="{BB962C8B-B14F-4D97-AF65-F5344CB8AC3E}">
        <p14:creationId xmlns:p14="http://schemas.microsoft.com/office/powerpoint/2010/main" val="18847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7</a:t>
            </a:r>
            <a:endParaRPr lang="en-US"/>
          </a:p>
        </p:txBody>
      </p:sp>
      <p:pic>
        <p:nvPicPr>
          <p:cNvPr id="6" name="Content Placeholder 5" descr="A photograph shows a Santa Clause mask on a stand.">
            <a:extLst>
              <a:ext uri="{FF2B5EF4-FFF2-40B4-BE49-F238E27FC236}">
                <a16:creationId xmlns:a16="http://schemas.microsoft.com/office/drawing/2014/main" id="{27FF9FFF-F213-51E4-6599-0F57D616B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34389"/>
            <a:ext cx="2828544" cy="4462272"/>
          </a:xfrm>
        </p:spPr>
      </p:pic>
    </p:spTree>
    <p:extLst>
      <p:ext uri="{BB962C8B-B14F-4D97-AF65-F5344CB8AC3E}">
        <p14:creationId xmlns:p14="http://schemas.microsoft.com/office/powerpoint/2010/main" val="231193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1</a:t>
            </a:r>
            <a:endParaRPr lang="en-US"/>
          </a:p>
        </p:txBody>
      </p:sp>
      <p:pic>
        <p:nvPicPr>
          <p:cNvPr id="6" name="Content Placeholder 5" descr="A photograph of Edward Thorndike">
            <a:extLst>
              <a:ext uri="{FF2B5EF4-FFF2-40B4-BE49-F238E27FC236}">
                <a16:creationId xmlns:a16="http://schemas.microsoft.com/office/drawing/2014/main" id="{738BF8BE-ACE5-B00C-6467-77BA67A7B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1334389"/>
            <a:ext cx="3218688" cy="4462272"/>
          </a:xfrm>
        </p:spPr>
      </p:pic>
    </p:spTree>
    <p:extLst>
      <p:ext uri="{BB962C8B-B14F-4D97-AF65-F5344CB8AC3E}">
        <p14:creationId xmlns:p14="http://schemas.microsoft.com/office/powerpoint/2010/main" val="175020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2</a:t>
            </a:r>
            <a:endParaRPr lang="en-US"/>
          </a:p>
        </p:txBody>
      </p:sp>
      <p:pic>
        <p:nvPicPr>
          <p:cNvPr id="6" name="Content Placeholder 5" descr="An illustration of a Skinner box">
            <a:extLst>
              <a:ext uri="{FF2B5EF4-FFF2-40B4-BE49-F238E27FC236}">
                <a16:creationId xmlns:a16="http://schemas.microsoft.com/office/drawing/2014/main" id="{6DDF758A-A8DC-F323-EDFA-FE0E0A05F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334389"/>
            <a:ext cx="7741920" cy="4462272"/>
          </a:xfrm>
        </p:spPr>
      </p:pic>
    </p:spTree>
    <p:extLst>
      <p:ext uri="{BB962C8B-B14F-4D97-AF65-F5344CB8AC3E}">
        <p14:creationId xmlns:p14="http://schemas.microsoft.com/office/powerpoint/2010/main" val="156157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3</a:t>
            </a:r>
            <a:endParaRPr lang="en-US"/>
          </a:p>
        </p:txBody>
      </p:sp>
      <p:pic>
        <p:nvPicPr>
          <p:cNvPr id="6" name="Content Placeholder 5" descr="A graphic describing the specifics of certain operant conditioning vocabulary">
            <a:extLst>
              <a:ext uri="{FF2B5EF4-FFF2-40B4-BE49-F238E27FC236}">
                <a16:creationId xmlns:a16="http://schemas.microsoft.com/office/drawing/2014/main" id="{D6C53414-04FF-811B-EF3B-278BDF9C6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334389"/>
            <a:ext cx="6242304" cy="4462272"/>
          </a:xfrm>
        </p:spPr>
      </p:pic>
    </p:spTree>
    <p:extLst>
      <p:ext uri="{BB962C8B-B14F-4D97-AF65-F5344CB8AC3E}">
        <p14:creationId xmlns:p14="http://schemas.microsoft.com/office/powerpoint/2010/main" val="317475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4</a:t>
            </a:r>
            <a:endParaRPr lang="en-US"/>
          </a:p>
        </p:txBody>
      </p:sp>
      <p:pic>
        <p:nvPicPr>
          <p:cNvPr id="6" name="Content Placeholder 5" descr="A photograph of high school students in graduation caps">
            <a:extLst>
              <a:ext uri="{FF2B5EF4-FFF2-40B4-BE49-F238E27FC236}">
                <a16:creationId xmlns:a16="http://schemas.microsoft.com/office/drawing/2014/main" id="{30D734B7-1E02-BCF9-6699-7C4743AF6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34389"/>
            <a:ext cx="6315456" cy="4462272"/>
          </a:xfrm>
        </p:spPr>
      </p:pic>
    </p:spTree>
    <p:extLst>
      <p:ext uri="{BB962C8B-B14F-4D97-AF65-F5344CB8AC3E}">
        <p14:creationId xmlns:p14="http://schemas.microsoft.com/office/powerpoint/2010/main" val="266921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5</a:t>
            </a:r>
            <a:endParaRPr lang="en-US"/>
          </a:p>
        </p:txBody>
      </p:sp>
      <p:pic>
        <p:nvPicPr>
          <p:cNvPr id="6" name="Content Placeholder 5" descr="A photograph shows a young child facing the wall.">
            <a:extLst>
              <a:ext uri="{FF2B5EF4-FFF2-40B4-BE49-F238E27FC236}">
                <a16:creationId xmlns:a16="http://schemas.microsoft.com/office/drawing/2014/main" id="{615BF2E1-121F-EF21-BE69-5C903694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34389"/>
            <a:ext cx="4267200" cy="4462272"/>
          </a:xfrm>
        </p:spPr>
      </p:pic>
    </p:spTree>
    <p:extLst>
      <p:ext uri="{BB962C8B-B14F-4D97-AF65-F5344CB8AC3E}">
        <p14:creationId xmlns:p14="http://schemas.microsoft.com/office/powerpoint/2010/main" val="242863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6</a:t>
            </a:r>
            <a:endParaRPr lang="en-US"/>
          </a:p>
        </p:txBody>
      </p:sp>
      <p:pic>
        <p:nvPicPr>
          <p:cNvPr id="6" name="Content Placeholder 5" descr="A photograph shows two student conducting an experiment with a pigeon using a Skinner box.">
            <a:extLst>
              <a:ext uri="{FF2B5EF4-FFF2-40B4-BE49-F238E27FC236}">
                <a16:creationId xmlns:a16="http://schemas.microsoft.com/office/drawing/2014/main" id="{0CB5A7F3-11BD-0DD6-F05B-19C5ADE80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1334389"/>
            <a:ext cx="6412992" cy="4462272"/>
          </a:xfrm>
        </p:spPr>
      </p:pic>
    </p:spTree>
    <p:extLst>
      <p:ext uri="{BB962C8B-B14F-4D97-AF65-F5344CB8AC3E}">
        <p14:creationId xmlns:p14="http://schemas.microsoft.com/office/powerpoint/2010/main" val="95383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7</a:t>
            </a:r>
            <a:endParaRPr lang="en-US"/>
          </a:p>
        </p:txBody>
      </p:sp>
      <p:pic>
        <p:nvPicPr>
          <p:cNvPr id="6" name="Content Placeholder 5" descr="A graphic describing some primary reinforcers">
            <a:extLst>
              <a:ext uri="{FF2B5EF4-FFF2-40B4-BE49-F238E27FC236}">
                <a16:creationId xmlns:a16="http://schemas.microsoft.com/office/drawing/2014/main" id="{297A112D-7D1E-1E93-9703-0AE145058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1334389"/>
            <a:ext cx="6754368" cy="4462272"/>
          </a:xfrm>
        </p:spPr>
      </p:pic>
    </p:spTree>
    <p:extLst>
      <p:ext uri="{BB962C8B-B14F-4D97-AF65-F5344CB8AC3E}">
        <p14:creationId xmlns:p14="http://schemas.microsoft.com/office/powerpoint/2010/main" val="239327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/>
              <a:t>Lesson 5.1 Figure 1</a:t>
            </a:r>
          </a:p>
        </p:txBody>
      </p:sp>
      <p:pic>
        <p:nvPicPr>
          <p:cNvPr id="6" name="Content Placeholder 5" descr="A photograph shows a baby turtle moving across sand toward the ocean. A photograph shows a young child standing on a surfboard in a small wave.">
            <a:extLst>
              <a:ext uri="{FF2B5EF4-FFF2-40B4-BE49-F238E27FC236}">
                <a16:creationId xmlns:a16="http://schemas.microsoft.com/office/drawing/2014/main" id="{4BA4D691-6E27-16BC-A0CF-D6ACB9A1B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102485"/>
            <a:ext cx="8095488" cy="292608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8</a:t>
            </a:r>
            <a:endParaRPr lang="en-US"/>
          </a:p>
        </p:txBody>
      </p:sp>
      <p:pic>
        <p:nvPicPr>
          <p:cNvPr id="6" name="Content Placeholder 5" descr="A photograph shows a child putting a sticker on a chart while the mother smiles.">
            <a:extLst>
              <a:ext uri="{FF2B5EF4-FFF2-40B4-BE49-F238E27FC236}">
                <a16:creationId xmlns:a16="http://schemas.microsoft.com/office/drawing/2014/main" id="{AA039783-FD93-A6CC-C475-F0E3E62F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334389"/>
            <a:ext cx="4852416" cy="4462272"/>
          </a:xfrm>
        </p:spPr>
      </p:pic>
    </p:spTree>
    <p:extLst>
      <p:ext uri="{BB962C8B-B14F-4D97-AF65-F5344CB8AC3E}">
        <p14:creationId xmlns:p14="http://schemas.microsoft.com/office/powerpoint/2010/main" val="369459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9</a:t>
            </a:r>
            <a:endParaRPr lang="en-US"/>
          </a:p>
        </p:txBody>
      </p:sp>
      <p:pic>
        <p:nvPicPr>
          <p:cNvPr id="6" name="Content Placeholder 5" descr="Photograph A shows children climbing on playground equipment. Photograph B shows a child sitting alone.">
            <a:extLst>
              <a:ext uri="{FF2B5EF4-FFF2-40B4-BE49-F238E27FC236}">
                <a16:creationId xmlns:a16="http://schemas.microsoft.com/office/drawing/2014/main" id="{2E947D9C-E0E3-5F89-3844-2AD3F3BD2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017141"/>
            <a:ext cx="8071104" cy="3096768"/>
          </a:xfrm>
        </p:spPr>
      </p:pic>
    </p:spTree>
    <p:extLst>
      <p:ext uri="{BB962C8B-B14F-4D97-AF65-F5344CB8AC3E}">
        <p14:creationId xmlns:p14="http://schemas.microsoft.com/office/powerpoint/2010/main" val="178981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10</a:t>
            </a:r>
            <a:endParaRPr lang="en-US"/>
          </a:p>
        </p:txBody>
      </p:sp>
      <p:pic>
        <p:nvPicPr>
          <p:cNvPr id="6" name="Content Placeholder 5" descr="A photograph shows a small puppy sitting down.">
            <a:extLst>
              <a:ext uri="{FF2B5EF4-FFF2-40B4-BE49-F238E27FC236}">
                <a16:creationId xmlns:a16="http://schemas.microsoft.com/office/drawing/2014/main" id="{38842115-F8A5-F9C1-7973-68A9E03A0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334389"/>
            <a:ext cx="4145280" cy="4462272"/>
          </a:xfrm>
        </p:spPr>
      </p:pic>
    </p:spTree>
    <p:extLst>
      <p:ext uri="{BB962C8B-B14F-4D97-AF65-F5344CB8AC3E}">
        <p14:creationId xmlns:p14="http://schemas.microsoft.com/office/powerpoint/2010/main" val="66674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11</a:t>
            </a:r>
            <a:endParaRPr lang="en-US"/>
          </a:p>
        </p:txBody>
      </p:sp>
      <p:pic>
        <p:nvPicPr>
          <p:cNvPr id="6" name="Content Placeholder 5" descr="A photograph shows a woman yelling and cheering in front of a slot machine.">
            <a:extLst>
              <a:ext uri="{FF2B5EF4-FFF2-40B4-BE49-F238E27FC236}">
                <a16:creationId xmlns:a16="http://schemas.microsoft.com/office/drawing/2014/main" id="{B608856D-E5B2-CBC8-D8E7-1E5D2D013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334389"/>
            <a:ext cx="5071872" cy="4462272"/>
          </a:xfrm>
        </p:spPr>
      </p:pic>
    </p:spTree>
    <p:extLst>
      <p:ext uri="{BB962C8B-B14F-4D97-AF65-F5344CB8AC3E}">
        <p14:creationId xmlns:p14="http://schemas.microsoft.com/office/powerpoint/2010/main" val="305263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12</a:t>
            </a:r>
            <a:endParaRPr lang="en-US"/>
          </a:p>
        </p:txBody>
      </p:sp>
      <p:pic>
        <p:nvPicPr>
          <p:cNvPr id="6" name="Content Placeholder 5" descr="A photograph shows shows someone gambling on a digital machine.">
            <a:extLst>
              <a:ext uri="{FF2B5EF4-FFF2-40B4-BE49-F238E27FC236}">
                <a16:creationId xmlns:a16="http://schemas.microsoft.com/office/drawing/2014/main" id="{AF0B821D-FF68-049A-85ED-9F96244D4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34389"/>
            <a:ext cx="6364224" cy="4462272"/>
          </a:xfrm>
        </p:spPr>
      </p:pic>
    </p:spTree>
    <p:extLst>
      <p:ext uri="{BB962C8B-B14F-4D97-AF65-F5344CB8AC3E}">
        <p14:creationId xmlns:p14="http://schemas.microsoft.com/office/powerpoint/2010/main" val="218110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5.3 Figure 13</a:t>
            </a:r>
            <a:endParaRPr lang="en-US"/>
          </a:p>
        </p:txBody>
      </p:sp>
      <p:pic>
        <p:nvPicPr>
          <p:cNvPr id="6" name="Content Placeholder 5" descr="An illustration shows three rats in a maze, with a starting point and food at the end.">
            <a:extLst>
              <a:ext uri="{FF2B5EF4-FFF2-40B4-BE49-F238E27FC236}">
                <a16:creationId xmlns:a16="http://schemas.microsoft.com/office/drawing/2014/main" id="{D4E6304E-A1E8-27C2-AADD-FC58B6F13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1334389"/>
            <a:ext cx="5949696" cy="4462272"/>
          </a:xfrm>
        </p:spPr>
      </p:pic>
    </p:spTree>
    <p:extLst>
      <p:ext uri="{BB962C8B-B14F-4D97-AF65-F5344CB8AC3E}">
        <p14:creationId xmlns:p14="http://schemas.microsoft.com/office/powerpoint/2010/main" val="47105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5.4 Figure 1</a:t>
            </a:r>
            <a:endParaRPr lang="en-US"/>
          </a:p>
        </p:txBody>
      </p:sp>
      <p:pic>
        <p:nvPicPr>
          <p:cNvPr id="6" name="Content Placeholder 5" descr="A photograph shows a monkey drinking from a water bottle.">
            <a:extLst>
              <a:ext uri="{FF2B5EF4-FFF2-40B4-BE49-F238E27FC236}">
                <a16:creationId xmlns:a16="http://schemas.microsoft.com/office/drawing/2014/main" id="{AE414264-4634-B0D0-5EE9-FB9C0A38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1334389"/>
            <a:ext cx="5949696" cy="4462272"/>
          </a:xfrm>
        </p:spPr>
      </p:pic>
    </p:spTree>
    <p:extLst>
      <p:ext uri="{BB962C8B-B14F-4D97-AF65-F5344CB8AC3E}">
        <p14:creationId xmlns:p14="http://schemas.microsoft.com/office/powerpoint/2010/main" val="380176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5.4 Figure 2</a:t>
            </a:r>
            <a:endParaRPr lang="en-US"/>
          </a:p>
        </p:txBody>
      </p:sp>
      <p:pic>
        <p:nvPicPr>
          <p:cNvPr id="6" name="Content Placeholder 5" descr="Photograph A shows a yoga instructor demonstrating a yoga pose while a group of students observes her and copies the pose. Photograph B shows a child watching television.">
            <a:extLst>
              <a:ext uri="{FF2B5EF4-FFF2-40B4-BE49-F238E27FC236}">
                <a16:creationId xmlns:a16="http://schemas.microsoft.com/office/drawing/2014/main" id="{5DD01A6A-3D05-7FF0-FB85-BC16FA72A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004949"/>
            <a:ext cx="8119872" cy="3121152"/>
          </a:xfrm>
        </p:spPr>
      </p:pic>
    </p:spTree>
    <p:extLst>
      <p:ext uri="{BB962C8B-B14F-4D97-AF65-F5344CB8AC3E}">
        <p14:creationId xmlns:p14="http://schemas.microsoft.com/office/powerpoint/2010/main" val="135803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5.4 Figure 3</a:t>
            </a:r>
            <a:endParaRPr lang="en-US"/>
          </a:p>
        </p:txBody>
      </p:sp>
      <p:pic>
        <p:nvPicPr>
          <p:cNvPr id="6" name="Content Placeholder 5" descr="A photograph shows a young child surrounded by her mother's things, putting on her mother's lipstick.">
            <a:extLst>
              <a:ext uri="{FF2B5EF4-FFF2-40B4-BE49-F238E27FC236}">
                <a16:creationId xmlns:a16="http://schemas.microsoft.com/office/drawing/2014/main" id="{F35101B7-A0DB-F281-7F0C-DD3CAF75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34389"/>
            <a:ext cx="6339840" cy="4462272"/>
          </a:xfrm>
        </p:spPr>
      </p:pic>
    </p:spTree>
    <p:extLst>
      <p:ext uri="{BB962C8B-B14F-4D97-AF65-F5344CB8AC3E}">
        <p14:creationId xmlns:p14="http://schemas.microsoft.com/office/powerpoint/2010/main" val="104533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5.4 Figure 4</a:t>
            </a:r>
          </a:p>
        </p:txBody>
      </p:sp>
      <p:pic>
        <p:nvPicPr>
          <p:cNvPr id="6" name="Content Placeholder 5" descr="A photograph shows a teenager playing a first-person shooting game on the computer.">
            <a:extLst>
              <a:ext uri="{FF2B5EF4-FFF2-40B4-BE49-F238E27FC236}">
                <a16:creationId xmlns:a16="http://schemas.microsoft.com/office/drawing/2014/main" id="{649F3D90-39D4-D654-FB58-3DE4F3236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334389"/>
            <a:ext cx="7997952" cy="4462272"/>
          </a:xfrm>
        </p:spPr>
      </p:pic>
    </p:spTree>
    <p:extLst>
      <p:ext uri="{BB962C8B-B14F-4D97-AF65-F5344CB8AC3E}">
        <p14:creationId xmlns:p14="http://schemas.microsoft.com/office/powerpoint/2010/main" val="61434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5.1 Figure 2</a:t>
            </a:r>
            <a:endParaRPr lang="en-US"/>
          </a:p>
        </p:txBody>
      </p:sp>
      <p:pic>
        <p:nvPicPr>
          <p:cNvPr id="6" name="Content Placeholder 5" descr="A graphic describing classical conditioning, operant conditioning, and observational learning.">
            <a:extLst>
              <a:ext uri="{FF2B5EF4-FFF2-40B4-BE49-F238E27FC236}">
                <a16:creationId xmlns:a16="http://schemas.microsoft.com/office/drawing/2014/main" id="{44F7D702-0319-0A94-883D-CBBF713AB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614805"/>
            <a:ext cx="8071104" cy="3901440"/>
          </a:xfrm>
        </p:spPr>
      </p:pic>
    </p:spTree>
    <p:extLst>
      <p:ext uri="{BB962C8B-B14F-4D97-AF65-F5344CB8AC3E}">
        <p14:creationId xmlns:p14="http://schemas.microsoft.com/office/powerpoint/2010/main" val="3557568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5.1 Figure 3</a:t>
            </a:r>
            <a:endParaRPr lang="en-US"/>
          </a:p>
        </p:txBody>
      </p:sp>
      <p:pic>
        <p:nvPicPr>
          <p:cNvPr id="6" name="Content Placeholder 5" descr="A photograph shows a dog giving his paw to a person. The person's hand holds a clicker.">
            <a:extLst>
              <a:ext uri="{FF2B5EF4-FFF2-40B4-BE49-F238E27FC236}">
                <a16:creationId xmlns:a16="http://schemas.microsoft.com/office/drawing/2014/main" id="{06A8BA28-7E5A-470B-4B13-38EFC3F34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34389"/>
            <a:ext cx="6339840" cy="4462272"/>
          </a:xfrm>
        </p:spPr>
      </p:pic>
    </p:spTree>
    <p:extLst>
      <p:ext uri="{BB962C8B-B14F-4D97-AF65-F5344CB8AC3E}">
        <p14:creationId xmlns:p14="http://schemas.microsoft.com/office/powerpoint/2010/main" val="216707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1</a:t>
            </a:r>
            <a:endParaRPr lang="en-US"/>
          </a:p>
        </p:txBody>
      </p:sp>
      <p:pic>
        <p:nvPicPr>
          <p:cNvPr id="6" name="Content Placeholder 5" descr="A cartoon shows a caricature of Ivan Pavlov giving a bone to a dog.">
            <a:extLst>
              <a:ext uri="{FF2B5EF4-FFF2-40B4-BE49-F238E27FC236}">
                <a16:creationId xmlns:a16="http://schemas.microsoft.com/office/drawing/2014/main" id="{C591A35F-DDA0-3862-D39E-CFB01FA15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04" y="1334389"/>
            <a:ext cx="2831592" cy="4462272"/>
          </a:xfrm>
        </p:spPr>
      </p:pic>
    </p:spTree>
    <p:extLst>
      <p:ext uri="{BB962C8B-B14F-4D97-AF65-F5344CB8AC3E}">
        <p14:creationId xmlns:p14="http://schemas.microsoft.com/office/powerpoint/2010/main" val="174383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2</a:t>
            </a:r>
            <a:endParaRPr lang="en-US"/>
          </a:p>
        </p:txBody>
      </p:sp>
      <p:pic>
        <p:nvPicPr>
          <p:cNvPr id="6" name="Content Placeholder 5" descr="An icon shows a dog, a bowl of dog food, and a light bulb.">
            <a:extLst>
              <a:ext uri="{FF2B5EF4-FFF2-40B4-BE49-F238E27FC236}">
                <a16:creationId xmlns:a16="http://schemas.microsoft.com/office/drawing/2014/main" id="{1EFB4F59-838B-C377-182A-C46E0BE0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34389"/>
            <a:ext cx="6315456" cy="4462272"/>
          </a:xfrm>
        </p:spPr>
      </p:pic>
    </p:spTree>
    <p:extLst>
      <p:ext uri="{BB962C8B-B14F-4D97-AF65-F5344CB8AC3E}">
        <p14:creationId xmlns:p14="http://schemas.microsoft.com/office/powerpoint/2010/main" val="203781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Pavlov’s Work</a:t>
            </a:r>
          </a:p>
        </p:txBody>
      </p:sp>
      <p:pic>
        <p:nvPicPr>
          <p:cNvPr id="6" name="Content Placeholder 5" descr="An icon shows a dog, a bowl of dog food, and a light bulb.">
            <a:extLst>
              <a:ext uri="{FF2B5EF4-FFF2-40B4-BE49-F238E27FC236}">
                <a16:creationId xmlns:a16="http://schemas.microsoft.com/office/drawing/2014/main" id="{D5D60C30-D4B8-1681-2F8A-B8A6342A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1334389"/>
            <a:ext cx="4218432" cy="4462272"/>
          </a:xfrm>
        </p:spPr>
      </p:pic>
    </p:spTree>
    <p:extLst>
      <p:ext uri="{BB962C8B-B14F-4D97-AF65-F5344CB8AC3E}">
        <p14:creationId xmlns:p14="http://schemas.microsoft.com/office/powerpoint/2010/main" val="236415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3</a:t>
            </a:r>
            <a:endParaRPr lang="en-US"/>
          </a:p>
        </p:txBody>
      </p:sp>
      <p:pic>
        <p:nvPicPr>
          <p:cNvPr id="6" name="Content Placeholder 5" descr="A diagram illustrating higher-order and second-order conditioning with a cat.">
            <a:extLst>
              <a:ext uri="{FF2B5EF4-FFF2-40B4-BE49-F238E27FC236}">
                <a16:creationId xmlns:a16="http://schemas.microsoft.com/office/drawing/2014/main" id="{4E559E58-4BD8-566E-AD1E-7C68B96AD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1334389"/>
            <a:ext cx="3998976" cy="4462272"/>
          </a:xfrm>
        </p:spPr>
      </p:pic>
    </p:spTree>
    <p:extLst>
      <p:ext uri="{BB962C8B-B14F-4D97-AF65-F5344CB8AC3E}">
        <p14:creationId xmlns:p14="http://schemas.microsoft.com/office/powerpoint/2010/main" val="81216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5.2 Figure 4</a:t>
            </a:r>
            <a:endParaRPr lang="en-US"/>
          </a:p>
        </p:txBody>
      </p:sp>
      <p:pic>
        <p:nvPicPr>
          <p:cNvPr id="6" name="Content Placeholder 5" descr="A photograph shows a stingray swimming in clear, blue water. A boat is seen in the distance.">
            <a:extLst>
              <a:ext uri="{FF2B5EF4-FFF2-40B4-BE49-F238E27FC236}">
                <a16:creationId xmlns:a16="http://schemas.microsoft.com/office/drawing/2014/main" id="{3BBC93E1-8B2A-3D6D-8F5F-FDF44145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1334389"/>
            <a:ext cx="2999232" cy="4462272"/>
          </a:xfrm>
        </p:spPr>
      </p:pic>
    </p:spTree>
    <p:extLst>
      <p:ext uri="{BB962C8B-B14F-4D97-AF65-F5344CB8AC3E}">
        <p14:creationId xmlns:p14="http://schemas.microsoft.com/office/powerpoint/2010/main" val="65985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121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Chapter 5</vt:lpstr>
      <vt:lpstr>Lesson 5.1 Figure 1</vt:lpstr>
      <vt:lpstr>Lesson 5.1 Figure 2</vt:lpstr>
      <vt:lpstr>Lesson 5.1 Figure 3</vt:lpstr>
      <vt:lpstr>Lesson 5.2 Figure 1</vt:lpstr>
      <vt:lpstr>Lesson 5.2 Figure 2</vt:lpstr>
      <vt:lpstr>Lesson 5.2 Pavlov’s Work</vt:lpstr>
      <vt:lpstr>Lesson 5.2 Figure 3</vt:lpstr>
      <vt:lpstr>Lesson 5.2 Figure 4</vt:lpstr>
      <vt:lpstr>Lesson 5.2 Figure 5</vt:lpstr>
      <vt:lpstr>Lesson 5.2 Figure 6</vt:lpstr>
      <vt:lpstr>Lesson 5.2 Figure 7</vt:lpstr>
      <vt:lpstr>Lesson 5.3 Figure 1</vt:lpstr>
      <vt:lpstr>Lesson 5.3 Figure 2</vt:lpstr>
      <vt:lpstr>Lesson 5.3 Figure 3</vt:lpstr>
      <vt:lpstr>Lesson 5.3 Figure 4</vt:lpstr>
      <vt:lpstr>Lesson 5.3 Figure 5</vt:lpstr>
      <vt:lpstr>Lesson 5.3 Figure 6</vt:lpstr>
      <vt:lpstr>Lesson 5.3 Figure 7</vt:lpstr>
      <vt:lpstr>Lesson 5.3 Figure 8</vt:lpstr>
      <vt:lpstr>Lesson 5.3 Figure 9</vt:lpstr>
      <vt:lpstr>Lesson 5.3 Figure 10</vt:lpstr>
      <vt:lpstr>Lesson 5.3 Figure 11</vt:lpstr>
      <vt:lpstr>Lesson 5.3 Figure 12</vt:lpstr>
      <vt:lpstr>Lesson 5.3 Figure 13</vt:lpstr>
      <vt:lpstr>Lesson 5.4 Figure 1</vt:lpstr>
      <vt:lpstr>Lesson 5.4 Figure 2</vt:lpstr>
      <vt:lpstr>Lesson 5.4 Figure 3</vt:lpstr>
      <vt:lpstr>Lesson 5.4 Figure 4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178</cp:revision>
  <dcterms:created xsi:type="dcterms:W3CDTF">2013-04-26T14:43:13Z</dcterms:created>
  <dcterms:modified xsi:type="dcterms:W3CDTF">2024-08-30T12:35:17Z</dcterms:modified>
  <cp:category>Psychology</cp:category>
</cp:coreProperties>
</file>