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272" r:id="rId2"/>
    <p:sldId id="267"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6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2F58"/>
    <a:srgbClr val="1F497D"/>
    <a:srgbClr val="2D7D9F"/>
    <a:srgbClr val="0000FF"/>
    <a:srgbClr val="366092"/>
    <a:srgbClr val="000099"/>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10" autoAdjust="0"/>
  </p:normalViewPr>
  <p:slideViewPr>
    <p:cSldViewPr>
      <p:cViewPr varScale="1">
        <p:scale>
          <a:sx n="95" d="100"/>
          <a:sy n="95" d="100"/>
        </p:scale>
        <p:origin x="2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8/30/2024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8/30/2024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5" name="Picture 4">
            <a:extLst>
              <a:ext uri="{FF2B5EF4-FFF2-40B4-BE49-F238E27FC236}">
                <a16:creationId xmlns:a16="http://schemas.microsoft.com/office/drawing/2014/main" id="{28EA625A-1CBC-0575-1328-24D6E40841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49218" y="457200"/>
            <a:ext cx="4182347" cy="5350944"/>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1181100" y="1375917"/>
            <a:ext cx="6781800" cy="2682240"/>
          </a:xfrm>
          <a:prstGeom prst="rect">
            <a:avLst/>
          </a:prstGeom>
        </p:spPr>
        <p:txBody>
          <a:bodyPr>
            <a:normAutofit/>
          </a:bodyPr>
          <a:lstStyle>
            <a:lvl1pPr marL="0" indent="0">
              <a:buFont typeface="Arial" panose="020B0604020202020204" pitchFamily="34" charset="0"/>
              <a:buNone/>
              <a:defRPr sz="2800" b="0" i="0" baseline="0">
                <a:solidFill>
                  <a:srgbClr val="182F58"/>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110951F2-B066-9FD6-E670-D289E83627FC}"/>
              </a:ext>
            </a:extLst>
          </p:cNvPr>
          <p:cNvSpPr>
            <a:spLocks noGrp="1"/>
          </p:cNvSpPr>
          <p:nvPr>
            <p:ph idx="10" hasCustomPrompt="1"/>
          </p:nvPr>
        </p:nvSpPr>
        <p:spPr>
          <a:xfrm>
            <a:off x="685800" y="4428233"/>
            <a:ext cx="7620000" cy="609600"/>
          </a:xfrm>
          <a:prstGeom prst="rect">
            <a:avLst/>
          </a:prstGeom>
        </p:spPr>
        <p:txBody>
          <a:bodyPr>
            <a:normAutofit/>
          </a:bodyPr>
          <a:lstStyle>
            <a:lvl1pPr marL="0" indent="0">
              <a:buFont typeface="Arial" panose="020B0604020202020204" pitchFamily="34" charset="0"/>
              <a:buNone/>
              <a:defRPr sz="2400" b="0" i="0" baseline="0">
                <a:solidFill>
                  <a:srgbClr val="000000"/>
                </a:solidFill>
              </a:defRPr>
            </a:lvl1pPr>
          </a:lstStyle>
          <a:p>
            <a:pPr lvl="0"/>
            <a:r>
              <a:rPr lang="en-US" dirty="0"/>
              <a:t>Figure Caption</a:t>
            </a:r>
          </a:p>
        </p:txBody>
      </p:sp>
      <p:sp>
        <p:nvSpPr>
          <p:cNvPr id="3" name="Content Placeholder 2">
            <a:extLst>
              <a:ext uri="{FF2B5EF4-FFF2-40B4-BE49-F238E27FC236}">
                <a16:creationId xmlns:a16="http://schemas.microsoft.com/office/drawing/2014/main" id="{443F0895-BEE5-D35B-E0DB-3154CD82D130}"/>
              </a:ext>
            </a:extLst>
          </p:cNvPr>
          <p:cNvSpPr>
            <a:spLocks noGrp="1"/>
          </p:cNvSpPr>
          <p:nvPr>
            <p:ph idx="11" hasCustomPrompt="1"/>
          </p:nvPr>
        </p:nvSpPr>
        <p:spPr>
          <a:xfrm>
            <a:off x="762000" y="5238934"/>
            <a:ext cx="7620000" cy="609600"/>
          </a:xfrm>
          <a:prstGeom prst="rect">
            <a:avLst/>
          </a:prstGeom>
        </p:spPr>
        <p:txBody>
          <a:bodyPr>
            <a:normAutofit/>
          </a:bodyPr>
          <a:lstStyle>
            <a:lvl1pPr marL="0" indent="0">
              <a:buFont typeface="Arial" panose="020B0604020202020204" pitchFamily="34" charset="0"/>
              <a:buNone/>
              <a:defRPr sz="1000" b="0" i="0" baseline="0">
                <a:solidFill>
                  <a:srgbClr val="000000"/>
                </a:solidFill>
              </a:defRPr>
            </a:lvl1pPr>
          </a:lstStyle>
          <a:p>
            <a:pPr lvl="0"/>
            <a:r>
              <a:rPr lang="en-US" dirty="0"/>
              <a:t>Figure Credit</a:t>
            </a:r>
          </a:p>
        </p:txBody>
      </p:sp>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Connect the Concepts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Everyday Connections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57791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3F6327-6E1E-15A7-949C-35978B1E0B80}"/>
              </a:ext>
            </a:extLst>
          </p:cNvPr>
          <p:cNvSpPr/>
          <p:nvPr userDrawn="1"/>
        </p:nvSpPr>
        <p:spPr>
          <a:xfrm>
            <a:off x="1767486" y="2743200"/>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75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8" r:id="rId4"/>
    <p:sldLayoutId id="2147483656" r:id="rId5"/>
    <p:sldLayoutId id="2147483657" r:id="rId6"/>
    <p:sldLayoutId id="2147483659" r:id="rId7"/>
    <p:sldLayoutId id="2147483660" r:id="rId8"/>
    <p:sldLayoutId id="2147483654"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a:ln>
                  <a:noFill/>
                </a:ln>
                <a:solidFill>
                  <a:srgbClr val="182F58"/>
                </a:solidFill>
                <a:effectLst/>
                <a:uLnTx/>
                <a:uFillTx/>
                <a:latin typeface="Arial" panose="020B0604020202020204" pitchFamily="34" charset="0"/>
                <a:ea typeface="+mn-ea"/>
                <a:cs typeface="Arial" panose="020B0604020202020204" pitchFamily="34" charset="0"/>
              </a:rPr>
              <a:t>Chapter 6</a:t>
            </a:r>
            <a:endPar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endParaRP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Thinking and Intelligence</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6.2 Figure 2</a:t>
            </a:r>
          </a:p>
        </p:txBody>
      </p:sp>
      <p:pic>
        <p:nvPicPr>
          <p:cNvPr id="6" name="Content Placeholder 5" descr="A photo of a family sitting at a table, talking to each other">
            <a:extLst>
              <a:ext uri="{FF2B5EF4-FFF2-40B4-BE49-F238E27FC236}">
                <a16:creationId xmlns:a16="http://schemas.microsoft.com/office/drawing/2014/main" id="{977EA751-D744-F205-F78F-DCDFB98EE9C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6624" y="1334389"/>
            <a:ext cx="3730752" cy="4462272"/>
          </a:xfrm>
        </p:spPr>
      </p:pic>
    </p:spTree>
    <p:extLst>
      <p:ext uri="{BB962C8B-B14F-4D97-AF65-F5344CB8AC3E}">
        <p14:creationId xmlns:p14="http://schemas.microsoft.com/office/powerpoint/2010/main" val="334563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6.2 Figure 3</a:t>
            </a:r>
          </a:p>
        </p:txBody>
      </p:sp>
      <p:pic>
        <p:nvPicPr>
          <p:cNvPr id="6" name="Content Placeholder 5" descr="Two paintings depict the concept of saudade">
            <a:extLst>
              <a:ext uri="{FF2B5EF4-FFF2-40B4-BE49-F238E27FC236}">
                <a16:creationId xmlns:a16="http://schemas.microsoft.com/office/drawing/2014/main" id="{64D0F09F-B1EC-E445-C883-C611DA697A4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36064" y="1334389"/>
            <a:ext cx="5071872" cy="4462272"/>
          </a:xfrm>
        </p:spPr>
      </p:pic>
    </p:spTree>
    <p:extLst>
      <p:ext uri="{BB962C8B-B14F-4D97-AF65-F5344CB8AC3E}">
        <p14:creationId xmlns:p14="http://schemas.microsoft.com/office/powerpoint/2010/main" val="3254840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6.3 Figure 1</a:t>
            </a:r>
          </a:p>
        </p:txBody>
      </p:sp>
      <p:pic>
        <p:nvPicPr>
          <p:cNvPr id="6" name="Content Placeholder 5" descr="A photograph shows a paved walking trail through the woods.">
            <a:extLst>
              <a:ext uri="{FF2B5EF4-FFF2-40B4-BE49-F238E27FC236}">
                <a16:creationId xmlns:a16="http://schemas.microsoft.com/office/drawing/2014/main" id="{97893B53-C3EC-BA40-2AA0-DDA49C0003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16480" y="1334389"/>
            <a:ext cx="4511040" cy="4462272"/>
          </a:xfrm>
        </p:spPr>
      </p:pic>
    </p:spTree>
    <p:extLst>
      <p:ext uri="{BB962C8B-B14F-4D97-AF65-F5344CB8AC3E}">
        <p14:creationId xmlns:p14="http://schemas.microsoft.com/office/powerpoint/2010/main" val="258970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6.3 Figure 2</a:t>
            </a:r>
          </a:p>
        </p:txBody>
      </p:sp>
      <p:pic>
        <p:nvPicPr>
          <p:cNvPr id="6" name="Content Placeholder 5" descr="A four column by four row Sudoku puzzle is shown. The top left cell contains the number 3. The top right cell contains the number 2. The bottom right cell contains the number 1. The bottom left cell contains the number 4. The cell at the intersection of the second row and the second column contains the number 4. The cell to the right of that contains the number 1. The cell below the cell containing the number 1 contains the number 2. The cell to the left of the cell containing the number 2 contains the number 3.">
            <a:extLst>
              <a:ext uri="{FF2B5EF4-FFF2-40B4-BE49-F238E27FC236}">
                <a16:creationId xmlns:a16="http://schemas.microsoft.com/office/drawing/2014/main" id="{A67C02DF-2292-67EA-A43C-2FBF42429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62784" y="1334389"/>
            <a:ext cx="4218432" cy="4462272"/>
          </a:xfrm>
        </p:spPr>
      </p:pic>
    </p:spTree>
    <p:extLst>
      <p:ext uri="{BB962C8B-B14F-4D97-AF65-F5344CB8AC3E}">
        <p14:creationId xmlns:p14="http://schemas.microsoft.com/office/powerpoint/2010/main" val="305186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6.3 Figure 3</a:t>
            </a:r>
          </a:p>
        </p:txBody>
      </p:sp>
      <p:pic>
        <p:nvPicPr>
          <p:cNvPr id="6" name="Content Placeholder 5" descr="A square shaped outline contains three rows and three columns of dots with equal space between them.">
            <a:extLst>
              <a:ext uri="{FF2B5EF4-FFF2-40B4-BE49-F238E27FC236}">
                <a16:creationId xmlns:a16="http://schemas.microsoft.com/office/drawing/2014/main" id="{365F410A-3EA0-45B4-A697-A2D727F089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4976" y="1334389"/>
            <a:ext cx="4194048" cy="4462272"/>
          </a:xfrm>
        </p:spPr>
      </p:pic>
    </p:spTree>
    <p:extLst>
      <p:ext uri="{BB962C8B-B14F-4D97-AF65-F5344CB8AC3E}">
        <p14:creationId xmlns:p14="http://schemas.microsoft.com/office/powerpoint/2010/main" val="56098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6.3 Figure 4</a:t>
            </a:r>
          </a:p>
        </p:txBody>
      </p:sp>
      <p:pic>
        <p:nvPicPr>
          <p:cNvPr id="6" name="Content Placeholder 5" descr="A puzzle involving a scale is shown.">
            <a:extLst>
              <a:ext uri="{FF2B5EF4-FFF2-40B4-BE49-F238E27FC236}">
                <a16:creationId xmlns:a16="http://schemas.microsoft.com/office/drawing/2014/main" id="{174ABD7D-E73C-D4F9-D5AE-8C7432F7275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69336" y="1334389"/>
            <a:ext cx="3005328" cy="4462272"/>
          </a:xfrm>
        </p:spPr>
      </p:pic>
    </p:spTree>
    <p:extLst>
      <p:ext uri="{BB962C8B-B14F-4D97-AF65-F5344CB8AC3E}">
        <p14:creationId xmlns:p14="http://schemas.microsoft.com/office/powerpoint/2010/main" val="4090909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6.3 Figure 5</a:t>
            </a:r>
          </a:p>
        </p:txBody>
      </p:sp>
      <p:pic>
        <p:nvPicPr>
          <p:cNvPr id="6" name="Content Placeholder 5" descr="A photograph of a hockey puck and stick on the ice with the Canadian maple leaf superimposed onto the ice several times.">
            <a:extLst>
              <a:ext uri="{FF2B5EF4-FFF2-40B4-BE49-F238E27FC236}">
                <a16:creationId xmlns:a16="http://schemas.microsoft.com/office/drawing/2014/main" id="{AC4EF925-51A3-4628-E01D-3C2469B151C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0176" y="1334389"/>
            <a:ext cx="4803648" cy="4462272"/>
          </a:xfrm>
        </p:spPr>
      </p:pic>
    </p:spTree>
    <p:extLst>
      <p:ext uri="{BB962C8B-B14F-4D97-AF65-F5344CB8AC3E}">
        <p14:creationId xmlns:p14="http://schemas.microsoft.com/office/powerpoint/2010/main" val="368826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6.3 Figure 6</a:t>
            </a:r>
          </a:p>
        </p:txBody>
      </p:sp>
      <p:pic>
        <p:nvPicPr>
          <p:cNvPr id="6" name="Content Placeholder 5" descr="Answers to the previous sudoku puzzle and dots puzzle">
            <a:extLst>
              <a:ext uri="{FF2B5EF4-FFF2-40B4-BE49-F238E27FC236}">
                <a16:creationId xmlns:a16="http://schemas.microsoft.com/office/drawing/2014/main" id="{EB0E0FB0-71C2-4CF3-20AD-167768DB0A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4756" y="1334389"/>
            <a:ext cx="7714488" cy="4462272"/>
          </a:xfrm>
        </p:spPr>
      </p:pic>
    </p:spTree>
    <p:extLst>
      <p:ext uri="{BB962C8B-B14F-4D97-AF65-F5344CB8AC3E}">
        <p14:creationId xmlns:p14="http://schemas.microsoft.com/office/powerpoint/2010/main" val="181900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6.4 Figure 1</a:t>
            </a:r>
          </a:p>
        </p:txBody>
      </p:sp>
      <p:pic>
        <p:nvPicPr>
          <p:cNvPr id="6" name="Content Placeholder 5" descr="A two-part illustration represents the concept of intelligence.">
            <a:extLst>
              <a:ext uri="{FF2B5EF4-FFF2-40B4-BE49-F238E27FC236}">
                <a16:creationId xmlns:a16="http://schemas.microsoft.com/office/drawing/2014/main" id="{9426C260-C4D3-D4D4-0743-0081B979E5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4360" y="1334389"/>
            <a:ext cx="7955280" cy="4462272"/>
          </a:xfrm>
        </p:spPr>
      </p:pic>
    </p:spTree>
    <p:extLst>
      <p:ext uri="{BB962C8B-B14F-4D97-AF65-F5344CB8AC3E}">
        <p14:creationId xmlns:p14="http://schemas.microsoft.com/office/powerpoint/2010/main" val="189447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6.4 Figure 2</a:t>
            </a:r>
          </a:p>
        </p:txBody>
      </p:sp>
      <p:pic>
        <p:nvPicPr>
          <p:cNvPr id="6" name="Content Placeholder 5" descr="Three boxes describing practical, creative, and analytical intelligence">
            <a:extLst>
              <a:ext uri="{FF2B5EF4-FFF2-40B4-BE49-F238E27FC236}">
                <a16:creationId xmlns:a16="http://schemas.microsoft.com/office/drawing/2014/main" id="{38468223-4DBB-F02C-5E29-362C9CC6653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0916" y="1553845"/>
            <a:ext cx="8202168" cy="4023360"/>
          </a:xfrm>
        </p:spPr>
      </p:pic>
    </p:spTree>
    <p:extLst>
      <p:ext uri="{BB962C8B-B14F-4D97-AF65-F5344CB8AC3E}">
        <p14:creationId xmlns:p14="http://schemas.microsoft.com/office/powerpoint/2010/main" val="1320697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6.1 Figure 1</a:t>
            </a:r>
            <a:endParaRPr lang="en-US"/>
          </a:p>
        </p:txBody>
      </p:sp>
      <p:pic>
        <p:nvPicPr>
          <p:cNvPr id="6" name="Content Placeholder 5" descr="Three different illustrations showing people thinking">
            <a:extLst>
              <a:ext uri="{FF2B5EF4-FFF2-40B4-BE49-F238E27FC236}">
                <a16:creationId xmlns:a16="http://schemas.microsoft.com/office/drawing/2014/main" id="{49063EE5-7522-BF1E-2910-D3B37EABDED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4256" y="1858645"/>
            <a:ext cx="8095488" cy="341376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6.4 Figure 3</a:t>
            </a:r>
          </a:p>
        </p:txBody>
      </p:sp>
      <p:pic>
        <p:nvPicPr>
          <p:cNvPr id="6" name="Content Placeholder 5" descr="A word cloud of words that relate to emotional intelligence next to a cup of coffee">
            <a:extLst>
              <a:ext uri="{FF2B5EF4-FFF2-40B4-BE49-F238E27FC236}">
                <a16:creationId xmlns:a16="http://schemas.microsoft.com/office/drawing/2014/main" id="{6D87F3C1-18DC-5A85-1140-72520EA17F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4272" y="1334389"/>
            <a:ext cx="6315456" cy="4462272"/>
          </a:xfrm>
        </p:spPr>
      </p:pic>
    </p:spTree>
    <p:extLst>
      <p:ext uri="{BB962C8B-B14F-4D97-AF65-F5344CB8AC3E}">
        <p14:creationId xmlns:p14="http://schemas.microsoft.com/office/powerpoint/2010/main" val="51601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6.4 Figure 4</a:t>
            </a:r>
          </a:p>
        </p:txBody>
      </p:sp>
      <p:pic>
        <p:nvPicPr>
          <p:cNvPr id="6" name="Content Placeholder 5" descr="An illustration shows the structure of RNA and the chemical structure of their nucleotides.">
            <a:extLst>
              <a:ext uri="{FF2B5EF4-FFF2-40B4-BE49-F238E27FC236}">
                <a16:creationId xmlns:a16="http://schemas.microsoft.com/office/drawing/2014/main" id="{E96E6063-41D1-C1D1-47FD-FFDAE6780BC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6080" y="1334389"/>
            <a:ext cx="3291840" cy="4462272"/>
          </a:xfrm>
        </p:spPr>
      </p:pic>
    </p:spTree>
    <p:extLst>
      <p:ext uri="{BB962C8B-B14F-4D97-AF65-F5344CB8AC3E}">
        <p14:creationId xmlns:p14="http://schemas.microsoft.com/office/powerpoint/2010/main" val="985027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6.5 Figure 1</a:t>
            </a:r>
          </a:p>
        </p:txBody>
      </p:sp>
      <p:pic>
        <p:nvPicPr>
          <p:cNvPr id="6" name="Content Placeholder 5" descr="A photograph of Alfred Binet and a drawing of human faces labeled the 'Guide for Binet-Simon Scale'">
            <a:extLst>
              <a:ext uri="{FF2B5EF4-FFF2-40B4-BE49-F238E27FC236}">
                <a16:creationId xmlns:a16="http://schemas.microsoft.com/office/drawing/2014/main" id="{7F874B59-0AB9-2B85-6EAE-80B2D886C87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4604" y="1334389"/>
            <a:ext cx="5574792" cy="4462272"/>
          </a:xfrm>
        </p:spPr>
      </p:pic>
    </p:spTree>
    <p:extLst>
      <p:ext uri="{BB962C8B-B14F-4D97-AF65-F5344CB8AC3E}">
        <p14:creationId xmlns:p14="http://schemas.microsoft.com/office/powerpoint/2010/main" val="381461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6.5 Figure 2</a:t>
            </a:r>
          </a:p>
        </p:txBody>
      </p:sp>
      <p:pic>
        <p:nvPicPr>
          <p:cNvPr id="6" name="Content Placeholder 5" descr="A graphic defining 'standardizing' and 'norming'">
            <a:extLst>
              <a:ext uri="{FF2B5EF4-FFF2-40B4-BE49-F238E27FC236}">
                <a16:creationId xmlns:a16="http://schemas.microsoft.com/office/drawing/2014/main" id="{80F3B986-2AEA-68C8-E02A-38B463C1A9C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2064" y="2139061"/>
            <a:ext cx="8119872" cy="2852928"/>
          </a:xfrm>
        </p:spPr>
      </p:pic>
    </p:spTree>
    <p:extLst>
      <p:ext uri="{BB962C8B-B14F-4D97-AF65-F5344CB8AC3E}">
        <p14:creationId xmlns:p14="http://schemas.microsoft.com/office/powerpoint/2010/main" val="2209479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6.5 Figure 3</a:t>
            </a:r>
          </a:p>
        </p:txBody>
      </p:sp>
      <p:pic>
        <p:nvPicPr>
          <p:cNvPr id="6" name="Content Placeholder 5" descr="A graphic lists the five categories of the WISC-V">
            <a:extLst>
              <a:ext uri="{FF2B5EF4-FFF2-40B4-BE49-F238E27FC236}">
                <a16:creationId xmlns:a16="http://schemas.microsoft.com/office/drawing/2014/main" id="{1B175344-B689-E50A-B9FD-0A70D4DF7E5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5120" y="1334389"/>
            <a:ext cx="3413760" cy="4462272"/>
          </a:xfrm>
        </p:spPr>
      </p:pic>
    </p:spTree>
    <p:extLst>
      <p:ext uri="{BB962C8B-B14F-4D97-AF65-F5344CB8AC3E}">
        <p14:creationId xmlns:p14="http://schemas.microsoft.com/office/powerpoint/2010/main" val="2473493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6.5 Figure 4</a:t>
            </a:r>
          </a:p>
        </p:txBody>
      </p:sp>
      <p:pic>
        <p:nvPicPr>
          <p:cNvPr id="6" name="Content Placeholder 5" descr="A graph of a bell curve labeled 'Height of U.S. Women.'">
            <a:extLst>
              <a:ext uri="{FF2B5EF4-FFF2-40B4-BE49-F238E27FC236}">
                <a16:creationId xmlns:a16="http://schemas.microsoft.com/office/drawing/2014/main" id="{4A4E7D2D-D125-4855-67B3-094DAA400F7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9485" y="1279525"/>
            <a:ext cx="7165029" cy="4572000"/>
          </a:xfrm>
        </p:spPr>
      </p:pic>
    </p:spTree>
    <p:extLst>
      <p:ext uri="{BB962C8B-B14F-4D97-AF65-F5344CB8AC3E}">
        <p14:creationId xmlns:p14="http://schemas.microsoft.com/office/powerpoint/2010/main" val="1176095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6.5 Figure 5</a:t>
            </a:r>
          </a:p>
        </p:txBody>
      </p:sp>
      <p:pic>
        <p:nvPicPr>
          <p:cNvPr id="6" name="Content Placeholder 5" descr="A graph depicting IQ scores">
            <a:extLst>
              <a:ext uri="{FF2B5EF4-FFF2-40B4-BE49-F238E27FC236}">
                <a16:creationId xmlns:a16="http://schemas.microsoft.com/office/drawing/2014/main" id="{725A4268-BD4A-3ED8-7BE1-F57BDCF5AD9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9857" y="1279525"/>
            <a:ext cx="8164285" cy="4572000"/>
          </a:xfrm>
        </p:spPr>
      </p:pic>
    </p:spTree>
    <p:extLst>
      <p:ext uri="{BB962C8B-B14F-4D97-AF65-F5344CB8AC3E}">
        <p14:creationId xmlns:p14="http://schemas.microsoft.com/office/powerpoint/2010/main" val="3756139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6.6 Figure 1</a:t>
            </a:r>
          </a:p>
        </p:txBody>
      </p:sp>
      <p:pic>
        <p:nvPicPr>
          <p:cNvPr id="6" name="Content Placeholder 5" descr="A chart shows correlations of IQs for people of varying relationships.">
            <a:extLst>
              <a:ext uri="{FF2B5EF4-FFF2-40B4-BE49-F238E27FC236}">
                <a16:creationId xmlns:a16="http://schemas.microsoft.com/office/drawing/2014/main" id="{6D02CCE9-3582-C802-7D59-9E95D523D4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9096" y="1334389"/>
            <a:ext cx="6845808" cy="4462272"/>
          </a:xfrm>
        </p:spPr>
      </p:pic>
    </p:spTree>
    <p:extLst>
      <p:ext uri="{BB962C8B-B14F-4D97-AF65-F5344CB8AC3E}">
        <p14:creationId xmlns:p14="http://schemas.microsoft.com/office/powerpoint/2010/main" val="2747879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6.6 Figure 2</a:t>
            </a:r>
          </a:p>
        </p:txBody>
      </p:sp>
      <p:pic>
        <p:nvPicPr>
          <p:cNvPr id="6" name="Content Placeholder 5" descr="An illustration of the word 'teapot' with various letters mixed up">
            <a:extLst>
              <a:ext uri="{FF2B5EF4-FFF2-40B4-BE49-F238E27FC236}">
                <a16:creationId xmlns:a16="http://schemas.microsoft.com/office/drawing/2014/main" id="{DB0BDD94-5E0B-B114-288C-80D6B286856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87168" y="1334389"/>
            <a:ext cx="4169664" cy="4462272"/>
          </a:xfrm>
        </p:spPr>
      </p:pic>
    </p:spTree>
    <p:extLst>
      <p:ext uri="{BB962C8B-B14F-4D97-AF65-F5344CB8AC3E}">
        <p14:creationId xmlns:p14="http://schemas.microsoft.com/office/powerpoint/2010/main" val="2630639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950CAD-2FB2-1403-CE35-BD12433BFCA7}"/>
              </a:ext>
            </a:extLst>
          </p:cNvPr>
          <p:cNvSpPr>
            <a:spLocks noGrp="1"/>
          </p:cNvSpPr>
          <p:nvPr>
            <p:ph type="title" idx="4294967295"/>
          </p:nvPr>
        </p:nvSpPr>
        <p:spPr>
          <a:xfrm>
            <a:off x="628650" y="-1325563"/>
            <a:ext cx="7886700" cy="1325563"/>
          </a:xfrm>
          <a:prstGeom prst="rect">
            <a:avLst/>
          </a:prstGeom>
        </p:spPr>
        <p:txBody>
          <a:bodyPr anchor="b"/>
          <a:lstStyle/>
          <a:p>
            <a:r>
              <a:rPr lang="en-US" dirty="0"/>
              <a:t>Hawkes Learning – End of PowerPoint</a:t>
            </a:r>
          </a:p>
        </p:txBody>
      </p:sp>
    </p:spTree>
    <p:extLst>
      <p:ext uri="{BB962C8B-B14F-4D97-AF65-F5344CB8AC3E}">
        <p14:creationId xmlns:p14="http://schemas.microsoft.com/office/powerpoint/2010/main" val="166105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6.1 Figure 2</a:t>
            </a:r>
          </a:p>
        </p:txBody>
      </p:sp>
      <p:pic>
        <p:nvPicPr>
          <p:cNvPr id="6" name="Content Placeholder 5" descr="A graphic showing that information/sensations inform emotions/memories which inform thoughts">
            <a:extLst>
              <a:ext uri="{FF2B5EF4-FFF2-40B4-BE49-F238E27FC236}">
                <a16:creationId xmlns:a16="http://schemas.microsoft.com/office/drawing/2014/main" id="{E457BBE2-747C-306E-AB77-B5396C80023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5216" y="2078101"/>
            <a:ext cx="7973568" cy="2974848"/>
          </a:xfrm>
        </p:spPr>
      </p:pic>
    </p:spTree>
    <p:extLst>
      <p:ext uri="{BB962C8B-B14F-4D97-AF65-F5344CB8AC3E}">
        <p14:creationId xmlns:p14="http://schemas.microsoft.com/office/powerpoint/2010/main" val="305409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6.1 Figure 3</a:t>
            </a:r>
          </a:p>
        </p:txBody>
      </p:sp>
      <p:pic>
        <p:nvPicPr>
          <p:cNvPr id="6" name="Content Placeholder 5" descr="A photograph of Rosa Parks">
            <a:extLst>
              <a:ext uri="{FF2B5EF4-FFF2-40B4-BE49-F238E27FC236}">
                <a16:creationId xmlns:a16="http://schemas.microsoft.com/office/drawing/2014/main" id="{63834B2C-6CAE-C0A2-233E-C1C46764A2B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50464" y="1334389"/>
            <a:ext cx="3243072" cy="4462272"/>
          </a:xfrm>
        </p:spPr>
      </p:pic>
    </p:spTree>
    <p:extLst>
      <p:ext uri="{BB962C8B-B14F-4D97-AF65-F5344CB8AC3E}">
        <p14:creationId xmlns:p14="http://schemas.microsoft.com/office/powerpoint/2010/main" val="259440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6.1 Figure 4</a:t>
            </a:r>
          </a:p>
        </p:txBody>
      </p:sp>
      <p:pic>
        <p:nvPicPr>
          <p:cNvPr id="6" name="Content Placeholder 5" descr="A photograph of Mohandas Gandhi touching the ground. Several people are behind him, watching him.">
            <a:extLst>
              <a:ext uri="{FF2B5EF4-FFF2-40B4-BE49-F238E27FC236}">
                <a16:creationId xmlns:a16="http://schemas.microsoft.com/office/drawing/2014/main" id="{380A8165-50C9-2831-D890-E551B3FDE60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1152" y="1334389"/>
            <a:ext cx="2901696" cy="4462272"/>
          </a:xfrm>
        </p:spPr>
      </p:pic>
    </p:spTree>
    <p:extLst>
      <p:ext uri="{BB962C8B-B14F-4D97-AF65-F5344CB8AC3E}">
        <p14:creationId xmlns:p14="http://schemas.microsoft.com/office/powerpoint/2010/main" val="16558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6.1 Figure 5</a:t>
            </a:r>
          </a:p>
        </p:txBody>
      </p:sp>
      <p:pic>
        <p:nvPicPr>
          <p:cNvPr id="6" name="Content Placeholder 5" descr="A photograph of snow and a photograph of several wooden shapes">
            <a:extLst>
              <a:ext uri="{FF2B5EF4-FFF2-40B4-BE49-F238E27FC236}">
                <a16:creationId xmlns:a16="http://schemas.microsoft.com/office/drawing/2014/main" id="{2B9FCF69-4EE2-A004-BF88-F4DB6631DF0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2064" y="1956181"/>
            <a:ext cx="8119872" cy="3218688"/>
          </a:xfrm>
        </p:spPr>
      </p:pic>
    </p:spTree>
    <p:extLst>
      <p:ext uri="{BB962C8B-B14F-4D97-AF65-F5344CB8AC3E}">
        <p14:creationId xmlns:p14="http://schemas.microsoft.com/office/powerpoint/2010/main" val="177643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6.1 Figure 6</a:t>
            </a:r>
          </a:p>
        </p:txBody>
      </p:sp>
      <p:pic>
        <p:nvPicPr>
          <p:cNvPr id="6" name="Content Placeholder 5" descr="Two people are shown: one is walking towards an elevator, while another is waiting inside it">
            <a:extLst>
              <a:ext uri="{FF2B5EF4-FFF2-40B4-BE49-F238E27FC236}">
                <a16:creationId xmlns:a16="http://schemas.microsoft.com/office/drawing/2014/main" id="{7D7A6372-D189-81E7-B890-C20F633D358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2080" y="1334389"/>
            <a:ext cx="6339840" cy="4462272"/>
          </a:xfrm>
        </p:spPr>
      </p:pic>
    </p:spTree>
    <p:extLst>
      <p:ext uri="{BB962C8B-B14F-4D97-AF65-F5344CB8AC3E}">
        <p14:creationId xmlns:p14="http://schemas.microsoft.com/office/powerpoint/2010/main" val="2133544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6.1 Figure 7</a:t>
            </a:r>
          </a:p>
        </p:txBody>
      </p:sp>
      <p:pic>
        <p:nvPicPr>
          <p:cNvPr id="6" name="Content Placeholder 5" descr="A person driving a car holds a cell phone in his right hand.">
            <a:extLst>
              <a:ext uri="{FF2B5EF4-FFF2-40B4-BE49-F238E27FC236}">
                <a16:creationId xmlns:a16="http://schemas.microsoft.com/office/drawing/2014/main" id="{1364A824-5A19-D1A1-FA83-35430CF2E13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4272" y="1334389"/>
            <a:ext cx="6315456" cy="4462272"/>
          </a:xfrm>
        </p:spPr>
      </p:pic>
    </p:spTree>
    <p:extLst>
      <p:ext uri="{BB962C8B-B14F-4D97-AF65-F5344CB8AC3E}">
        <p14:creationId xmlns:p14="http://schemas.microsoft.com/office/powerpoint/2010/main" val="1396330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2880"/>
            <a:ext cx="8229600" cy="914400"/>
          </a:xfrm>
        </p:spPr>
        <p:txBody>
          <a:bodyPr anchor="ctr">
            <a:normAutofit/>
          </a:bodyPr>
          <a:lstStyle/>
          <a:p>
            <a:r>
              <a:rPr lang="en-US" dirty="0"/>
              <a:t>Lesson 6.2 Figure 1</a:t>
            </a:r>
          </a:p>
        </p:txBody>
      </p:sp>
      <p:pic>
        <p:nvPicPr>
          <p:cNvPr id="6" name="Content Placeholder 5" descr="An illustration shows the symbol for 'ama-gi' written in classical Sumerian cuneiform.">
            <a:extLst>
              <a:ext uri="{FF2B5EF4-FFF2-40B4-BE49-F238E27FC236}">
                <a16:creationId xmlns:a16="http://schemas.microsoft.com/office/drawing/2014/main" id="{41A468F6-C055-BB0F-14F4-3A4A5A51DA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3588" y="2395093"/>
            <a:ext cx="8116824" cy="2340864"/>
          </a:xfrm>
        </p:spPr>
      </p:pic>
    </p:spTree>
    <p:extLst>
      <p:ext uri="{BB962C8B-B14F-4D97-AF65-F5344CB8AC3E}">
        <p14:creationId xmlns:p14="http://schemas.microsoft.com/office/powerpoint/2010/main" val="18447272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TotalTime>
  <Words>119</Words>
  <Application>Microsoft Office PowerPoint</Application>
  <PresentationFormat>On-screen Show (4:3)</PresentationFormat>
  <Paragraphs>30</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Calibri</vt:lpstr>
      <vt:lpstr>Arial</vt:lpstr>
      <vt:lpstr>Office Theme</vt:lpstr>
      <vt:lpstr>Chapter 6</vt:lpstr>
      <vt:lpstr>Lesson 6.1 Figure 1</vt:lpstr>
      <vt:lpstr>Lesson 6.1 Figure 2</vt:lpstr>
      <vt:lpstr>Lesson 6.1 Figure 3</vt:lpstr>
      <vt:lpstr>Lesson 6.1 Figure 4</vt:lpstr>
      <vt:lpstr>Lesson 6.1 Figure 5</vt:lpstr>
      <vt:lpstr>Lesson 6.1 Figure 6</vt:lpstr>
      <vt:lpstr>Lesson 6.1 Figure 7</vt:lpstr>
      <vt:lpstr>Lesson 6.2 Figure 1</vt:lpstr>
      <vt:lpstr>Lesson 6.2 Figure 2</vt:lpstr>
      <vt:lpstr>Lesson 6.2 Figure 3</vt:lpstr>
      <vt:lpstr>Lesson 6.3 Figure 1</vt:lpstr>
      <vt:lpstr>Lesson 6.3 Figure 2</vt:lpstr>
      <vt:lpstr>Lesson 6.3 Figure 3</vt:lpstr>
      <vt:lpstr>Lesson 6.3 Figure 4</vt:lpstr>
      <vt:lpstr>Lesson 6.3 Figure 5</vt:lpstr>
      <vt:lpstr>Lesson 6.3 Figure 6</vt:lpstr>
      <vt:lpstr>Lesson 6.4 Figure 1</vt:lpstr>
      <vt:lpstr>Lesson 6.4 Figure 2</vt:lpstr>
      <vt:lpstr>Lesson 6.4 Figure 3</vt:lpstr>
      <vt:lpstr>Lesson 6.4 Figure 4</vt:lpstr>
      <vt:lpstr>Lesson 6.5 Figure 1</vt:lpstr>
      <vt:lpstr>Lesson 6.5 Figure 2</vt:lpstr>
      <vt:lpstr>Lesson 6.5 Figure 3</vt:lpstr>
      <vt:lpstr>Lesson 6.5 Figure 4</vt:lpstr>
      <vt:lpstr>Lesson 6.5 Figure 5</vt:lpstr>
      <vt:lpstr>Lesson 6.6 Figure 1</vt:lpstr>
      <vt:lpstr>Lesson 6.6 Figure 2</vt:lpstr>
      <vt:lpstr>Hawkes Learning – End of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Psychology, 2nd Edition</dc:title>
  <dc:creator>Hawkes Learning</dc:creator>
  <cp:keywords>Psychology</cp:keywords>
  <cp:lastModifiedBy>Talissa Nahass</cp:lastModifiedBy>
  <cp:revision>178</cp:revision>
  <dcterms:created xsi:type="dcterms:W3CDTF">2013-04-26T14:43:13Z</dcterms:created>
  <dcterms:modified xsi:type="dcterms:W3CDTF">2024-08-30T12:35:12Z</dcterms:modified>
  <cp:category>Psychology</cp:category>
</cp:coreProperties>
</file>