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6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3471-37D5-C9E9-DE39-4E860D6A0B23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9</a:t>
            </a:r>
          </a:p>
        </p:txBody>
      </p:sp>
      <p:pic>
        <p:nvPicPr>
          <p:cNvPr id="6" name="Content Placeholder 5" descr="A photograph shows Marilu Henner.">
            <a:extLst>
              <a:ext uri="{FF2B5EF4-FFF2-40B4-BE49-F238E27FC236}">
                <a16:creationId xmlns:a16="http://schemas.microsoft.com/office/drawing/2014/main" id="{886FBF4C-BEDB-5B04-9227-4848FB4B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334389"/>
            <a:ext cx="2804160" cy="4462272"/>
          </a:xfrm>
        </p:spPr>
      </p:pic>
    </p:spTree>
    <p:extLst>
      <p:ext uri="{BB962C8B-B14F-4D97-AF65-F5344CB8AC3E}">
        <p14:creationId xmlns:p14="http://schemas.microsoft.com/office/powerpoint/2010/main" val="264209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7.2 Figure 1</a:t>
            </a:r>
          </a:p>
        </p:txBody>
      </p:sp>
      <p:pic>
        <p:nvPicPr>
          <p:cNvPr id="6" name="Content Placeholder 5" descr="A rat is shown sitting on someone's blue gloved hand.">
            <a:extLst>
              <a:ext uri="{FF2B5EF4-FFF2-40B4-BE49-F238E27FC236}">
                <a16:creationId xmlns:a16="http://schemas.microsoft.com/office/drawing/2014/main" id="{37E96B3A-67BA-1973-F1F9-DB93D5A3B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334389"/>
            <a:ext cx="6291072" cy="4462272"/>
          </a:xfrm>
        </p:spPr>
      </p:pic>
    </p:spTree>
    <p:extLst>
      <p:ext uri="{BB962C8B-B14F-4D97-AF65-F5344CB8AC3E}">
        <p14:creationId xmlns:p14="http://schemas.microsoft.com/office/powerpoint/2010/main" val="412487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7.2 Figure 2</a:t>
            </a:r>
          </a:p>
        </p:txBody>
      </p:sp>
      <p:pic>
        <p:nvPicPr>
          <p:cNvPr id="6" name="Content Placeholder 5" descr="An illustration of a brain shows the locations of the amygdala, hippocampus, cerebellum, and prefrontal cortex.">
            <a:extLst>
              <a:ext uri="{FF2B5EF4-FFF2-40B4-BE49-F238E27FC236}">
                <a16:creationId xmlns:a16="http://schemas.microsoft.com/office/drawing/2014/main" id="{815C3AE0-C600-D697-9A53-3914B7E74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34389"/>
            <a:ext cx="6510528" cy="4462272"/>
          </a:xfrm>
        </p:spPr>
      </p:pic>
    </p:spTree>
    <p:extLst>
      <p:ext uri="{BB962C8B-B14F-4D97-AF65-F5344CB8AC3E}">
        <p14:creationId xmlns:p14="http://schemas.microsoft.com/office/powerpoint/2010/main" val="266484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7.2 Figure 3</a:t>
            </a:r>
          </a:p>
        </p:txBody>
      </p:sp>
      <p:pic>
        <p:nvPicPr>
          <p:cNvPr id="6" name="Content Placeholder 5" descr="A graphic shows a human head with a cutout revealing gears in the brain.">
            <a:extLst>
              <a:ext uri="{FF2B5EF4-FFF2-40B4-BE49-F238E27FC236}">
                <a16:creationId xmlns:a16="http://schemas.microsoft.com/office/drawing/2014/main" id="{B877CBEF-9771-4466-5BF3-399AEDE7F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1334389"/>
            <a:ext cx="4218432" cy="4462272"/>
          </a:xfrm>
        </p:spPr>
      </p:pic>
    </p:spTree>
    <p:extLst>
      <p:ext uri="{BB962C8B-B14F-4D97-AF65-F5344CB8AC3E}">
        <p14:creationId xmlns:p14="http://schemas.microsoft.com/office/powerpoint/2010/main" val="189784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7.2 Figure 4</a:t>
            </a:r>
          </a:p>
        </p:txBody>
      </p:sp>
      <p:pic>
        <p:nvPicPr>
          <p:cNvPr id="6" name="Content Placeholder 5" descr="A photograph shows a girl in a crowd of people with her hands over her face.">
            <a:extLst>
              <a:ext uri="{FF2B5EF4-FFF2-40B4-BE49-F238E27FC236}">
                <a16:creationId xmlns:a16="http://schemas.microsoft.com/office/drawing/2014/main" id="{476B649F-3814-F991-7AE4-CA1095AF6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334389"/>
            <a:ext cx="6583680" cy="4462272"/>
          </a:xfrm>
        </p:spPr>
      </p:pic>
    </p:spTree>
    <p:extLst>
      <p:ext uri="{BB962C8B-B14F-4D97-AF65-F5344CB8AC3E}">
        <p14:creationId xmlns:p14="http://schemas.microsoft.com/office/powerpoint/2010/main" val="277863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7.2 Figure 5</a:t>
            </a:r>
          </a:p>
        </p:txBody>
      </p:sp>
      <p:pic>
        <p:nvPicPr>
          <p:cNvPr id="6" name="Content Placeholder 5" descr="A photograph shows emergency vehicles on the way to Ground Zero on 9/11.">
            <a:extLst>
              <a:ext uri="{FF2B5EF4-FFF2-40B4-BE49-F238E27FC236}">
                <a16:creationId xmlns:a16="http://schemas.microsoft.com/office/drawing/2014/main" id="{3963160B-4E86-F9E2-26BC-76CB49A61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334389"/>
            <a:ext cx="6437376" cy="4462272"/>
          </a:xfrm>
        </p:spPr>
      </p:pic>
    </p:spTree>
    <p:extLst>
      <p:ext uri="{BB962C8B-B14F-4D97-AF65-F5344CB8AC3E}">
        <p14:creationId xmlns:p14="http://schemas.microsoft.com/office/powerpoint/2010/main" val="320579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1</a:t>
            </a:r>
          </a:p>
        </p:txBody>
      </p:sp>
      <p:pic>
        <p:nvPicPr>
          <p:cNvPr id="6" name="Content Placeholder 5" descr="A photograph shows a boy with his hand on his head and scribbles and question marks written above his head.">
            <a:extLst>
              <a:ext uri="{FF2B5EF4-FFF2-40B4-BE49-F238E27FC236}">
                <a16:creationId xmlns:a16="http://schemas.microsoft.com/office/drawing/2014/main" id="{92D82BA0-229F-FDF4-27F4-30F699481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1334389"/>
            <a:ext cx="4657344" cy="4462272"/>
          </a:xfrm>
        </p:spPr>
      </p:pic>
    </p:spTree>
    <p:extLst>
      <p:ext uri="{BB962C8B-B14F-4D97-AF65-F5344CB8AC3E}">
        <p14:creationId xmlns:p14="http://schemas.microsoft.com/office/powerpoint/2010/main" val="48780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2</a:t>
            </a:r>
          </a:p>
        </p:txBody>
      </p:sp>
      <p:pic>
        <p:nvPicPr>
          <p:cNvPr id="6" name="Content Placeholder 5" descr="A photo shows three trees shaped like human heads; Going from left to right, each tree loses leaves">
            <a:extLst>
              <a:ext uri="{FF2B5EF4-FFF2-40B4-BE49-F238E27FC236}">
                <a16:creationId xmlns:a16="http://schemas.microsoft.com/office/drawing/2014/main" id="{CC74C098-C84C-6193-2B34-C1E40C6D8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334389"/>
            <a:ext cx="7071360" cy="4462272"/>
          </a:xfrm>
        </p:spPr>
      </p:pic>
    </p:spTree>
    <p:extLst>
      <p:ext uri="{BB962C8B-B14F-4D97-AF65-F5344CB8AC3E}">
        <p14:creationId xmlns:p14="http://schemas.microsoft.com/office/powerpoint/2010/main" val="107026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3</a:t>
            </a:r>
          </a:p>
        </p:txBody>
      </p:sp>
      <p:pic>
        <p:nvPicPr>
          <p:cNvPr id="6" name="Content Placeholder 5" descr="A photograph of a white van">
            <a:extLst>
              <a:ext uri="{FF2B5EF4-FFF2-40B4-BE49-F238E27FC236}">
                <a16:creationId xmlns:a16="http://schemas.microsoft.com/office/drawing/2014/main" id="{2AAB5E44-5256-EEE5-BCE0-C695D6566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334389"/>
            <a:ext cx="7802880" cy="4462272"/>
          </a:xfrm>
        </p:spPr>
      </p:pic>
    </p:spTree>
    <p:extLst>
      <p:ext uri="{BB962C8B-B14F-4D97-AF65-F5344CB8AC3E}">
        <p14:creationId xmlns:p14="http://schemas.microsoft.com/office/powerpoint/2010/main" val="44841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4</a:t>
            </a:r>
          </a:p>
        </p:txBody>
      </p:sp>
      <p:pic>
        <p:nvPicPr>
          <p:cNvPr id="6" name="Content Placeholder 5" descr="A bar graph is titled 'Leading cause of wrongful conviction in DNA exoneration cases (source: Innocence Project).'">
            <a:extLst>
              <a:ext uri="{FF2B5EF4-FFF2-40B4-BE49-F238E27FC236}">
                <a16:creationId xmlns:a16="http://schemas.microsoft.com/office/drawing/2014/main" id="{8552AB04-0AE8-B389-9343-D9342A9A3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334389"/>
            <a:ext cx="6675120" cy="4462272"/>
          </a:xfrm>
        </p:spPr>
      </p:pic>
    </p:spTree>
    <p:extLst>
      <p:ext uri="{BB962C8B-B14F-4D97-AF65-F5344CB8AC3E}">
        <p14:creationId xmlns:p14="http://schemas.microsoft.com/office/powerpoint/2010/main" val="24826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1</a:t>
            </a:r>
            <a:endParaRPr lang="en-US"/>
          </a:p>
        </p:txBody>
      </p:sp>
      <p:pic>
        <p:nvPicPr>
          <p:cNvPr id="6" name="Content Placeholder 5" descr="A photograph of a child with a sticky note with a question mark on her forehead">
            <a:extLst>
              <a:ext uri="{FF2B5EF4-FFF2-40B4-BE49-F238E27FC236}">
                <a16:creationId xmlns:a16="http://schemas.microsoft.com/office/drawing/2014/main" id="{CE9EC432-254E-46E5-8E0E-EB3605BB4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1334389"/>
            <a:ext cx="7656576" cy="44622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5</a:t>
            </a:r>
          </a:p>
        </p:txBody>
      </p:sp>
      <p:pic>
        <p:nvPicPr>
          <p:cNvPr id="6" name="Content Placeholder 5" descr="A photograph shows Elizabeth Smart speaking.">
            <a:extLst>
              <a:ext uri="{FF2B5EF4-FFF2-40B4-BE49-F238E27FC236}">
                <a16:creationId xmlns:a16="http://schemas.microsoft.com/office/drawing/2014/main" id="{18C0E445-43EF-4BE0-1F2A-C6FE97C30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2" y="1334389"/>
            <a:ext cx="4364736" cy="4462272"/>
          </a:xfrm>
        </p:spPr>
      </p:pic>
    </p:spTree>
    <p:extLst>
      <p:ext uri="{BB962C8B-B14F-4D97-AF65-F5344CB8AC3E}">
        <p14:creationId xmlns:p14="http://schemas.microsoft.com/office/powerpoint/2010/main" val="40422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6</a:t>
            </a:r>
          </a:p>
        </p:txBody>
      </p:sp>
      <p:pic>
        <p:nvPicPr>
          <p:cNvPr id="6" name="Content Placeholder 5" descr="A photograph of a car crash and a bar graph with the results of the previously mentioned study">
            <a:extLst>
              <a:ext uri="{FF2B5EF4-FFF2-40B4-BE49-F238E27FC236}">
                <a16:creationId xmlns:a16="http://schemas.microsoft.com/office/drawing/2014/main" id="{27E32113-9EBA-9E1E-1889-3BD6571C0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1834261"/>
            <a:ext cx="8156448" cy="3462528"/>
          </a:xfrm>
        </p:spPr>
      </p:pic>
    </p:spTree>
    <p:extLst>
      <p:ext uri="{BB962C8B-B14F-4D97-AF65-F5344CB8AC3E}">
        <p14:creationId xmlns:p14="http://schemas.microsoft.com/office/powerpoint/2010/main" val="127386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7</a:t>
            </a:r>
          </a:p>
        </p:txBody>
      </p:sp>
      <p:pic>
        <p:nvPicPr>
          <p:cNvPr id="6" name="Content Placeholder 5" descr="An image shows 12 varying pennies with the caption 'find the real penny.'">
            <a:extLst>
              <a:ext uri="{FF2B5EF4-FFF2-40B4-BE49-F238E27FC236}">
                <a16:creationId xmlns:a16="http://schemas.microsoft.com/office/drawing/2014/main" id="{4F947414-881F-EE44-FE05-398968C3F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0" y="1334389"/>
            <a:ext cx="4922520" cy="4462272"/>
          </a:xfrm>
        </p:spPr>
      </p:pic>
    </p:spTree>
    <p:extLst>
      <p:ext uri="{BB962C8B-B14F-4D97-AF65-F5344CB8AC3E}">
        <p14:creationId xmlns:p14="http://schemas.microsoft.com/office/powerpoint/2010/main" val="354198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8</a:t>
            </a:r>
          </a:p>
        </p:txBody>
      </p:sp>
      <p:pic>
        <p:nvPicPr>
          <p:cNvPr id="6" name="Content Placeholder 5" descr="A line graph describing retention over time">
            <a:extLst>
              <a:ext uri="{FF2B5EF4-FFF2-40B4-BE49-F238E27FC236}">
                <a16:creationId xmlns:a16="http://schemas.microsoft.com/office/drawing/2014/main" id="{51F32389-ED55-D020-23B5-5D22A29D4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1328293"/>
            <a:ext cx="7482840" cy="4474464"/>
          </a:xfrm>
        </p:spPr>
      </p:pic>
    </p:spTree>
    <p:extLst>
      <p:ext uri="{BB962C8B-B14F-4D97-AF65-F5344CB8AC3E}">
        <p14:creationId xmlns:p14="http://schemas.microsoft.com/office/powerpoint/2010/main" val="15114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9</a:t>
            </a:r>
          </a:p>
        </p:txBody>
      </p:sp>
      <p:pic>
        <p:nvPicPr>
          <p:cNvPr id="6" name="Content Placeholder 5" descr="A photograph of Letitia Wright">
            <a:extLst>
              <a:ext uri="{FF2B5EF4-FFF2-40B4-BE49-F238E27FC236}">
                <a16:creationId xmlns:a16="http://schemas.microsoft.com/office/drawing/2014/main" id="{94372F9B-DA15-7E58-69E2-1440CDF4F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1334389"/>
            <a:ext cx="2852928" cy="4462272"/>
          </a:xfrm>
        </p:spPr>
      </p:pic>
    </p:spTree>
    <p:extLst>
      <p:ext uri="{BB962C8B-B14F-4D97-AF65-F5344CB8AC3E}">
        <p14:creationId xmlns:p14="http://schemas.microsoft.com/office/powerpoint/2010/main" val="22778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10</a:t>
            </a:r>
          </a:p>
        </p:txBody>
      </p:sp>
      <p:pic>
        <p:nvPicPr>
          <p:cNvPr id="6" name="Content Placeholder 5" descr="A photograph shows a group of soldiers soluting with their backs to the camera">
            <a:extLst>
              <a:ext uri="{FF2B5EF4-FFF2-40B4-BE49-F238E27FC236}">
                <a16:creationId xmlns:a16="http://schemas.microsoft.com/office/drawing/2014/main" id="{6806C482-78B3-814B-FDCF-1C930FA06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34389"/>
            <a:ext cx="6339840" cy="4462272"/>
          </a:xfrm>
        </p:spPr>
      </p:pic>
    </p:spTree>
    <p:extLst>
      <p:ext uri="{BB962C8B-B14F-4D97-AF65-F5344CB8AC3E}">
        <p14:creationId xmlns:p14="http://schemas.microsoft.com/office/powerpoint/2010/main" val="410239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7.3 Figure 11</a:t>
            </a:r>
          </a:p>
        </p:txBody>
      </p:sp>
      <p:pic>
        <p:nvPicPr>
          <p:cNvPr id="6" name="Content Placeholder 5" descr="A diagram shows the two types of interference and examples.">
            <a:extLst>
              <a:ext uri="{FF2B5EF4-FFF2-40B4-BE49-F238E27FC236}">
                <a16:creationId xmlns:a16="http://schemas.microsoft.com/office/drawing/2014/main" id="{D8F7595B-62C2-C787-3BCA-D47D6B205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305"/>
            <a:ext cx="8229600" cy="3520440"/>
          </a:xfrm>
        </p:spPr>
      </p:pic>
    </p:spTree>
    <p:extLst>
      <p:ext uri="{BB962C8B-B14F-4D97-AF65-F5344CB8AC3E}">
        <p14:creationId xmlns:p14="http://schemas.microsoft.com/office/powerpoint/2010/main" val="357534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1</a:t>
            </a:r>
          </a:p>
        </p:txBody>
      </p:sp>
      <p:pic>
        <p:nvPicPr>
          <p:cNvPr id="6" name="Content Placeholder 5" descr="A photograph shows a man inserting a memory card into a slit in his temple.">
            <a:extLst>
              <a:ext uri="{FF2B5EF4-FFF2-40B4-BE49-F238E27FC236}">
                <a16:creationId xmlns:a16="http://schemas.microsoft.com/office/drawing/2014/main" id="{43912BCB-519C-60A7-BDE0-23C8F6E17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334389"/>
            <a:ext cx="6291072" cy="4462272"/>
          </a:xfrm>
        </p:spPr>
      </p:pic>
    </p:spTree>
    <p:extLst>
      <p:ext uri="{BB962C8B-B14F-4D97-AF65-F5344CB8AC3E}">
        <p14:creationId xmlns:p14="http://schemas.microsoft.com/office/powerpoint/2010/main" val="21061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2</a:t>
            </a:r>
          </a:p>
        </p:txBody>
      </p:sp>
      <p:pic>
        <p:nvPicPr>
          <p:cNvPr id="6" name="Content Placeholder 5" descr="A graphic showing five memory-enhancing strategies">
            <a:extLst>
              <a:ext uri="{FF2B5EF4-FFF2-40B4-BE49-F238E27FC236}">
                <a16:creationId xmlns:a16="http://schemas.microsoft.com/office/drawing/2014/main" id="{91269DA5-E1FE-BC27-9441-FB8F15863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" y="1334389"/>
            <a:ext cx="5407152" cy="4462272"/>
          </a:xfrm>
        </p:spPr>
      </p:pic>
    </p:spTree>
    <p:extLst>
      <p:ext uri="{BB962C8B-B14F-4D97-AF65-F5344CB8AC3E}">
        <p14:creationId xmlns:p14="http://schemas.microsoft.com/office/powerpoint/2010/main" val="1259201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3</a:t>
            </a:r>
          </a:p>
        </p:txBody>
      </p:sp>
      <p:pic>
        <p:nvPicPr>
          <p:cNvPr id="6" name="Content Placeholder 5" descr="A graphic shows the four items you can use mnemonic devices for: parts of a system, steps, stages, and phrases.">
            <a:extLst>
              <a:ext uri="{FF2B5EF4-FFF2-40B4-BE49-F238E27FC236}">
                <a16:creationId xmlns:a16="http://schemas.microsoft.com/office/drawing/2014/main" id="{175D3EDA-03EC-A3FA-F685-2A340F8E1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2" y="1334389"/>
            <a:ext cx="4364736" cy="4462272"/>
          </a:xfrm>
        </p:spPr>
      </p:pic>
    </p:spTree>
    <p:extLst>
      <p:ext uri="{BB962C8B-B14F-4D97-AF65-F5344CB8AC3E}">
        <p14:creationId xmlns:p14="http://schemas.microsoft.com/office/powerpoint/2010/main" val="183196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2</a:t>
            </a:r>
          </a:p>
        </p:txBody>
      </p:sp>
      <p:pic>
        <p:nvPicPr>
          <p:cNvPr id="6" name="Content Placeholder 5" descr="A diagram showing the set of processes for memory">
            <a:extLst>
              <a:ext uri="{FF2B5EF4-FFF2-40B4-BE49-F238E27FC236}">
                <a16:creationId xmlns:a16="http://schemas.microsoft.com/office/drawing/2014/main" id="{E9ED5634-4CAE-3BE3-F9D3-8E99B81EA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2260981"/>
            <a:ext cx="8022336" cy="2609088"/>
          </a:xfrm>
        </p:spPr>
      </p:pic>
    </p:spTree>
    <p:extLst>
      <p:ext uri="{BB962C8B-B14F-4D97-AF65-F5344CB8AC3E}">
        <p14:creationId xmlns:p14="http://schemas.microsoft.com/office/powerpoint/2010/main" val="217629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4</a:t>
            </a:r>
          </a:p>
        </p:txBody>
      </p:sp>
      <p:pic>
        <p:nvPicPr>
          <p:cNvPr id="6" name="Content Placeholder 5" descr="A photograph shows four die that spell out the word 'FAST.'">
            <a:extLst>
              <a:ext uri="{FF2B5EF4-FFF2-40B4-BE49-F238E27FC236}">
                <a16:creationId xmlns:a16="http://schemas.microsoft.com/office/drawing/2014/main" id="{3E10F127-FAF7-F74F-AF8A-F4926E48A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797685"/>
            <a:ext cx="8022336" cy="3535680"/>
          </a:xfrm>
        </p:spPr>
      </p:pic>
    </p:spTree>
    <p:extLst>
      <p:ext uri="{BB962C8B-B14F-4D97-AF65-F5344CB8AC3E}">
        <p14:creationId xmlns:p14="http://schemas.microsoft.com/office/powerpoint/2010/main" val="150801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5</a:t>
            </a:r>
          </a:p>
        </p:txBody>
      </p:sp>
      <p:pic>
        <p:nvPicPr>
          <p:cNvPr id="6" name="Content Placeholder 5" descr="A photograph shows students studying.">
            <a:extLst>
              <a:ext uri="{FF2B5EF4-FFF2-40B4-BE49-F238E27FC236}">
                <a16:creationId xmlns:a16="http://schemas.microsoft.com/office/drawing/2014/main" id="{B5D1E22F-CFA7-4769-F0EF-A9762CBF4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334389"/>
            <a:ext cx="4608576" cy="4462272"/>
          </a:xfrm>
        </p:spPr>
      </p:pic>
    </p:spTree>
    <p:extLst>
      <p:ext uri="{BB962C8B-B14F-4D97-AF65-F5344CB8AC3E}">
        <p14:creationId xmlns:p14="http://schemas.microsoft.com/office/powerpoint/2010/main" val="2264634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6</a:t>
            </a:r>
          </a:p>
        </p:txBody>
      </p:sp>
      <p:pic>
        <p:nvPicPr>
          <p:cNvPr id="6" name="Content Placeholder 5" descr="A graphic showing some rehearsal techniques.">
            <a:extLst>
              <a:ext uri="{FF2B5EF4-FFF2-40B4-BE49-F238E27FC236}">
                <a16:creationId xmlns:a16="http://schemas.microsoft.com/office/drawing/2014/main" id="{A37B430B-E479-C182-57BD-AEA1F4653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1334389"/>
            <a:ext cx="4852416" cy="4462272"/>
          </a:xfrm>
        </p:spPr>
      </p:pic>
    </p:spTree>
    <p:extLst>
      <p:ext uri="{BB962C8B-B14F-4D97-AF65-F5344CB8AC3E}">
        <p14:creationId xmlns:p14="http://schemas.microsoft.com/office/powerpoint/2010/main" val="2588840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7</a:t>
            </a:r>
          </a:p>
        </p:txBody>
      </p:sp>
      <p:pic>
        <p:nvPicPr>
          <p:cNvPr id="6" name="Content Placeholder 5" descr="A graphic describes acronym as a 'word formed by first letter of each word you want to remember'">
            <a:extLst>
              <a:ext uri="{FF2B5EF4-FFF2-40B4-BE49-F238E27FC236}">
                <a16:creationId xmlns:a16="http://schemas.microsoft.com/office/drawing/2014/main" id="{19FE8A8B-9EFA-09F6-CE99-FE1FE7648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3030601"/>
            <a:ext cx="8095488" cy="1069848"/>
          </a:xfrm>
        </p:spPr>
      </p:pic>
    </p:spTree>
    <p:extLst>
      <p:ext uri="{BB962C8B-B14F-4D97-AF65-F5344CB8AC3E}">
        <p14:creationId xmlns:p14="http://schemas.microsoft.com/office/powerpoint/2010/main" val="762098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8</a:t>
            </a:r>
          </a:p>
        </p:txBody>
      </p:sp>
      <p:pic>
        <p:nvPicPr>
          <p:cNvPr id="6" name="Content Placeholder 5" descr="A graphic describes an acrostic as a 'a phrase of the first letters of all the words you want to remember.'">
            <a:extLst>
              <a:ext uri="{FF2B5EF4-FFF2-40B4-BE49-F238E27FC236}">
                <a16:creationId xmlns:a16="http://schemas.microsoft.com/office/drawing/2014/main" id="{B1D6E111-C49E-AB9D-ADC4-1F1D43602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3029077"/>
            <a:ext cx="8095488" cy="1072896"/>
          </a:xfrm>
        </p:spPr>
      </p:pic>
    </p:spTree>
    <p:extLst>
      <p:ext uri="{BB962C8B-B14F-4D97-AF65-F5344CB8AC3E}">
        <p14:creationId xmlns:p14="http://schemas.microsoft.com/office/powerpoint/2010/main" val="1879559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7.4 Figure 9</a:t>
            </a:r>
          </a:p>
        </p:txBody>
      </p:sp>
      <p:pic>
        <p:nvPicPr>
          <p:cNvPr id="6" name="Content Placeholder 5" descr="A graphic describes a jingle as 'rhyming tunes that contain key words related to the concept.'">
            <a:extLst>
              <a:ext uri="{FF2B5EF4-FFF2-40B4-BE49-F238E27FC236}">
                <a16:creationId xmlns:a16="http://schemas.microsoft.com/office/drawing/2014/main" id="{887E883E-537D-CB31-5F24-E5AF28612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3016885"/>
            <a:ext cx="8119872" cy="1097280"/>
          </a:xfrm>
        </p:spPr>
      </p:pic>
    </p:spTree>
    <p:extLst>
      <p:ext uri="{BB962C8B-B14F-4D97-AF65-F5344CB8AC3E}">
        <p14:creationId xmlns:p14="http://schemas.microsoft.com/office/powerpoint/2010/main" val="2092675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3</a:t>
            </a:r>
          </a:p>
        </p:txBody>
      </p:sp>
      <p:pic>
        <p:nvPicPr>
          <p:cNvPr id="6" name="Content Placeholder 5" descr="A photograph shows a person driving a car.">
            <a:extLst>
              <a:ext uri="{FF2B5EF4-FFF2-40B4-BE49-F238E27FC236}">
                <a16:creationId xmlns:a16="http://schemas.microsoft.com/office/drawing/2014/main" id="{DF163393-C280-2289-31DB-F0CBFDB2E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1334389"/>
            <a:ext cx="6729984" cy="4462272"/>
          </a:xfrm>
        </p:spPr>
      </p:pic>
    </p:spTree>
    <p:extLst>
      <p:ext uri="{BB962C8B-B14F-4D97-AF65-F5344CB8AC3E}">
        <p14:creationId xmlns:p14="http://schemas.microsoft.com/office/powerpoint/2010/main" val="347713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4</a:t>
            </a:r>
          </a:p>
        </p:txBody>
      </p:sp>
      <p:pic>
        <p:nvPicPr>
          <p:cNvPr id="6" name="Content Placeholder 5" descr="A photograph shows a chalkboard with circles, triangles, and squares arranged on it.">
            <a:extLst>
              <a:ext uri="{FF2B5EF4-FFF2-40B4-BE49-F238E27FC236}">
                <a16:creationId xmlns:a16="http://schemas.microsoft.com/office/drawing/2014/main" id="{DC3711B1-D3EC-2652-2C1F-F3D340827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34389"/>
            <a:ext cx="6339840" cy="4462272"/>
          </a:xfrm>
        </p:spPr>
      </p:pic>
    </p:spTree>
    <p:extLst>
      <p:ext uri="{BB962C8B-B14F-4D97-AF65-F5344CB8AC3E}">
        <p14:creationId xmlns:p14="http://schemas.microsoft.com/office/powerpoint/2010/main" val="34327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5</a:t>
            </a:r>
          </a:p>
        </p:txBody>
      </p:sp>
      <p:pic>
        <p:nvPicPr>
          <p:cNvPr id="6" name="Content Placeholder 5" descr="A flow diagram describing the flow of memory storage">
            <a:extLst>
              <a:ext uri="{FF2B5EF4-FFF2-40B4-BE49-F238E27FC236}">
                <a16:creationId xmlns:a16="http://schemas.microsoft.com/office/drawing/2014/main" id="{3FDF0088-6539-9024-AEFB-DF07CE1FD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0421"/>
            <a:ext cx="8229600" cy="3950208"/>
          </a:xfrm>
        </p:spPr>
      </p:pic>
    </p:spTree>
    <p:extLst>
      <p:ext uri="{BB962C8B-B14F-4D97-AF65-F5344CB8AC3E}">
        <p14:creationId xmlns:p14="http://schemas.microsoft.com/office/powerpoint/2010/main" val="236037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6</a:t>
            </a:r>
          </a:p>
        </p:txBody>
      </p:sp>
      <p:pic>
        <p:nvPicPr>
          <p:cNvPr id="6" name="Content Placeholder 5" descr="Several names of colors appear in a font color that is different from the name of the color.">
            <a:extLst>
              <a:ext uri="{FF2B5EF4-FFF2-40B4-BE49-F238E27FC236}">
                <a16:creationId xmlns:a16="http://schemas.microsoft.com/office/drawing/2014/main" id="{2CDB7AEE-E469-DA38-63DF-B25ECEAAB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7145"/>
            <a:ext cx="8229600" cy="4556760"/>
          </a:xfrm>
        </p:spPr>
      </p:pic>
    </p:spTree>
    <p:extLst>
      <p:ext uri="{BB962C8B-B14F-4D97-AF65-F5344CB8AC3E}">
        <p14:creationId xmlns:p14="http://schemas.microsoft.com/office/powerpoint/2010/main" val="60383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7</a:t>
            </a:r>
          </a:p>
        </p:txBody>
      </p:sp>
      <p:pic>
        <p:nvPicPr>
          <p:cNvPr id="6" name="Content Placeholder 5" descr="A series of numbers are shown.">
            <a:extLst>
              <a:ext uri="{FF2B5EF4-FFF2-40B4-BE49-F238E27FC236}">
                <a16:creationId xmlns:a16="http://schemas.microsoft.com/office/drawing/2014/main" id="{6AEA00DE-4853-37B4-CB56-1A9098D8D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3102229"/>
            <a:ext cx="7997952" cy="926592"/>
          </a:xfrm>
        </p:spPr>
      </p:pic>
    </p:spTree>
    <p:extLst>
      <p:ext uri="{BB962C8B-B14F-4D97-AF65-F5344CB8AC3E}">
        <p14:creationId xmlns:p14="http://schemas.microsoft.com/office/powerpoint/2010/main" val="348592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7.1 Figure 8</a:t>
            </a:r>
          </a:p>
        </p:txBody>
      </p:sp>
      <p:pic>
        <p:nvPicPr>
          <p:cNvPr id="6" name="Content Placeholder 5" descr="A diagram showing the divisions of long-term memory">
            <a:extLst>
              <a:ext uri="{FF2B5EF4-FFF2-40B4-BE49-F238E27FC236}">
                <a16:creationId xmlns:a16="http://schemas.microsoft.com/office/drawing/2014/main" id="{00DEED53-9E0C-95F5-3A06-A84CF796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303909"/>
            <a:ext cx="5925312" cy="4523232"/>
          </a:xfrm>
        </p:spPr>
      </p:pic>
    </p:spTree>
    <p:extLst>
      <p:ext uri="{BB962C8B-B14F-4D97-AF65-F5344CB8AC3E}">
        <p14:creationId xmlns:p14="http://schemas.microsoft.com/office/powerpoint/2010/main" val="389145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145</Words>
  <Application>Microsoft Office PowerPoint</Application>
  <PresentationFormat>On-screen Show (4:3)</PresentationFormat>
  <Paragraphs>37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Calibri</vt:lpstr>
      <vt:lpstr>Arial</vt:lpstr>
      <vt:lpstr>Office Theme</vt:lpstr>
      <vt:lpstr>Chapter 7</vt:lpstr>
      <vt:lpstr>Lesson 7.1 Figure 1</vt:lpstr>
      <vt:lpstr>Lesson 7.1 Figure 2</vt:lpstr>
      <vt:lpstr>Lesson 7.1 Figure 3</vt:lpstr>
      <vt:lpstr>Lesson 7.1 Figure 4</vt:lpstr>
      <vt:lpstr>Lesson 7.1 Figure 5</vt:lpstr>
      <vt:lpstr>Lesson 7.1 Figure 6</vt:lpstr>
      <vt:lpstr>Lesson 7.1 Figure 7</vt:lpstr>
      <vt:lpstr>Lesson 7.1 Figure 8</vt:lpstr>
      <vt:lpstr>Lesson 7.1 Figure 9</vt:lpstr>
      <vt:lpstr>Lesson 7.2 Figure 1</vt:lpstr>
      <vt:lpstr>Lesson 7.2 Figure 2</vt:lpstr>
      <vt:lpstr>Lesson 7.2 Figure 3</vt:lpstr>
      <vt:lpstr>Lesson 7.2 Figure 4</vt:lpstr>
      <vt:lpstr>Lesson 7.2 Figure 5</vt:lpstr>
      <vt:lpstr>Lesson 7.3 Figure 1</vt:lpstr>
      <vt:lpstr>Lesson 7.3 Figure 2</vt:lpstr>
      <vt:lpstr>Lesson 7.3 Figure 3</vt:lpstr>
      <vt:lpstr>Lesson 7.3 Figure 4</vt:lpstr>
      <vt:lpstr>Lesson 7.3 Figure 5</vt:lpstr>
      <vt:lpstr>Lesson 7.3 Figure 6</vt:lpstr>
      <vt:lpstr>Lesson 7.3 Figure 7</vt:lpstr>
      <vt:lpstr>Lesson 7.3 Figure 8</vt:lpstr>
      <vt:lpstr>Lesson 7.3 Figure 9</vt:lpstr>
      <vt:lpstr>Lesson 7.3 Figure 10</vt:lpstr>
      <vt:lpstr>Lesson 7.3 Figure 11</vt:lpstr>
      <vt:lpstr>Lesson 7.4 Figure 1</vt:lpstr>
      <vt:lpstr>Lesson 7.4 Figure 2</vt:lpstr>
      <vt:lpstr>Lesson 7.4 Figure 3</vt:lpstr>
      <vt:lpstr>Lesson 7.4 Figure 4</vt:lpstr>
      <vt:lpstr>Lesson 7.4 Figure 5</vt:lpstr>
      <vt:lpstr>Lesson 7.4 Figure 6</vt:lpstr>
      <vt:lpstr>Lesson 7.4 Figure 7</vt:lpstr>
      <vt:lpstr>Lesson 7.4 Figure 8</vt:lpstr>
      <vt:lpstr>Lesson 7.4 Figure 9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179</cp:revision>
  <dcterms:created xsi:type="dcterms:W3CDTF">2013-04-26T14:43:13Z</dcterms:created>
  <dcterms:modified xsi:type="dcterms:W3CDTF">2024-08-30T12:35:07Z</dcterms:modified>
  <cp:category>Psychology</cp:category>
</cp:coreProperties>
</file>