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72" r:id="rId2"/>
    <p:sldId id="267" r:id="rId3"/>
    <p:sldId id="316" r:id="rId4"/>
    <p:sldId id="273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286" r:id="rId18"/>
    <p:sldId id="287" r:id="rId19"/>
    <p:sldId id="288" r:id="rId20"/>
    <p:sldId id="289" r:id="rId21"/>
    <p:sldId id="290" r:id="rId22"/>
    <p:sldId id="291" r:id="rId23"/>
    <p:sldId id="292" r:id="rId24"/>
    <p:sldId id="293" r:id="rId25"/>
    <p:sldId id="294" r:id="rId26"/>
    <p:sldId id="295" r:id="rId27"/>
    <p:sldId id="296" r:id="rId28"/>
    <p:sldId id="297" r:id="rId29"/>
    <p:sldId id="298" r:id="rId30"/>
    <p:sldId id="299" r:id="rId31"/>
    <p:sldId id="300" r:id="rId32"/>
    <p:sldId id="301" r:id="rId33"/>
    <p:sldId id="302" r:id="rId34"/>
    <p:sldId id="303" r:id="rId35"/>
    <p:sldId id="304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26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182F58"/>
    <a:srgbClr val="1F497D"/>
    <a:srgbClr val="2D7D9F"/>
    <a:srgbClr val="0000FF"/>
    <a:srgbClr val="366092"/>
    <a:srgbClr val="000099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54" autoAdjust="0"/>
    <p:restoredTop sz="86410" autoAdjust="0"/>
  </p:normalViewPr>
  <p:slideViewPr>
    <p:cSldViewPr>
      <p:cViewPr varScale="1">
        <p:scale>
          <a:sx n="95" d="100"/>
          <a:sy n="95" d="100"/>
        </p:scale>
        <p:origin x="22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8/30/2024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182F58"/>
                </a:solidFill>
              </a:defRPr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82F5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EA625A-1CBC-0575-1328-24D6E40841F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4349218" y="457200"/>
            <a:ext cx="4182347" cy="535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181100" y="1375917"/>
            <a:ext cx="6781800" cy="268224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182F58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10951F2-B066-9FD6-E670-D289E83627FC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85800" y="4428233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4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Caption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F0895-BEE5-D35B-E0DB-3154CD82D13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762000" y="5238934"/>
            <a:ext cx="7620000" cy="6096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1000" b="0" i="0" baseline="0">
                <a:solidFill>
                  <a:srgbClr val="000000"/>
                </a:solidFill>
              </a:defRPr>
            </a:lvl1pPr>
          </a:lstStyle>
          <a:p>
            <a:pPr lvl="0"/>
            <a:r>
              <a:rPr lang="en-US" dirty="0"/>
              <a:t>Figure Credit</a:t>
            </a:r>
          </a:p>
        </p:txBody>
      </p:sp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Connect the Concepts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838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Everyday Connections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What Do You Think?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9152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82F58"/>
                </a:solidFill>
              </a:defRPr>
            </a:lvl1pPr>
          </a:lstStyle>
          <a:p>
            <a:r>
              <a:rPr lang="en-US" dirty="0"/>
              <a:t>Dig Deeper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  <a:solidFill>
            <a:srgbClr val="182F58"/>
          </a:solidFill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6096038"/>
            <a:ext cx="1828649" cy="45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04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1132249-4DF8-074F-485B-031524D0051C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8" r:id="rId4"/>
    <p:sldLayoutId id="2147483656" r:id="rId5"/>
    <p:sldLayoutId id="2147483657" r:id="rId6"/>
    <p:sldLayoutId id="2147483659" r:id="rId7"/>
    <p:sldLayoutId id="2147483660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182F5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182F5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Lifespan Development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3</a:t>
            </a:r>
            <a:endParaRPr lang="en-US"/>
          </a:p>
        </p:txBody>
      </p:sp>
      <p:pic>
        <p:nvPicPr>
          <p:cNvPr id="6" name="Content Placeholder 5" descr="A child sits on a yellow couch with a dog and a cat.">
            <a:extLst>
              <a:ext uri="{FF2B5EF4-FFF2-40B4-BE49-F238E27FC236}">
                <a16:creationId xmlns:a16="http://schemas.microsoft.com/office/drawing/2014/main" id="{0A3C9787-D3C0-B347-3FB3-F4CD4EAEE4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26925317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4</a:t>
            </a:r>
            <a:endParaRPr lang="en-US"/>
          </a:p>
        </p:txBody>
      </p:sp>
      <p:pic>
        <p:nvPicPr>
          <p:cNvPr id="6" name="Content Placeholder 5" descr="A man plays peek-a-boo with a baby.">
            <a:extLst>
              <a:ext uri="{FF2B5EF4-FFF2-40B4-BE49-F238E27FC236}">
                <a16:creationId xmlns:a16="http://schemas.microsoft.com/office/drawing/2014/main" id="{2223A84F-BB7D-6A86-92B9-C8E9111B8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7024" y="1322197"/>
            <a:ext cx="4949952" cy="4486656"/>
          </a:xfrm>
        </p:spPr>
      </p:pic>
    </p:spTree>
    <p:extLst>
      <p:ext uri="{BB962C8B-B14F-4D97-AF65-F5344CB8AC3E}">
        <p14:creationId xmlns:p14="http://schemas.microsoft.com/office/powerpoint/2010/main" val="3199269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5</a:t>
            </a:r>
            <a:endParaRPr lang="en-US"/>
          </a:p>
        </p:txBody>
      </p:sp>
      <p:pic>
        <p:nvPicPr>
          <p:cNvPr id="6" name="Content Placeholder 5" descr="A graphic describes Kohlberg's stages of moral reasoning.">
            <a:extLst>
              <a:ext uri="{FF2B5EF4-FFF2-40B4-BE49-F238E27FC236}">
                <a16:creationId xmlns:a16="http://schemas.microsoft.com/office/drawing/2014/main" id="{876A46B8-624E-E911-BFE8-99E8886D0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768" y="1285621"/>
            <a:ext cx="6760464" cy="4559808"/>
          </a:xfrm>
        </p:spPr>
      </p:pic>
    </p:spTree>
    <p:extLst>
      <p:ext uri="{BB962C8B-B14F-4D97-AF65-F5344CB8AC3E}">
        <p14:creationId xmlns:p14="http://schemas.microsoft.com/office/powerpoint/2010/main" val="617576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</a:t>
            </a:r>
            <a:endParaRPr lang="en-US"/>
          </a:p>
        </p:txBody>
      </p:sp>
      <p:pic>
        <p:nvPicPr>
          <p:cNvPr id="6" name="Content Placeholder 5" descr="A graphic describing mitosis">
            <a:extLst>
              <a:ext uri="{FF2B5EF4-FFF2-40B4-BE49-F238E27FC236}">
                <a16:creationId xmlns:a16="http://schemas.microsoft.com/office/drawing/2014/main" id="{0F2DBB73-AEED-E92F-5401-BE97E22922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07" y="1279525"/>
            <a:ext cx="7007185" cy="4572000"/>
          </a:xfrm>
        </p:spPr>
      </p:pic>
    </p:spTree>
    <p:extLst>
      <p:ext uri="{BB962C8B-B14F-4D97-AF65-F5344CB8AC3E}">
        <p14:creationId xmlns:p14="http://schemas.microsoft.com/office/powerpoint/2010/main" val="371893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</a:t>
            </a:r>
            <a:endParaRPr lang="en-US"/>
          </a:p>
        </p:txBody>
      </p:sp>
      <p:pic>
        <p:nvPicPr>
          <p:cNvPr id="6" name="Content Placeholder 5" descr="A microscopic picture shows a single sperm fusing with the ovum.">
            <a:extLst>
              <a:ext uri="{FF2B5EF4-FFF2-40B4-BE49-F238E27FC236}">
                <a16:creationId xmlns:a16="http://schemas.microsoft.com/office/drawing/2014/main" id="{CB1F8E1E-B187-FBC8-5966-73864EEE56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1444117"/>
            <a:ext cx="8071104" cy="4242816"/>
          </a:xfrm>
        </p:spPr>
      </p:pic>
    </p:spTree>
    <p:extLst>
      <p:ext uri="{BB962C8B-B14F-4D97-AF65-F5344CB8AC3E}">
        <p14:creationId xmlns:p14="http://schemas.microsoft.com/office/powerpoint/2010/main" val="1314828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3</a:t>
            </a:r>
            <a:endParaRPr lang="en-US"/>
          </a:p>
        </p:txBody>
      </p:sp>
      <p:pic>
        <p:nvPicPr>
          <p:cNvPr id="6" name="Content Placeholder 5" descr="A graphic shows a embryo at seven weeks attached to an umbilical cord.">
            <a:extLst>
              <a:ext uri="{FF2B5EF4-FFF2-40B4-BE49-F238E27FC236}">
                <a16:creationId xmlns:a16="http://schemas.microsoft.com/office/drawing/2014/main" id="{69AA0F9D-BC6A-AAB9-7766-7A4753B22F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924016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4</a:t>
            </a:r>
            <a:endParaRPr lang="en-US"/>
          </a:p>
        </p:txBody>
      </p:sp>
      <p:pic>
        <p:nvPicPr>
          <p:cNvPr id="6" name="Content Placeholder 5" descr="A photograph shows a pregnant woman holding an ultrasound in front of her pregnant stomach.">
            <a:extLst>
              <a:ext uri="{FF2B5EF4-FFF2-40B4-BE49-F238E27FC236}">
                <a16:creationId xmlns:a16="http://schemas.microsoft.com/office/drawing/2014/main" id="{DE4E658B-898E-E213-1FDE-D176B9AA10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272" y="1322197"/>
            <a:ext cx="6315456" cy="4486656"/>
          </a:xfrm>
        </p:spPr>
      </p:pic>
    </p:spTree>
    <p:extLst>
      <p:ext uri="{BB962C8B-B14F-4D97-AF65-F5344CB8AC3E}">
        <p14:creationId xmlns:p14="http://schemas.microsoft.com/office/powerpoint/2010/main" val="8180951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5</a:t>
            </a:r>
            <a:endParaRPr lang="en-US"/>
          </a:p>
        </p:txBody>
      </p:sp>
      <p:pic>
        <p:nvPicPr>
          <p:cNvPr id="6" name="Content Placeholder 5" descr="The growth of a fetus is shown using nine pictures in different stages of development.">
            <a:extLst>
              <a:ext uri="{FF2B5EF4-FFF2-40B4-BE49-F238E27FC236}">
                <a16:creationId xmlns:a16="http://schemas.microsoft.com/office/drawing/2014/main" id="{79F17237-64AC-CD10-53A0-6B52DED15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624" y="1322197"/>
            <a:ext cx="3730752" cy="4486656"/>
          </a:xfrm>
        </p:spPr>
      </p:pic>
    </p:spTree>
    <p:extLst>
      <p:ext uri="{BB962C8B-B14F-4D97-AF65-F5344CB8AC3E}">
        <p14:creationId xmlns:p14="http://schemas.microsoft.com/office/powerpoint/2010/main" val="30485400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6</a:t>
            </a:r>
            <a:endParaRPr lang="en-US"/>
          </a:p>
        </p:txBody>
      </p:sp>
      <p:pic>
        <p:nvPicPr>
          <p:cNvPr id="6" name="Content Placeholder 5" descr="A pregnant woman is receiving an ultrasound from a technician.">
            <a:extLst>
              <a:ext uri="{FF2B5EF4-FFF2-40B4-BE49-F238E27FC236}">
                <a16:creationId xmlns:a16="http://schemas.microsoft.com/office/drawing/2014/main" id="{027548F7-8AAF-A749-8EF1-DF89A6BFD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15299929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7</a:t>
            </a:r>
            <a:endParaRPr lang="en-US"/>
          </a:p>
        </p:txBody>
      </p:sp>
      <p:pic>
        <p:nvPicPr>
          <p:cNvPr id="6" name="Content Placeholder 5" descr="An image shows the stages of brain development in the fetal stage, from 29 days to 9 months.">
            <a:extLst>
              <a:ext uri="{FF2B5EF4-FFF2-40B4-BE49-F238E27FC236}">
                <a16:creationId xmlns:a16="http://schemas.microsoft.com/office/drawing/2014/main" id="{8733CC25-5C2C-9B68-4FB9-3432B45F6F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968373"/>
            <a:ext cx="8095488" cy="3194304"/>
          </a:xfrm>
        </p:spPr>
      </p:pic>
    </p:spTree>
    <p:extLst>
      <p:ext uri="{BB962C8B-B14F-4D97-AF65-F5344CB8AC3E}">
        <p14:creationId xmlns:p14="http://schemas.microsoft.com/office/powerpoint/2010/main" val="4184422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1</a:t>
            </a:r>
            <a:endParaRPr lang="en-US"/>
          </a:p>
        </p:txBody>
      </p:sp>
      <p:pic>
        <p:nvPicPr>
          <p:cNvPr id="6" name="Content Placeholder 5" descr="A photograph shows an adult fist and a baby fist fist-bumping.">
            <a:extLst>
              <a:ext uri="{FF2B5EF4-FFF2-40B4-BE49-F238E27FC236}">
                <a16:creationId xmlns:a16="http://schemas.microsoft.com/office/drawing/2014/main" id="{4C837454-95A6-3278-4FA0-29A825D208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" y="1322197"/>
            <a:ext cx="7437120" cy="4486656"/>
          </a:xfr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8</a:t>
            </a:r>
            <a:endParaRPr lang="en-US"/>
          </a:p>
        </p:txBody>
      </p:sp>
      <p:pic>
        <p:nvPicPr>
          <p:cNvPr id="6" name="Content Placeholder 5" descr="A graphic of reflexes that newborns typically exhibit.">
            <a:extLst>
              <a:ext uri="{FF2B5EF4-FFF2-40B4-BE49-F238E27FC236}">
                <a16:creationId xmlns:a16="http://schemas.microsoft.com/office/drawing/2014/main" id="{2B6C5767-8172-CA14-9E4D-8ED8C1C299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1322197"/>
            <a:ext cx="8022336" cy="4486656"/>
          </a:xfrm>
        </p:spPr>
      </p:pic>
    </p:spTree>
    <p:extLst>
      <p:ext uri="{BB962C8B-B14F-4D97-AF65-F5344CB8AC3E}">
        <p14:creationId xmlns:p14="http://schemas.microsoft.com/office/powerpoint/2010/main" val="14980871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9</a:t>
            </a:r>
            <a:endParaRPr lang="en-US"/>
          </a:p>
        </p:txBody>
      </p:sp>
      <p:pic>
        <p:nvPicPr>
          <p:cNvPr id="6" name="Content Placeholder 5" descr="A collage of four photographs depicting babies and children is shown.">
            <a:extLst>
              <a:ext uri="{FF2B5EF4-FFF2-40B4-BE49-F238E27FC236}">
                <a16:creationId xmlns:a16="http://schemas.microsoft.com/office/drawing/2014/main" id="{85CA86D0-FFA3-5E51-9BFC-2B44925370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84" y="1346581"/>
            <a:ext cx="1780032" cy="4437888"/>
          </a:xfrm>
        </p:spPr>
      </p:pic>
    </p:spTree>
    <p:extLst>
      <p:ext uri="{BB962C8B-B14F-4D97-AF65-F5344CB8AC3E}">
        <p14:creationId xmlns:p14="http://schemas.microsoft.com/office/powerpoint/2010/main" val="20111044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10</a:t>
            </a:r>
            <a:endParaRPr lang="en-US"/>
          </a:p>
        </p:txBody>
      </p:sp>
      <p:pic>
        <p:nvPicPr>
          <p:cNvPr id="6" name="Content Placeholder 5" descr="A graphic lists some steps of motor development: hold head up, sit with assistance and the unassisted, crawl, and walk.">
            <a:extLst>
              <a:ext uri="{FF2B5EF4-FFF2-40B4-BE49-F238E27FC236}">
                <a16:creationId xmlns:a16="http://schemas.microsoft.com/office/drawing/2014/main" id="{6DAFA36A-DAC0-EA4B-5B51-3BA9C7106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322197"/>
            <a:ext cx="6583680" cy="4486656"/>
          </a:xfrm>
        </p:spPr>
      </p:pic>
    </p:spTree>
    <p:extLst>
      <p:ext uri="{BB962C8B-B14F-4D97-AF65-F5344CB8AC3E}">
        <p14:creationId xmlns:p14="http://schemas.microsoft.com/office/powerpoint/2010/main" val="4031168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11</a:t>
            </a:r>
            <a:endParaRPr lang="en-US"/>
          </a:p>
        </p:txBody>
      </p:sp>
      <p:pic>
        <p:nvPicPr>
          <p:cNvPr id="6" name="Content Placeholder 5" descr="A graphic demonstrating the Baillargeon experiment">
            <a:extLst>
              <a:ext uri="{FF2B5EF4-FFF2-40B4-BE49-F238E27FC236}">
                <a16:creationId xmlns:a16="http://schemas.microsoft.com/office/drawing/2014/main" id="{4294ADB4-2E89-347E-4EF8-DFFD73A0EE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064" y="2687701"/>
            <a:ext cx="8119872" cy="1755648"/>
          </a:xfrm>
        </p:spPr>
      </p:pic>
    </p:spTree>
    <p:extLst>
      <p:ext uri="{BB962C8B-B14F-4D97-AF65-F5344CB8AC3E}">
        <p14:creationId xmlns:p14="http://schemas.microsoft.com/office/powerpoint/2010/main" val="3012010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12</a:t>
            </a:r>
            <a:endParaRPr lang="en-US"/>
          </a:p>
        </p:txBody>
      </p:sp>
      <p:pic>
        <p:nvPicPr>
          <p:cNvPr id="6" name="Content Placeholder 5" descr="A photograph shows a child running away from a group of children, holding a football.">
            <a:extLst>
              <a:ext uri="{FF2B5EF4-FFF2-40B4-BE49-F238E27FC236}">
                <a16:creationId xmlns:a16="http://schemas.microsoft.com/office/drawing/2014/main" id="{352D9997-4443-082C-E73D-9EFD65EA2F6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33840270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13</a:t>
            </a:r>
            <a:endParaRPr lang="en-US"/>
          </a:p>
        </p:txBody>
      </p:sp>
      <p:pic>
        <p:nvPicPr>
          <p:cNvPr id="6" name="Content Placeholder 5" descr="A graphic showing that cooing leads to babbling which leads to first words">
            <a:extLst>
              <a:ext uri="{FF2B5EF4-FFF2-40B4-BE49-F238E27FC236}">
                <a16:creationId xmlns:a16="http://schemas.microsoft.com/office/drawing/2014/main" id="{3F0EE119-590E-0BE0-8263-9406043FD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22197"/>
            <a:ext cx="2438400" cy="4486656"/>
          </a:xfrm>
        </p:spPr>
      </p:pic>
    </p:spTree>
    <p:extLst>
      <p:ext uri="{BB962C8B-B14F-4D97-AF65-F5344CB8AC3E}">
        <p14:creationId xmlns:p14="http://schemas.microsoft.com/office/powerpoint/2010/main" val="28878876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14</a:t>
            </a:r>
            <a:endParaRPr lang="en-US"/>
          </a:p>
        </p:txBody>
      </p:sp>
      <p:pic>
        <p:nvPicPr>
          <p:cNvPr id="6" name="Content Placeholder 5" descr="A photograph shows a small monkey holding on to a fake cloth monkey.">
            <a:extLst>
              <a:ext uri="{FF2B5EF4-FFF2-40B4-BE49-F238E27FC236}">
                <a16:creationId xmlns:a16="http://schemas.microsoft.com/office/drawing/2014/main" id="{219F0F3A-47DC-F48F-A03B-180A781951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3888" y="1322197"/>
            <a:ext cx="3316224" cy="4486656"/>
          </a:xfrm>
        </p:spPr>
      </p:pic>
    </p:spTree>
    <p:extLst>
      <p:ext uri="{BB962C8B-B14F-4D97-AF65-F5344CB8AC3E}">
        <p14:creationId xmlns:p14="http://schemas.microsoft.com/office/powerpoint/2010/main" val="2540452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15</a:t>
            </a:r>
            <a:endParaRPr lang="en-US"/>
          </a:p>
        </p:txBody>
      </p:sp>
      <p:pic>
        <p:nvPicPr>
          <p:cNvPr id="6" name="Content Placeholder 5" descr="A graphic shows that healthy attachment involves a responsive caregiver and engagment in mutually enjoyable interactions">
            <a:extLst>
              <a:ext uri="{FF2B5EF4-FFF2-40B4-BE49-F238E27FC236}">
                <a16:creationId xmlns:a16="http://schemas.microsoft.com/office/drawing/2014/main" id="{422A49F2-5FA2-6DFF-0823-1921492E91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470" y="1279525"/>
            <a:ext cx="6103060" cy="4572000"/>
          </a:xfrm>
        </p:spPr>
      </p:pic>
    </p:spTree>
    <p:extLst>
      <p:ext uri="{BB962C8B-B14F-4D97-AF65-F5344CB8AC3E}">
        <p14:creationId xmlns:p14="http://schemas.microsoft.com/office/powerpoint/2010/main" val="3215819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16</a:t>
            </a:r>
            <a:endParaRPr lang="en-US"/>
          </a:p>
        </p:txBody>
      </p:sp>
      <p:pic>
        <p:nvPicPr>
          <p:cNvPr id="6" name="Content Placeholder 5" descr="A photograph shows a woman kissing a baby.">
            <a:extLst>
              <a:ext uri="{FF2B5EF4-FFF2-40B4-BE49-F238E27FC236}">
                <a16:creationId xmlns:a16="http://schemas.microsoft.com/office/drawing/2014/main" id="{64B164C5-342F-7370-C009-39345634A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520" y="1346581"/>
            <a:ext cx="4632960" cy="4437888"/>
          </a:xfrm>
        </p:spPr>
      </p:pic>
    </p:spTree>
    <p:extLst>
      <p:ext uri="{BB962C8B-B14F-4D97-AF65-F5344CB8AC3E}">
        <p14:creationId xmlns:p14="http://schemas.microsoft.com/office/powerpoint/2010/main" val="41428128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17</a:t>
            </a:r>
            <a:endParaRPr lang="en-US"/>
          </a:p>
        </p:txBody>
      </p:sp>
      <p:pic>
        <p:nvPicPr>
          <p:cNvPr id="6" name="Content Placeholder 5" descr="A photograph shows a child standing behind their parent, looking in the same direction.">
            <a:extLst>
              <a:ext uri="{FF2B5EF4-FFF2-40B4-BE49-F238E27FC236}">
                <a16:creationId xmlns:a16="http://schemas.microsoft.com/office/drawing/2014/main" id="{1495ED34-0FC4-1754-0DF3-2DACBFA283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37040404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2</a:t>
            </a:r>
            <a:endParaRPr lang="en-US"/>
          </a:p>
        </p:txBody>
      </p:sp>
      <p:pic>
        <p:nvPicPr>
          <p:cNvPr id="6" name="Content Placeholder 5" descr="A graphic describing the types of development">
            <a:extLst>
              <a:ext uri="{FF2B5EF4-FFF2-40B4-BE49-F238E27FC236}">
                <a16:creationId xmlns:a16="http://schemas.microsoft.com/office/drawing/2014/main" id="{A5B04099-ADE1-1DF4-4983-EFEA81B375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2102485"/>
            <a:ext cx="8071104" cy="2926080"/>
          </a:xfrm>
        </p:spPr>
      </p:pic>
    </p:spTree>
    <p:extLst>
      <p:ext uri="{BB962C8B-B14F-4D97-AF65-F5344CB8AC3E}">
        <p14:creationId xmlns:p14="http://schemas.microsoft.com/office/powerpoint/2010/main" val="26382629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18</a:t>
            </a:r>
            <a:endParaRPr lang="en-US"/>
          </a:p>
        </p:txBody>
      </p:sp>
      <p:pic>
        <p:nvPicPr>
          <p:cNvPr id="6" name="Content Placeholder 5" descr="A graphic that describes some benefits of positive self-concept">
            <a:extLst>
              <a:ext uri="{FF2B5EF4-FFF2-40B4-BE49-F238E27FC236}">
                <a16:creationId xmlns:a16="http://schemas.microsoft.com/office/drawing/2014/main" id="{5CF90925-52EB-426C-9CA7-5E331063E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38442290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19</a:t>
            </a:r>
            <a:endParaRPr lang="en-US"/>
          </a:p>
        </p:txBody>
      </p:sp>
      <p:pic>
        <p:nvPicPr>
          <p:cNvPr id="6" name="Content Placeholder 5" descr="A graphic that describes the four parenting styles: uninvolved, authoritarian, authoritative, and permissive.">
            <a:extLst>
              <a:ext uri="{FF2B5EF4-FFF2-40B4-BE49-F238E27FC236}">
                <a16:creationId xmlns:a16="http://schemas.microsoft.com/office/drawing/2014/main" id="{E3D836B3-0001-4EDB-1EEC-A6823DE348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784" y="1322197"/>
            <a:ext cx="4218432" cy="4486656"/>
          </a:xfrm>
        </p:spPr>
      </p:pic>
    </p:spTree>
    <p:extLst>
      <p:ext uri="{BB962C8B-B14F-4D97-AF65-F5344CB8AC3E}">
        <p14:creationId xmlns:p14="http://schemas.microsoft.com/office/powerpoint/2010/main" val="7401727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20</a:t>
            </a:r>
            <a:endParaRPr lang="en-US"/>
          </a:p>
        </p:txBody>
      </p:sp>
      <p:pic>
        <p:nvPicPr>
          <p:cNvPr id="6" name="Content Placeholder 5" descr="A photograph shows a young child being neglected by the father.">
            <a:extLst>
              <a:ext uri="{FF2B5EF4-FFF2-40B4-BE49-F238E27FC236}">
                <a16:creationId xmlns:a16="http://schemas.microsoft.com/office/drawing/2014/main" id="{A8A427D1-8695-FE2A-8381-8BC2B6087A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32687405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21</a:t>
            </a:r>
            <a:endParaRPr lang="en-US"/>
          </a:p>
        </p:txBody>
      </p:sp>
      <p:pic>
        <p:nvPicPr>
          <p:cNvPr id="6" name="Content Placeholder 5" descr="A photograph shows a young girl playing in a garden.">
            <a:extLst>
              <a:ext uri="{FF2B5EF4-FFF2-40B4-BE49-F238E27FC236}">
                <a16:creationId xmlns:a16="http://schemas.microsoft.com/office/drawing/2014/main" id="{A46D5698-DFE7-1845-B7F9-6986A27DA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728" y="1322197"/>
            <a:ext cx="2828544" cy="4486656"/>
          </a:xfrm>
        </p:spPr>
      </p:pic>
    </p:spTree>
    <p:extLst>
      <p:ext uri="{BB962C8B-B14F-4D97-AF65-F5344CB8AC3E}">
        <p14:creationId xmlns:p14="http://schemas.microsoft.com/office/powerpoint/2010/main" val="32140585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22</a:t>
            </a:r>
            <a:endParaRPr lang="en-US"/>
          </a:p>
        </p:txBody>
      </p:sp>
      <p:pic>
        <p:nvPicPr>
          <p:cNvPr id="6" name="Content Placeholder 5" descr="A photograph shows several teenagers talking, laughing, and eating pizza.">
            <a:extLst>
              <a:ext uri="{FF2B5EF4-FFF2-40B4-BE49-F238E27FC236}">
                <a16:creationId xmlns:a16="http://schemas.microsoft.com/office/drawing/2014/main" id="{8927F28D-E0AB-3F33-CA56-BDB4354438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37286442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23</a:t>
            </a:r>
            <a:endParaRPr lang="en-US"/>
          </a:p>
        </p:txBody>
      </p:sp>
      <p:pic>
        <p:nvPicPr>
          <p:cNvPr id="6" name="Content Placeholder 5" descr="A graphic describing some characteristics of early maturing boys and girls.">
            <a:extLst>
              <a:ext uri="{FF2B5EF4-FFF2-40B4-BE49-F238E27FC236}">
                <a16:creationId xmlns:a16="http://schemas.microsoft.com/office/drawing/2014/main" id="{6C8C0BB2-5A7F-0E58-509E-121BEABEDB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2004949"/>
            <a:ext cx="8071104" cy="3121152"/>
          </a:xfrm>
        </p:spPr>
      </p:pic>
    </p:spTree>
    <p:extLst>
      <p:ext uri="{BB962C8B-B14F-4D97-AF65-F5344CB8AC3E}">
        <p14:creationId xmlns:p14="http://schemas.microsoft.com/office/powerpoint/2010/main" val="251065589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24</a:t>
            </a:r>
            <a:endParaRPr lang="en-US"/>
          </a:p>
        </p:txBody>
      </p:sp>
      <p:pic>
        <p:nvPicPr>
          <p:cNvPr id="6" name="Content Placeholder 5" descr="A graphic shows the locations of various anatomy in the human brain.">
            <a:extLst>
              <a:ext uri="{FF2B5EF4-FFF2-40B4-BE49-F238E27FC236}">
                <a16:creationId xmlns:a16="http://schemas.microsoft.com/office/drawing/2014/main" id="{238D7BAB-F6E9-6140-296E-A1C2A33DD9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3728" y="1322197"/>
            <a:ext cx="5876544" cy="4486656"/>
          </a:xfrm>
        </p:spPr>
      </p:pic>
    </p:spTree>
    <p:extLst>
      <p:ext uri="{BB962C8B-B14F-4D97-AF65-F5344CB8AC3E}">
        <p14:creationId xmlns:p14="http://schemas.microsoft.com/office/powerpoint/2010/main" val="113841608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25</a:t>
            </a:r>
            <a:endParaRPr lang="en-US"/>
          </a:p>
        </p:txBody>
      </p:sp>
      <p:pic>
        <p:nvPicPr>
          <p:cNvPr id="6" name="Content Placeholder 5" descr="A photograph shows two girls and a boy working together on a project.">
            <a:extLst>
              <a:ext uri="{FF2B5EF4-FFF2-40B4-BE49-F238E27FC236}">
                <a16:creationId xmlns:a16="http://schemas.microsoft.com/office/drawing/2014/main" id="{53160E36-EB04-5FFE-0E3B-88062879E0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56" y="1322197"/>
            <a:ext cx="7485888" cy="4486656"/>
          </a:xfrm>
        </p:spPr>
      </p:pic>
    </p:spTree>
    <p:extLst>
      <p:ext uri="{BB962C8B-B14F-4D97-AF65-F5344CB8AC3E}">
        <p14:creationId xmlns:p14="http://schemas.microsoft.com/office/powerpoint/2010/main" val="135561464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26</a:t>
            </a:r>
            <a:endParaRPr lang="en-US"/>
          </a:p>
        </p:txBody>
      </p:sp>
      <p:pic>
        <p:nvPicPr>
          <p:cNvPr id="6" name="Content Placeholder 5" descr="A photograph shows a mother and daughter facing each other, holding gardening tools.">
            <a:extLst>
              <a:ext uri="{FF2B5EF4-FFF2-40B4-BE49-F238E27FC236}">
                <a16:creationId xmlns:a16="http://schemas.microsoft.com/office/drawing/2014/main" id="{DFF8199C-162D-F45A-86A7-651D4EE23A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961092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27</a:t>
            </a:r>
            <a:endParaRPr lang="en-US"/>
          </a:p>
        </p:txBody>
      </p:sp>
      <p:pic>
        <p:nvPicPr>
          <p:cNvPr id="6" name="Content Placeholder 5" descr="The flag of Malawi">
            <a:extLst>
              <a:ext uri="{FF2B5EF4-FFF2-40B4-BE49-F238E27FC236}">
                <a16:creationId xmlns:a16="http://schemas.microsoft.com/office/drawing/2014/main" id="{05BBD6B2-6514-BD99-7C6C-66F1FE0021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181327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3</a:t>
            </a:r>
            <a:endParaRPr lang="en-US"/>
          </a:p>
        </p:txBody>
      </p:sp>
      <p:pic>
        <p:nvPicPr>
          <p:cNvPr id="6" name="Content Placeholder 5" descr="A graphic describing examples of developmental milestones">
            <a:extLst>
              <a:ext uri="{FF2B5EF4-FFF2-40B4-BE49-F238E27FC236}">
                <a16:creationId xmlns:a16="http://schemas.microsoft.com/office/drawing/2014/main" id="{01A337E9-49EF-186A-954F-8AD2D5D2D5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704" y="1322197"/>
            <a:ext cx="3974592" cy="4486656"/>
          </a:xfrm>
        </p:spPr>
      </p:pic>
    </p:spTree>
    <p:extLst>
      <p:ext uri="{BB962C8B-B14F-4D97-AF65-F5344CB8AC3E}">
        <p14:creationId xmlns:p14="http://schemas.microsoft.com/office/powerpoint/2010/main" val="34682839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28</a:t>
            </a:r>
            <a:endParaRPr lang="en-US"/>
          </a:p>
        </p:txBody>
      </p:sp>
      <p:pic>
        <p:nvPicPr>
          <p:cNvPr id="6" name="Content Placeholder 5" descr="A photograph shows an older man rock climbing.">
            <a:extLst>
              <a:ext uri="{FF2B5EF4-FFF2-40B4-BE49-F238E27FC236}">
                <a16:creationId xmlns:a16="http://schemas.microsoft.com/office/drawing/2014/main" id="{AD047783-D7FE-5269-50E6-EBE1D1A456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1369269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29</a:t>
            </a:r>
            <a:endParaRPr lang="en-US"/>
          </a:p>
        </p:txBody>
      </p:sp>
      <p:pic>
        <p:nvPicPr>
          <p:cNvPr id="6" name="Content Placeholder 5" descr="A graphic showing that crystallized intelligence includes information, skills, strategies, and gathered over a lifetime">
            <a:extLst>
              <a:ext uri="{FF2B5EF4-FFF2-40B4-BE49-F238E27FC236}">
                <a16:creationId xmlns:a16="http://schemas.microsoft.com/office/drawing/2014/main" id="{09073F0A-9D28-37D7-6A19-1C5BBF175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912" y="1322197"/>
            <a:ext cx="5218176" cy="4486656"/>
          </a:xfrm>
        </p:spPr>
      </p:pic>
    </p:spTree>
    <p:extLst>
      <p:ext uri="{BB962C8B-B14F-4D97-AF65-F5344CB8AC3E}">
        <p14:creationId xmlns:p14="http://schemas.microsoft.com/office/powerpoint/2010/main" val="9748482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30</a:t>
            </a:r>
            <a:endParaRPr lang="en-US"/>
          </a:p>
        </p:txBody>
      </p:sp>
      <p:pic>
        <p:nvPicPr>
          <p:cNvPr id="6" name="Content Placeholder 5" descr="A graphic shows fluid intelligence as information processing abilities, reasoning, memory, and 'hardware' of the mind">
            <a:extLst>
              <a:ext uri="{FF2B5EF4-FFF2-40B4-BE49-F238E27FC236}">
                <a16:creationId xmlns:a16="http://schemas.microsoft.com/office/drawing/2014/main" id="{99743A55-D999-A12E-9A34-9C4B6811E1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104" y="1322197"/>
            <a:ext cx="5193792" cy="4486656"/>
          </a:xfrm>
        </p:spPr>
      </p:pic>
    </p:spTree>
    <p:extLst>
      <p:ext uri="{BB962C8B-B14F-4D97-AF65-F5344CB8AC3E}">
        <p14:creationId xmlns:p14="http://schemas.microsoft.com/office/powerpoint/2010/main" val="31864317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31</a:t>
            </a:r>
            <a:endParaRPr lang="en-US"/>
          </a:p>
        </p:txBody>
      </p:sp>
      <p:pic>
        <p:nvPicPr>
          <p:cNvPr id="6" name="Content Placeholder 5" descr="A photograph shows two older men in the park playing chess.">
            <a:extLst>
              <a:ext uri="{FF2B5EF4-FFF2-40B4-BE49-F238E27FC236}">
                <a16:creationId xmlns:a16="http://schemas.microsoft.com/office/drawing/2014/main" id="{E37BE8F4-C5BF-602C-D72E-3830792F4F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265468546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32</a:t>
            </a:r>
            <a:endParaRPr lang="en-US"/>
          </a:p>
        </p:txBody>
      </p:sp>
      <p:pic>
        <p:nvPicPr>
          <p:cNvPr id="6" name="Content Placeholder 5" descr="Four people are sitting on a bench looking off in the same direction.">
            <a:extLst>
              <a:ext uri="{FF2B5EF4-FFF2-40B4-BE49-F238E27FC236}">
                <a16:creationId xmlns:a16="http://schemas.microsoft.com/office/drawing/2014/main" id="{557F4910-3C8E-BB98-732E-64647980B8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080" y="1322197"/>
            <a:ext cx="6339840" cy="4486656"/>
          </a:xfrm>
        </p:spPr>
      </p:pic>
    </p:spTree>
    <p:extLst>
      <p:ext uri="{BB962C8B-B14F-4D97-AF65-F5344CB8AC3E}">
        <p14:creationId xmlns:p14="http://schemas.microsoft.com/office/powerpoint/2010/main" val="38828546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8.4 Figure 1</a:t>
            </a:r>
            <a:endParaRPr lang="en-US"/>
          </a:p>
        </p:txBody>
      </p:sp>
      <p:pic>
        <p:nvPicPr>
          <p:cNvPr id="6" name="Content Placeholder 5" descr="A cemetery with many gravestones among the grass and trees is shown.">
            <a:extLst>
              <a:ext uri="{FF2B5EF4-FFF2-40B4-BE49-F238E27FC236}">
                <a16:creationId xmlns:a16="http://schemas.microsoft.com/office/drawing/2014/main" id="{DEEFC849-1723-2AF5-B635-4457F1FE1B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888" y="1322197"/>
            <a:ext cx="6364224" cy="4486656"/>
          </a:xfrm>
        </p:spPr>
      </p:pic>
    </p:spTree>
    <p:extLst>
      <p:ext uri="{BB962C8B-B14F-4D97-AF65-F5344CB8AC3E}">
        <p14:creationId xmlns:p14="http://schemas.microsoft.com/office/powerpoint/2010/main" val="392318397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8.4 Figure 2</a:t>
            </a:r>
          </a:p>
        </p:txBody>
      </p:sp>
      <p:pic>
        <p:nvPicPr>
          <p:cNvPr id="6" name="Content Placeholder 5" descr="A graphic with the five stages of grief: denial, anger, bargaining, depression, and acceptance.">
            <a:extLst>
              <a:ext uri="{FF2B5EF4-FFF2-40B4-BE49-F238E27FC236}">
                <a16:creationId xmlns:a16="http://schemas.microsoft.com/office/drawing/2014/main" id="{9434CBA6-B2EE-681A-A38D-D8C7A62F77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880" y="1322197"/>
            <a:ext cx="5730240" cy="4486656"/>
          </a:xfrm>
        </p:spPr>
      </p:pic>
    </p:spTree>
    <p:extLst>
      <p:ext uri="{BB962C8B-B14F-4D97-AF65-F5344CB8AC3E}">
        <p14:creationId xmlns:p14="http://schemas.microsoft.com/office/powerpoint/2010/main" val="220966349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4</a:t>
            </a:r>
            <a:endParaRPr lang="en-US"/>
          </a:p>
        </p:txBody>
      </p:sp>
      <p:pic>
        <p:nvPicPr>
          <p:cNvPr id="6" name="Content Placeholder 5" descr="Continuous and discontinuous development are shown side by side using two separate pictures.">
            <a:extLst>
              <a:ext uri="{FF2B5EF4-FFF2-40B4-BE49-F238E27FC236}">
                <a16:creationId xmlns:a16="http://schemas.microsoft.com/office/drawing/2014/main" id="{B268CD77-C30B-8A93-47D2-4301EBA59B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832" y="2358517"/>
            <a:ext cx="8022336" cy="2414016"/>
          </a:xfrm>
        </p:spPr>
      </p:pic>
    </p:spTree>
    <p:extLst>
      <p:ext uri="{BB962C8B-B14F-4D97-AF65-F5344CB8AC3E}">
        <p14:creationId xmlns:p14="http://schemas.microsoft.com/office/powerpoint/2010/main" val="2284499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5</a:t>
            </a:r>
            <a:endParaRPr lang="en-US"/>
          </a:p>
        </p:txBody>
      </p:sp>
      <p:pic>
        <p:nvPicPr>
          <p:cNvPr id="6" name="Content Placeholder 5" descr="Two different photographs show children at play on the beach.">
            <a:extLst>
              <a:ext uri="{FF2B5EF4-FFF2-40B4-BE49-F238E27FC236}">
                <a16:creationId xmlns:a16="http://schemas.microsoft.com/office/drawing/2014/main" id="{EC48E6CC-C23C-0C03-AE96-E5F925747A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1968373"/>
            <a:ext cx="8095488" cy="3194304"/>
          </a:xfrm>
        </p:spPr>
      </p:pic>
    </p:spTree>
    <p:extLst>
      <p:ext uri="{BB962C8B-B14F-4D97-AF65-F5344CB8AC3E}">
        <p14:creationId xmlns:p14="http://schemas.microsoft.com/office/powerpoint/2010/main" val="788081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6</a:t>
            </a:r>
            <a:endParaRPr lang="en-US"/>
          </a:p>
        </p:txBody>
      </p:sp>
      <p:pic>
        <p:nvPicPr>
          <p:cNvPr id="6" name="Content Placeholder 5" descr="A graphic describing the specifics of nature (biology and genetics) and nurture (environment and culture).">
            <a:extLst>
              <a:ext uri="{FF2B5EF4-FFF2-40B4-BE49-F238E27FC236}">
                <a16:creationId xmlns:a16="http://schemas.microsoft.com/office/drawing/2014/main" id="{689ED6F6-0909-A405-A908-D6E28CAEC4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639189"/>
            <a:ext cx="8046720" cy="3852672"/>
          </a:xfrm>
        </p:spPr>
      </p:pic>
    </p:spTree>
    <p:extLst>
      <p:ext uri="{BB962C8B-B14F-4D97-AF65-F5344CB8AC3E}">
        <p14:creationId xmlns:p14="http://schemas.microsoft.com/office/powerpoint/2010/main" val="3281079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1</a:t>
            </a:r>
            <a:endParaRPr lang="en-US"/>
          </a:p>
        </p:txBody>
      </p:sp>
      <p:pic>
        <p:nvPicPr>
          <p:cNvPr id="6" name="Content Placeholder 5" descr="A graphic shows Freud's psychosexual stages.">
            <a:extLst>
              <a:ext uri="{FF2B5EF4-FFF2-40B4-BE49-F238E27FC236}">
                <a16:creationId xmlns:a16="http://schemas.microsoft.com/office/drawing/2014/main" id="{2B82D83F-3A81-32A3-DE5E-7A6318A4CE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56" y="2175637"/>
            <a:ext cx="8095488" cy="2779776"/>
          </a:xfrm>
        </p:spPr>
      </p:pic>
    </p:spTree>
    <p:extLst>
      <p:ext uri="{BB962C8B-B14F-4D97-AF65-F5344CB8AC3E}">
        <p14:creationId xmlns:p14="http://schemas.microsoft.com/office/powerpoint/2010/main" val="42861296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2</a:t>
            </a:r>
            <a:endParaRPr lang="en-US"/>
          </a:p>
        </p:txBody>
      </p:sp>
      <p:pic>
        <p:nvPicPr>
          <p:cNvPr id="6" name="Content Placeholder 5" descr="A graphic shows the different stages of psychosocial development, according to Erik Erikson.">
            <a:extLst>
              <a:ext uri="{FF2B5EF4-FFF2-40B4-BE49-F238E27FC236}">
                <a16:creationId xmlns:a16="http://schemas.microsoft.com/office/drawing/2014/main" id="{682BF85F-59DE-235B-3CE0-4E054B14E7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48" y="1419733"/>
            <a:ext cx="8071104" cy="4291584"/>
          </a:xfrm>
        </p:spPr>
      </p:pic>
    </p:spTree>
    <p:extLst>
      <p:ext uri="{BB962C8B-B14F-4D97-AF65-F5344CB8AC3E}">
        <p14:creationId xmlns:p14="http://schemas.microsoft.com/office/powerpoint/2010/main" val="18212328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1716</TotalTime>
  <Words>190</Words>
  <Application>Microsoft Office PowerPoint</Application>
  <PresentationFormat>On-screen Show (4:3)</PresentationFormat>
  <Paragraphs>48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Calibri</vt:lpstr>
      <vt:lpstr>Arial</vt:lpstr>
      <vt:lpstr>Office Theme</vt:lpstr>
      <vt:lpstr>Chapter 8</vt:lpstr>
      <vt:lpstr>Lesson 8.1 Figure 1</vt:lpstr>
      <vt:lpstr>Lesson 8.1 Figure 2</vt:lpstr>
      <vt:lpstr>Lesson 8.1 Figure 3</vt:lpstr>
      <vt:lpstr>Lesson 8.1 Figure 4</vt:lpstr>
      <vt:lpstr>Lesson 8.1 Figure 5</vt:lpstr>
      <vt:lpstr>Lesson 8.1 Figure 6</vt:lpstr>
      <vt:lpstr>Lesson 8.2 Figure 1</vt:lpstr>
      <vt:lpstr>Lesson 8.2 Figure 2</vt:lpstr>
      <vt:lpstr>Lesson 8.2 Figure 3</vt:lpstr>
      <vt:lpstr>Lesson 8.2 Figure 4</vt:lpstr>
      <vt:lpstr>Lesson 8.2 Figure 5</vt:lpstr>
      <vt:lpstr>Lesson 8.3 Figure 1</vt:lpstr>
      <vt:lpstr>Lesson 8.3 Figure 2</vt:lpstr>
      <vt:lpstr>Lesson 8.3 Figure 3</vt:lpstr>
      <vt:lpstr>Lesson 8.3 Figure 4</vt:lpstr>
      <vt:lpstr>Lesson 8.3 Figure 5</vt:lpstr>
      <vt:lpstr>Lesson 8.3 Figure 6</vt:lpstr>
      <vt:lpstr>Lesson 8.3 Figure 7</vt:lpstr>
      <vt:lpstr>Lesson 8.3 Figure 8</vt:lpstr>
      <vt:lpstr>Lesson 8.3 Figure 9</vt:lpstr>
      <vt:lpstr>Lesson 8.3 Figure 10</vt:lpstr>
      <vt:lpstr>Lesson 8.3 Figure 11</vt:lpstr>
      <vt:lpstr>Lesson 8.3 Figure 12</vt:lpstr>
      <vt:lpstr>Lesson 8.3 Figure 13</vt:lpstr>
      <vt:lpstr>Lesson 8.3 Figure 14</vt:lpstr>
      <vt:lpstr>Lesson 8.3 Figure 15</vt:lpstr>
      <vt:lpstr>Lesson 8.3 Figure 16</vt:lpstr>
      <vt:lpstr>Lesson 8.3 Figure 17</vt:lpstr>
      <vt:lpstr>Lesson 8.3 Figure 18</vt:lpstr>
      <vt:lpstr>Lesson 8.3 Figure 19</vt:lpstr>
      <vt:lpstr>Lesson 8.3 Figure 20</vt:lpstr>
      <vt:lpstr>Lesson 8.3 Figure 21</vt:lpstr>
      <vt:lpstr>Lesson 8.3 Figure 22</vt:lpstr>
      <vt:lpstr>Lesson 8.3 Figure 23</vt:lpstr>
      <vt:lpstr>Lesson 8.3 Figure 24</vt:lpstr>
      <vt:lpstr>Lesson 8.3 Figure 25</vt:lpstr>
      <vt:lpstr>Lesson 8.3 Figure 26</vt:lpstr>
      <vt:lpstr>Lesson 8.3 Figure 27</vt:lpstr>
      <vt:lpstr>Lesson 8.3 Figure 28</vt:lpstr>
      <vt:lpstr>Lesson 8.3 Figure 29</vt:lpstr>
      <vt:lpstr>Lesson 8.3 Figure 30</vt:lpstr>
      <vt:lpstr>Lesson 8.3 Figure 31</vt:lpstr>
      <vt:lpstr>Lesson 8.3 Figure 32</vt:lpstr>
      <vt:lpstr>Lesson 8.4 Figure 1</vt:lpstr>
      <vt:lpstr>Lesson 8.4 Figure 2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Psychology, 2nd Edition</dc:title>
  <dc:creator>Hawkes Learning</dc:creator>
  <cp:keywords>Psychology</cp:keywords>
  <cp:lastModifiedBy>Talissa Nahass</cp:lastModifiedBy>
  <cp:revision>179</cp:revision>
  <dcterms:created xsi:type="dcterms:W3CDTF">2013-04-26T14:43:13Z</dcterms:created>
  <dcterms:modified xsi:type="dcterms:W3CDTF">2024-08-30T12:35:02Z</dcterms:modified>
  <cp:category>Psychology</cp:category>
</cp:coreProperties>
</file>