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84D424-4449-5398-A850-DF652B7F2B3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Emotion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9</a:t>
            </a:r>
            <a:endParaRPr lang="en-US"/>
          </a:p>
        </p:txBody>
      </p:sp>
      <p:pic>
        <p:nvPicPr>
          <p:cNvPr id="6" name="Content Placeholder 5" descr="A graph showing arousal level versus performance quality">
            <a:extLst>
              <a:ext uri="{FF2B5EF4-FFF2-40B4-BE49-F238E27FC236}">
                <a16:creationId xmlns:a16="http://schemas.microsoft.com/office/drawing/2014/main" id="{1CE07A57-E84E-4C6C-A42A-C3F3CBCCD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1319149"/>
            <a:ext cx="7321296" cy="4492752"/>
          </a:xfrm>
        </p:spPr>
      </p:pic>
    </p:spTree>
    <p:extLst>
      <p:ext uri="{BB962C8B-B14F-4D97-AF65-F5344CB8AC3E}">
        <p14:creationId xmlns:p14="http://schemas.microsoft.com/office/powerpoint/2010/main" val="380650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10</a:t>
            </a:r>
            <a:endParaRPr lang="en-US"/>
          </a:p>
        </p:txBody>
      </p:sp>
      <p:pic>
        <p:nvPicPr>
          <p:cNvPr id="6" name="Content Placeholder 5" descr="A graph showing arousal level versus performance quality for both difficult and easy tasks">
            <a:extLst>
              <a:ext uri="{FF2B5EF4-FFF2-40B4-BE49-F238E27FC236}">
                <a16:creationId xmlns:a16="http://schemas.microsoft.com/office/drawing/2014/main" id="{96514670-429D-0A91-AB93-23A06484C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" y="1322197"/>
            <a:ext cx="7281672" cy="4486656"/>
          </a:xfrm>
        </p:spPr>
      </p:pic>
    </p:spTree>
    <p:extLst>
      <p:ext uri="{BB962C8B-B14F-4D97-AF65-F5344CB8AC3E}">
        <p14:creationId xmlns:p14="http://schemas.microsoft.com/office/powerpoint/2010/main" val="188065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11</a:t>
            </a:r>
            <a:endParaRPr lang="en-US"/>
          </a:p>
        </p:txBody>
      </p:sp>
      <p:pic>
        <p:nvPicPr>
          <p:cNvPr id="6" name="Content Placeholder 5" descr="A graphic describing the specifics of needs for achievement, affiliation, and intimacy">
            <a:extLst>
              <a:ext uri="{FF2B5EF4-FFF2-40B4-BE49-F238E27FC236}">
                <a16:creationId xmlns:a16="http://schemas.microsoft.com/office/drawing/2014/main" id="{7288F26C-C82B-B0ED-E48A-19A0B1339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1322197"/>
            <a:ext cx="7949184" cy="4486656"/>
          </a:xfrm>
        </p:spPr>
      </p:pic>
    </p:spTree>
    <p:extLst>
      <p:ext uri="{BB962C8B-B14F-4D97-AF65-F5344CB8AC3E}">
        <p14:creationId xmlns:p14="http://schemas.microsoft.com/office/powerpoint/2010/main" val="38513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12</a:t>
            </a:r>
            <a:endParaRPr lang="en-US"/>
          </a:p>
        </p:txBody>
      </p:sp>
      <p:pic>
        <p:nvPicPr>
          <p:cNvPr id="6" name="Content Placeholder 5" descr="A pyramid depicting Maslow's hierarchy of needs">
            <a:extLst>
              <a:ext uri="{FF2B5EF4-FFF2-40B4-BE49-F238E27FC236}">
                <a16:creationId xmlns:a16="http://schemas.microsoft.com/office/drawing/2014/main" id="{CD30C28C-DBCC-E30C-8B8D-B80B29B9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322197"/>
            <a:ext cx="4681728" cy="4486656"/>
          </a:xfrm>
        </p:spPr>
      </p:pic>
    </p:spTree>
    <p:extLst>
      <p:ext uri="{BB962C8B-B14F-4D97-AF65-F5344CB8AC3E}">
        <p14:creationId xmlns:p14="http://schemas.microsoft.com/office/powerpoint/2010/main" val="321523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13</a:t>
            </a:r>
            <a:endParaRPr lang="en-US"/>
          </a:p>
        </p:txBody>
      </p:sp>
      <p:pic>
        <p:nvPicPr>
          <p:cNvPr id="6" name="Content Placeholder 5" descr="A photograph shows a dirty, abandoned alleyway.">
            <a:extLst>
              <a:ext uri="{FF2B5EF4-FFF2-40B4-BE49-F238E27FC236}">
                <a16:creationId xmlns:a16="http://schemas.microsoft.com/office/drawing/2014/main" id="{40D641DC-DCE1-2E83-4CD0-CBA8C4BF6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1322197"/>
            <a:ext cx="7510272" cy="4486656"/>
          </a:xfrm>
        </p:spPr>
      </p:pic>
    </p:spTree>
    <p:extLst>
      <p:ext uri="{BB962C8B-B14F-4D97-AF65-F5344CB8AC3E}">
        <p14:creationId xmlns:p14="http://schemas.microsoft.com/office/powerpoint/2010/main" val="116266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1</a:t>
            </a:r>
            <a:endParaRPr lang="en-US"/>
          </a:p>
        </p:txBody>
      </p:sp>
      <p:pic>
        <p:nvPicPr>
          <p:cNvPr id="6" name="Content Placeholder 5" descr="A photograph shows a young woman looking hungry and holding up a plate with several hamburgers on it.">
            <a:extLst>
              <a:ext uri="{FF2B5EF4-FFF2-40B4-BE49-F238E27FC236}">
                <a16:creationId xmlns:a16="http://schemas.microsoft.com/office/drawing/2014/main" id="{D9A4292D-7F93-86C0-EA95-365BB510B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1322197"/>
            <a:ext cx="4218432" cy="4486656"/>
          </a:xfrm>
        </p:spPr>
      </p:pic>
    </p:spTree>
    <p:extLst>
      <p:ext uri="{BB962C8B-B14F-4D97-AF65-F5344CB8AC3E}">
        <p14:creationId xmlns:p14="http://schemas.microsoft.com/office/powerpoint/2010/main" val="419202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2</a:t>
            </a:r>
            <a:endParaRPr lang="en-US"/>
          </a:p>
        </p:txBody>
      </p:sp>
      <p:pic>
        <p:nvPicPr>
          <p:cNvPr id="6" name="Content Placeholder 5" descr="A graphic showing that hunger leads to food, which leads to satiety">
            <a:extLst>
              <a:ext uri="{FF2B5EF4-FFF2-40B4-BE49-F238E27FC236}">
                <a16:creationId xmlns:a16="http://schemas.microsoft.com/office/drawing/2014/main" id="{ED36673F-A199-2EB7-1ED7-4FD2F8F8A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1322197"/>
            <a:ext cx="4989576" cy="4486656"/>
          </a:xfrm>
        </p:spPr>
      </p:pic>
    </p:spTree>
    <p:extLst>
      <p:ext uri="{BB962C8B-B14F-4D97-AF65-F5344CB8AC3E}">
        <p14:creationId xmlns:p14="http://schemas.microsoft.com/office/powerpoint/2010/main" val="154588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3</a:t>
            </a:r>
            <a:endParaRPr lang="en-US"/>
          </a:p>
        </p:txBody>
      </p:sp>
      <p:pic>
        <p:nvPicPr>
          <p:cNvPr id="6" name="Content Placeholder 5" descr="A photograph shows a doctor measuring a larger woman's waist.">
            <a:extLst>
              <a:ext uri="{FF2B5EF4-FFF2-40B4-BE49-F238E27FC236}">
                <a16:creationId xmlns:a16="http://schemas.microsoft.com/office/drawing/2014/main" id="{5BF5DBCF-7D82-4173-BC3C-5F4D6DEB5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1322197"/>
            <a:ext cx="5779008" cy="4486656"/>
          </a:xfrm>
        </p:spPr>
      </p:pic>
    </p:spTree>
    <p:extLst>
      <p:ext uri="{BB962C8B-B14F-4D97-AF65-F5344CB8AC3E}">
        <p14:creationId xmlns:p14="http://schemas.microsoft.com/office/powerpoint/2010/main" val="145311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4</a:t>
            </a:r>
            <a:endParaRPr lang="en-US"/>
          </a:p>
        </p:txBody>
      </p:sp>
      <p:pic>
        <p:nvPicPr>
          <p:cNvPr id="6" name="Content Placeholder 5" descr="A graph titled 'Body Mass Index' shows the calculation of BMI.">
            <a:extLst>
              <a:ext uri="{FF2B5EF4-FFF2-40B4-BE49-F238E27FC236}">
                <a16:creationId xmlns:a16="http://schemas.microsoft.com/office/drawing/2014/main" id="{C5CAADB7-F90A-E8EE-98B5-E9CFCE76F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322197"/>
            <a:ext cx="5559552" cy="4486656"/>
          </a:xfrm>
        </p:spPr>
      </p:pic>
    </p:spTree>
    <p:extLst>
      <p:ext uri="{BB962C8B-B14F-4D97-AF65-F5344CB8AC3E}">
        <p14:creationId xmlns:p14="http://schemas.microsoft.com/office/powerpoint/2010/main" val="50409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5</a:t>
            </a:r>
            <a:endParaRPr lang="en-US"/>
          </a:p>
        </p:txBody>
      </p:sp>
      <p:pic>
        <p:nvPicPr>
          <p:cNvPr id="6" name="Content Placeholder 5" descr="A graphic shows a bariatric band on a stomach.">
            <a:extLst>
              <a:ext uri="{FF2B5EF4-FFF2-40B4-BE49-F238E27FC236}">
                <a16:creationId xmlns:a16="http://schemas.microsoft.com/office/drawing/2014/main" id="{99F15832-75FF-126E-624B-653014772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6" y="1322197"/>
            <a:ext cx="4925568" cy="4486656"/>
          </a:xfrm>
        </p:spPr>
      </p:pic>
    </p:spTree>
    <p:extLst>
      <p:ext uri="{BB962C8B-B14F-4D97-AF65-F5344CB8AC3E}">
        <p14:creationId xmlns:p14="http://schemas.microsoft.com/office/powerpoint/2010/main" val="344448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/>
              <a:t>Lesson 9.1 Figure 1</a:t>
            </a:r>
          </a:p>
        </p:txBody>
      </p:sp>
      <p:pic>
        <p:nvPicPr>
          <p:cNvPr id="6" name="Content Placeholder 5" descr="A photograph shows a crowd at the site of the Boston Marathon bombing immediately after it occurred.">
            <a:extLst>
              <a:ext uri="{FF2B5EF4-FFF2-40B4-BE49-F238E27FC236}">
                <a16:creationId xmlns:a16="http://schemas.microsoft.com/office/drawing/2014/main" id="{1EC5D011-ADA0-11CF-C0F2-94F11A032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6</a:t>
            </a:r>
            <a:endParaRPr lang="en-US"/>
          </a:p>
        </p:txBody>
      </p:sp>
      <p:pic>
        <p:nvPicPr>
          <p:cNvPr id="6" name="Content Placeholder 5" descr="A painting shows Eugenia Martinez Vallejo.">
            <a:extLst>
              <a:ext uri="{FF2B5EF4-FFF2-40B4-BE49-F238E27FC236}">
                <a16:creationId xmlns:a16="http://schemas.microsoft.com/office/drawing/2014/main" id="{267F6B65-B662-35A5-8046-63147F7D3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1322197"/>
            <a:ext cx="2731008" cy="4486656"/>
          </a:xfrm>
        </p:spPr>
      </p:pic>
    </p:spTree>
    <p:extLst>
      <p:ext uri="{BB962C8B-B14F-4D97-AF65-F5344CB8AC3E}">
        <p14:creationId xmlns:p14="http://schemas.microsoft.com/office/powerpoint/2010/main" val="129082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7</a:t>
            </a:r>
            <a:endParaRPr lang="en-US"/>
          </a:p>
        </p:txBody>
      </p:sp>
      <p:pic>
        <p:nvPicPr>
          <p:cNvPr id="6" name="Content Placeholder 5" descr="A graphic shows a very skinny woman standing in front of a mirror but what is reflected back is a very large woman.">
            <a:extLst>
              <a:ext uri="{FF2B5EF4-FFF2-40B4-BE49-F238E27FC236}">
                <a16:creationId xmlns:a16="http://schemas.microsoft.com/office/drawing/2014/main" id="{33E9D23E-72C1-9FC7-4382-391D5C410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72" y="1322197"/>
            <a:ext cx="3343656" cy="4486656"/>
          </a:xfrm>
        </p:spPr>
      </p:pic>
    </p:spTree>
    <p:extLst>
      <p:ext uri="{BB962C8B-B14F-4D97-AF65-F5344CB8AC3E}">
        <p14:creationId xmlns:p14="http://schemas.microsoft.com/office/powerpoint/2010/main" val="395056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9.2 Figure 8</a:t>
            </a:r>
            <a:endParaRPr lang="en-US"/>
          </a:p>
        </p:txBody>
      </p:sp>
      <p:pic>
        <p:nvPicPr>
          <p:cNvPr id="6" name="Content Placeholder 5" descr="An image shows a variety of social media app logos.">
            <a:extLst>
              <a:ext uri="{FF2B5EF4-FFF2-40B4-BE49-F238E27FC236}">
                <a16:creationId xmlns:a16="http://schemas.microsoft.com/office/drawing/2014/main" id="{64B40E66-C133-0ACE-D10C-514A5F6B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  <p:extLst>
      <p:ext uri="{BB962C8B-B14F-4D97-AF65-F5344CB8AC3E}">
        <p14:creationId xmlns:p14="http://schemas.microsoft.com/office/powerpoint/2010/main" val="372881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1</a:t>
            </a:r>
            <a:endParaRPr lang="en-US"/>
          </a:p>
        </p:txBody>
      </p:sp>
      <p:pic>
        <p:nvPicPr>
          <p:cNvPr id="6" name="Content Placeholder 5" descr="A graphic describing emotion versus mood">
            <a:extLst>
              <a:ext uri="{FF2B5EF4-FFF2-40B4-BE49-F238E27FC236}">
                <a16:creationId xmlns:a16="http://schemas.microsoft.com/office/drawing/2014/main" id="{C890DEF1-19D0-BC90-DDD9-AF147634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419477"/>
            <a:ext cx="8095488" cy="2292096"/>
          </a:xfrm>
        </p:spPr>
      </p:pic>
    </p:spTree>
    <p:extLst>
      <p:ext uri="{BB962C8B-B14F-4D97-AF65-F5344CB8AC3E}">
        <p14:creationId xmlns:p14="http://schemas.microsoft.com/office/powerpoint/2010/main" val="2141705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2</a:t>
            </a:r>
            <a:endParaRPr lang="en-US"/>
          </a:p>
        </p:txBody>
      </p:sp>
      <p:pic>
        <p:nvPicPr>
          <p:cNvPr id="6" name="Content Placeholder 5" descr="A photograph shows an a toddler crying at the beach wearing a birthday hat.">
            <a:extLst>
              <a:ext uri="{FF2B5EF4-FFF2-40B4-BE49-F238E27FC236}">
                <a16:creationId xmlns:a16="http://schemas.microsoft.com/office/drawing/2014/main" id="{45B04348-992D-0514-5046-260C48F73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22197"/>
            <a:ext cx="2828544" cy="4486656"/>
          </a:xfrm>
        </p:spPr>
      </p:pic>
    </p:spTree>
    <p:extLst>
      <p:ext uri="{BB962C8B-B14F-4D97-AF65-F5344CB8AC3E}">
        <p14:creationId xmlns:p14="http://schemas.microsoft.com/office/powerpoint/2010/main" val="153598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3</a:t>
            </a:r>
            <a:endParaRPr lang="en-US"/>
          </a:p>
        </p:txBody>
      </p:sp>
      <p:pic>
        <p:nvPicPr>
          <p:cNvPr id="6" name="Content Placeholder 5" descr="A graphic describes the components of emotion: physiological arousal, psychological appraisal, subjective experiences">
            <a:extLst>
              <a:ext uri="{FF2B5EF4-FFF2-40B4-BE49-F238E27FC236}">
                <a16:creationId xmlns:a16="http://schemas.microsoft.com/office/drawing/2014/main" id="{17573A0E-7ACD-9393-8B57-E362C08B2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322197"/>
            <a:ext cx="6656832" cy="4486656"/>
          </a:xfrm>
        </p:spPr>
      </p:pic>
    </p:spTree>
    <p:extLst>
      <p:ext uri="{BB962C8B-B14F-4D97-AF65-F5344CB8AC3E}">
        <p14:creationId xmlns:p14="http://schemas.microsoft.com/office/powerpoint/2010/main" val="342096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4</a:t>
            </a:r>
            <a:endParaRPr lang="en-US"/>
          </a:p>
        </p:txBody>
      </p:sp>
      <p:pic>
        <p:nvPicPr>
          <p:cNvPr id="6" name="Content Placeholder 5" descr="A photograph of a snake">
            <a:extLst>
              <a:ext uri="{FF2B5EF4-FFF2-40B4-BE49-F238E27FC236}">
                <a16:creationId xmlns:a16="http://schemas.microsoft.com/office/drawing/2014/main" id="{D9B90F26-D529-57C6-9EF2-A9B77D9B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322197"/>
            <a:ext cx="5266944" cy="4486656"/>
          </a:xfrm>
        </p:spPr>
      </p:pic>
    </p:spTree>
    <p:extLst>
      <p:ext uri="{BB962C8B-B14F-4D97-AF65-F5344CB8AC3E}">
        <p14:creationId xmlns:p14="http://schemas.microsoft.com/office/powerpoint/2010/main" val="4225728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5</a:t>
            </a:r>
            <a:endParaRPr lang="en-US"/>
          </a:p>
        </p:txBody>
      </p:sp>
      <p:pic>
        <p:nvPicPr>
          <p:cNvPr id="6" name="Content Placeholder 5" descr="A diagram outlines the different theories of emotion">
            <a:extLst>
              <a:ext uri="{FF2B5EF4-FFF2-40B4-BE49-F238E27FC236}">
                <a16:creationId xmlns:a16="http://schemas.microsoft.com/office/drawing/2014/main" id="{72ED7B41-3ED4-4F46-6D9B-3D58DB56A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1299337"/>
            <a:ext cx="4517136" cy="4532376"/>
          </a:xfrm>
        </p:spPr>
      </p:pic>
    </p:spTree>
    <p:extLst>
      <p:ext uri="{BB962C8B-B14F-4D97-AF65-F5344CB8AC3E}">
        <p14:creationId xmlns:p14="http://schemas.microsoft.com/office/powerpoint/2010/main" val="3613993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6</a:t>
            </a:r>
            <a:endParaRPr lang="en-US"/>
          </a:p>
        </p:txBody>
      </p:sp>
      <p:pic>
        <p:nvPicPr>
          <p:cNvPr id="6" name="Content Placeholder 5" descr="A photograph of one man screaming at another, and the other man is covering his face with his hands.">
            <a:extLst>
              <a:ext uri="{FF2B5EF4-FFF2-40B4-BE49-F238E27FC236}">
                <a16:creationId xmlns:a16="http://schemas.microsoft.com/office/drawing/2014/main" id="{1A117E2C-3E2D-49A8-33CA-1B23B471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322197"/>
            <a:ext cx="5730240" cy="4486656"/>
          </a:xfrm>
        </p:spPr>
      </p:pic>
    </p:spTree>
    <p:extLst>
      <p:ext uri="{BB962C8B-B14F-4D97-AF65-F5344CB8AC3E}">
        <p14:creationId xmlns:p14="http://schemas.microsoft.com/office/powerpoint/2010/main" val="255032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7</a:t>
            </a:r>
            <a:endParaRPr lang="en-US"/>
          </a:p>
        </p:txBody>
      </p:sp>
      <p:pic>
        <p:nvPicPr>
          <p:cNvPr id="6" name="Content Placeholder 5" descr="An illustration of the brain labels the locations of the 'hypothalamus,' 'amygdala,' and 'hippocampus.'">
            <a:extLst>
              <a:ext uri="{FF2B5EF4-FFF2-40B4-BE49-F238E27FC236}">
                <a16:creationId xmlns:a16="http://schemas.microsoft.com/office/drawing/2014/main" id="{B7BD60A8-D378-0D35-C5B0-CFD11C30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1322197"/>
            <a:ext cx="4901184" cy="4486656"/>
          </a:xfrm>
        </p:spPr>
      </p:pic>
    </p:spTree>
    <p:extLst>
      <p:ext uri="{BB962C8B-B14F-4D97-AF65-F5344CB8AC3E}">
        <p14:creationId xmlns:p14="http://schemas.microsoft.com/office/powerpoint/2010/main" val="112223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2</a:t>
            </a:r>
            <a:endParaRPr lang="en-US"/>
          </a:p>
        </p:txBody>
      </p:sp>
      <p:pic>
        <p:nvPicPr>
          <p:cNvPr id="6" name="Content Placeholder 5" descr="An illustration explaining intrinsic and extrinsic motivation">
            <a:extLst>
              <a:ext uri="{FF2B5EF4-FFF2-40B4-BE49-F238E27FC236}">
                <a16:creationId xmlns:a16="http://schemas.microsoft.com/office/drawing/2014/main" id="{51C4B80D-6FC7-A4BF-F5C2-40A18DE57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1322197"/>
            <a:ext cx="2633472" cy="4486656"/>
          </a:xfrm>
        </p:spPr>
      </p:pic>
    </p:spTree>
    <p:extLst>
      <p:ext uri="{BB962C8B-B14F-4D97-AF65-F5344CB8AC3E}">
        <p14:creationId xmlns:p14="http://schemas.microsoft.com/office/powerpoint/2010/main" val="201772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8</a:t>
            </a:r>
            <a:endParaRPr lang="en-US"/>
          </a:p>
        </p:txBody>
      </p:sp>
      <p:pic>
        <p:nvPicPr>
          <p:cNvPr id="6" name="Content Placeholder 5" descr="A graphic describing the components of the limbic system">
            <a:extLst>
              <a:ext uri="{FF2B5EF4-FFF2-40B4-BE49-F238E27FC236}">
                <a16:creationId xmlns:a16="http://schemas.microsoft.com/office/drawing/2014/main" id="{B27D684E-D1D3-F465-E985-FE0CF6BC3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1322197"/>
            <a:ext cx="6681216" cy="4486656"/>
          </a:xfrm>
        </p:spPr>
      </p:pic>
    </p:spTree>
    <p:extLst>
      <p:ext uri="{BB962C8B-B14F-4D97-AF65-F5344CB8AC3E}">
        <p14:creationId xmlns:p14="http://schemas.microsoft.com/office/powerpoint/2010/main" val="290824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9</a:t>
            </a:r>
            <a:endParaRPr lang="en-US"/>
          </a:p>
        </p:txBody>
      </p:sp>
      <p:pic>
        <p:nvPicPr>
          <p:cNvPr id="6" name="Content Placeholder 5" descr="A graphic of the brain labels the locations of the 'basolateral complex' and 'central nucleus' within the 'amygdala.'">
            <a:extLst>
              <a:ext uri="{FF2B5EF4-FFF2-40B4-BE49-F238E27FC236}">
                <a16:creationId xmlns:a16="http://schemas.microsoft.com/office/drawing/2014/main" id="{0EC7DBB9-F7F5-0338-998F-94997E9E1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6" y="1322197"/>
            <a:ext cx="4072128" cy="4486656"/>
          </a:xfrm>
        </p:spPr>
      </p:pic>
    </p:spTree>
    <p:extLst>
      <p:ext uri="{BB962C8B-B14F-4D97-AF65-F5344CB8AC3E}">
        <p14:creationId xmlns:p14="http://schemas.microsoft.com/office/powerpoint/2010/main" val="713179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10</a:t>
            </a:r>
            <a:endParaRPr lang="en-US"/>
          </a:p>
        </p:txBody>
      </p:sp>
      <p:pic>
        <p:nvPicPr>
          <p:cNvPr id="6" name="Content Placeholder 5" descr="A photograph shows a soldier covering his face with his hands.">
            <a:extLst>
              <a:ext uri="{FF2B5EF4-FFF2-40B4-BE49-F238E27FC236}">
                <a16:creationId xmlns:a16="http://schemas.microsoft.com/office/drawing/2014/main" id="{C5390AC3-5318-C69F-83DE-2DEAF764B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22197"/>
            <a:ext cx="2828544" cy="4486656"/>
          </a:xfrm>
        </p:spPr>
      </p:pic>
    </p:spTree>
    <p:extLst>
      <p:ext uri="{BB962C8B-B14F-4D97-AF65-F5344CB8AC3E}">
        <p14:creationId xmlns:p14="http://schemas.microsoft.com/office/powerpoint/2010/main" val="2070257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11</a:t>
            </a:r>
            <a:endParaRPr lang="en-US"/>
          </a:p>
        </p:txBody>
      </p:sp>
      <p:pic>
        <p:nvPicPr>
          <p:cNvPr id="6" name="Content Placeholder 5" descr="Seven photographs show a different facial expression: happiness, surprise, sadness, fright, disgust, contempt, anger.">
            <a:extLst>
              <a:ext uri="{FF2B5EF4-FFF2-40B4-BE49-F238E27FC236}">
                <a16:creationId xmlns:a16="http://schemas.microsoft.com/office/drawing/2014/main" id="{968FE7BC-B038-9744-905B-E59996EDB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299337"/>
            <a:ext cx="6559296" cy="4532376"/>
          </a:xfrm>
        </p:spPr>
      </p:pic>
    </p:spTree>
    <p:extLst>
      <p:ext uri="{BB962C8B-B14F-4D97-AF65-F5344CB8AC3E}">
        <p14:creationId xmlns:p14="http://schemas.microsoft.com/office/powerpoint/2010/main" val="1289622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9.3 Figure 12</a:t>
            </a:r>
          </a:p>
        </p:txBody>
      </p:sp>
      <p:pic>
        <p:nvPicPr>
          <p:cNvPr id="6" name="Content Placeholder 5" descr="A photograph shows a child sitting down facing the wall.">
            <a:extLst>
              <a:ext uri="{FF2B5EF4-FFF2-40B4-BE49-F238E27FC236}">
                <a16:creationId xmlns:a16="http://schemas.microsoft.com/office/drawing/2014/main" id="{AC219F65-BDC3-A284-B062-403D2FD7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1322197"/>
            <a:ext cx="3560064" cy="4486656"/>
          </a:xfrm>
        </p:spPr>
      </p:pic>
    </p:spTree>
    <p:extLst>
      <p:ext uri="{BB962C8B-B14F-4D97-AF65-F5344CB8AC3E}">
        <p14:creationId xmlns:p14="http://schemas.microsoft.com/office/powerpoint/2010/main" val="3199755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3</a:t>
            </a:r>
            <a:endParaRPr lang="en-US"/>
          </a:p>
        </p:txBody>
      </p:sp>
      <p:pic>
        <p:nvPicPr>
          <p:cNvPr id="6" name="Content Placeholder 5" descr="A photograph shows a baker icing a cake.">
            <a:extLst>
              <a:ext uri="{FF2B5EF4-FFF2-40B4-BE49-F238E27FC236}">
                <a16:creationId xmlns:a16="http://schemas.microsoft.com/office/drawing/2014/main" id="{CEBD1F6F-92E2-E181-951A-FDF75C9A8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322197"/>
            <a:ext cx="7071360" cy="4486656"/>
          </a:xfrm>
        </p:spPr>
      </p:pic>
    </p:spTree>
    <p:extLst>
      <p:ext uri="{BB962C8B-B14F-4D97-AF65-F5344CB8AC3E}">
        <p14:creationId xmlns:p14="http://schemas.microsoft.com/office/powerpoint/2010/main" val="7575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4</a:t>
            </a:r>
            <a:endParaRPr lang="en-US"/>
          </a:p>
        </p:txBody>
      </p:sp>
      <p:pic>
        <p:nvPicPr>
          <p:cNvPr id="6" name="Content Placeholder 5" descr="A graphic shows the negative of instrinsic motivation (physical reinforcement) and the positive (verbal reinforcement)">
            <a:extLst>
              <a:ext uri="{FF2B5EF4-FFF2-40B4-BE49-F238E27FC236}">
                <a16:creationId xmlns:a16="http://schemas.microsoft.com/office/drawing/2014/main" id="{44A558E2-89D1-AD19-BB6E-104C5A51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7" y="1279525"/>
            <a:ext cx="7542746" cy="4572000"/>
          </a:xfrm>
        </p:spPr>
      </p:pic>
    </p:spTree>
    <p:extLst>
      <p:ext uri="{BB962C8B-B14F-4D97-AF65-F5344CB8AC3E}">
        <p14:creationId xmlns:p14="http://schemas.microsoft.com/office/powerpoint/2010/main" val="341145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5</a:t>
            </a:r>
            <a:endParaRPr lang="en-US"/>
          </a:p>
        </p:txBody>
      </p:sp>
      <p:pic>
        <p:nvPicPr>
          <p:cNvPr id="6" name="Content Placeholder 5" descr="A graphic showing ways to foster instrinsic motivation in class">
            <a:extLst>
              <a:ext uri="{FF2B5EF4-FFF2-40B4-BE49-F238E27FC236}">
                <a16:creationId xmlns:a16="http://schemas.microsoft.com/office/drawing/2014/main" id="{666D438A-2140-A092-3935-C4F2B470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322197"/>
            <a:ext cx="7242048" cy="4486656"/>
          </a:xfrm>
        </p:spPr>
      </p:pic>
    </p:spTree>
    <p:extLst>
      <p:ext uri="{BB962C8B-B14F-4D97-AF65-F5344CB8AC3E}">
        <p14:creationId xmlns:p14="http://schemas.microsoft.com/office/powerpoint/2010/main" val="16970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6</a:t>
            </a:r>
            <a:endParaRPr lang="en-US"/>
          </a:p>
        </p:txBody>
      </p:sp>
      <p:pic>
        <p:nvPicPr>
          <p:cNvPr id="6" name="Content Placeholder 5" descr="Photograph A shows William James. Photograph B shows a person breastfeeding a baby.">
            <a:extLst>
              <a:ext uri="{FF2B5EF4-FFF2-40B4-BE49-F238E27FC236}">
                <a16:creationId xmlns:a16="http://schemas.microsoft.com/office/drawing/2014/main" id="{CDBE38E0-67F0-7AB0-80F4-BD269C34B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578229"/>
            <a:ext cx="8095488" cy="3974592"/>
          </a:xfrm>
        </p:spPr>
      </p:pic>
    </p:spTree>
    <p:extLst>
      <p:ext uri="{BB962C8B-B14F-4D97-AF65-F5344CB8AC3E}">
        <p14:creationId xmlns:p14="http://schemas.microsoft.com/office/powerpoint/2010/main" val="412502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7</a:t>
            </a:r>
            <a:endParaRPr lang="en-US"/>
          </a:p>
        </p:txBody>
      </p:sp>
      <p:pic>
        <p:nvPicPr>
          <p:cNvPr id="6" name="Content Placeholder 5" descr="A graphic listing the experience of going without food">
            <a:extLst>
              <a:ext uri="{FF2B5EF4-FFF2-40B4-BE49-F238E27FC236}">
                <a16:creationId xmlns:a16="http://schemas.microsoft.com/office/drawing/2014/main" id="{27E1A0D1-060E-2DE2-E1BC-375E7A97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1322197"/>
            <a:ext cx="5632704" cy="4486656"/>
          </a:xfrm>
        </p:spPr>
      </p:pic>
    </p:spTree>
    <p:extLst>
      <p:ext uri="{BB962C8B-B14F-4D97-AF65-F5344CB8AC3E}">
        <p14:creationId xmlns:p14="http://schemas.microsoft.com/office/powerpoint/2010/main" val="420387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9.1 Figure 8</a:t>
            </a:r>
            <a:endParaRPr lang="en-US"/>
          </a:p>
        </p:txBody>
      </p:sp>
      <p:pic>
        <p:nvPicPr>
          <p:cNvPr id="6" name="Content Placeholder 5" descr="A photograph shows a man with a soda in one hand and a fried chicken leg in the other. Other junk foods are shown.">
            <a:extLst>
              <a:ext uri="{FF2B5EF4-FFF2-40B4-BE49-F238E27FC236}">
                <a16:creationId xmlns:a16="http://schemas.microsoft.com/office/drawing/2014/main" id="{C4C10692-3270-E0FD-325B-53B88E66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22197"/>
            <a:ext cx="6315456" cy="4486656"/>
          </a:xfrm>
        </p:spPr>
      </p:pic>
    </p:spTree>
    <p:extLst>
      <p:ext uri="{BB962C8B-B14F-4D97-AF65-F5344CB8AC3E}">
        <p14:creationId xmlns:p14="http://schemas.microsoft.com/office/powerpoint/2010/main" val="343620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143</Words>
  <Application>Microsoft Office PowerPoint</Application>
  <PresentationFormat>On-screen Show (4:3)</PresentationFormat>
  <Paragraphs>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Arial</vt:lpstr>
      <vt:lpstr>Office Theme</vt:lpstr>
      <vt:lpstr>Chapter 9</vt:lpstr>
      <vt:lpstr>Lesson 9.1 Figure 1</vt:lpstr>
      <vt:lpstr>Lesson 9.1 Figure 2</vt:lpstr>
      <vt:lpstr>Lesson 9.1 Figure 3</vt:lpstr>
      <vt:lpstr>Lesson 9.1 Figure 4</vt:lpstr>
      <vt:lpstr>Lesson 9.1 Figure 5</vt:lpstr>
      <vt:lpstr>Lesson 9.1 Figure 6</vt:lpstr>
      <vt:lpstr>Lesson 9.1 Figure 7</vt:lpstr>
      <vt:lpstr>Lesson 9.1 Figure 8</vt:lpstr>
      <vt:lpstr>Lesson 9.1 Figure 9</vt:lpstr>
      <vt:lpstr>Lesson 9.1 Figure 10</vt:lpstr>
      <vt:lpstr>Lesson 9.1 Figure 11</vt:lpstr>
      <vt:lpstr>Lesson 9.1 Figure 12</vt:lpstr>
      <vt:lpstr>Lesson 9.1 Figure 13</vt:lpstr>
      <vt:lpstr>Lesson 9.2 Figure 1</vt:lpstr>
      <vt:lpstr>Lesson 9.2 Figure 2</vt:lpstr>
      <vt:lpstr>Lesson 9.2 Figure 3</vt:lpstr>
      <vt:lpstr>Lesson 9.2 Figure 4</vt:lpstr>
      <vt:lpstr>Lesson 9.2 Figure 5</vt:lpstr>
      <vt:lpstr>Lesson 9.2 Figure 6</vt:lpstr>
      <vt:lpstr>Lesson 9.2 Figure 7</vt:lpstr>
      <vt:lpstr>Lesson 9.2 Figure 8</vt:lpstr>
      <vt:lpstr>Lesson 9.3 Figure 1</vt:lpstr>
      <vt:lpstr>Lesson 9.3 Figure 2</vt:lpstr>
      <vt:lpstr>Lesson 9.3 Figure 3</vt:lpstr>
      <vt:lpstr>Lesson 9.3 Figure 4</vt:lpstr>
      <vt:lpstr>Lesson 9.3 Figure 5</vt:lpstr>
      <vt:lpstr>Lesson 9.3 Figure 6</vt:lpstr>
      <vt:lpstr>Lesson 9.3 Figure 7</vt:lpstr>
      <vt:lpstr>Lesson 9.3 Figure 8</vt:lpstr>
      <vt:lpstr>Lesson 9.3 Figure 9</vt:lpstr>
      <vt:lpstr>Lesson 9.3 Figure 10</vt:lpstr>
      <vt:lpstr>Lesson 9.3 Figure 11</vt:lpstr>
      <vt:lpstr>Lesson 9.3 Figure 12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178</cp:revision>
  <dcterms:created xsi:type="dcterms:W3CDTF">2013-04-26T14:43:13Z</dcterms:created>
  <dcterms:modified xsi:type="dcterms:W3CDTF">2024-08-30T12:34:56Z</dcterms:modified>
  <cp:category>Psychology</cp:category>
</cp:coreProperties>
</file>