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72" r:id="rId3"/>
    <p:sldId id="265" r:id="rId4"/>
    <p:sldId id="288" r:id="rId5"/>
    <p:sldId id="281" r:id="rId6"/>
    <p:sldId id="273" r:id="rId7"/>
    <p:sldId id="274" r:id="rId8"/>
    <p:sldId id="268" r:id="rId9"/>
    <p:sldId id="275" r:id="rId10"/>
    <p:sldId id="276" r:id="rId11"/>
    <p:sldId id="277" r:id="rId12"/>
    <p:sldId id="278" r:id="rId13"/>
    <p:sldId id="279" r:id="rId14"/>
    <p:sldId id="289" r:id="rId15"/>
    <p:sldId id="280" r:id="rId16"/>
    <p:sldId id="282" r:id="rId17"/>
    <p:sldId id="290" r:id="rId18"/>
    <p:sldId id="291" r:id="rId19"/>
    <p:sldId id="270" r:id="rId20"/>
    <p:sldId id="283" r:id="rId21"/>
    <p:sldId id="267" r:id="rId22"/>
    <p:sldId id="287" r:id="rId23"/>
    <p:sldId id="284" r:id="rId24"/>
    <p:sldId id="286" r:id="rId25"/>
    <p:sldId id="285" r:id="rId26"/>
    <p:sldId id="318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D9D"/>
    <a:srgbClr val="182F58"/>
    <a:srgbClr val="2B7799"/>
    <a:srgbClr val="000000"/>
    <a:srgbClr val="1F497D"/>
    <a:srgbClr val="2D7D9F"/>
    <a:srgbClr val="0000FF"/>
    <a:srgbClr val="366092"/>
    <a:srgbClr val="000099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10" autoAdjust="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6" name="Picture 5" descr="A book cover of a book&#10;&#10;Description automatically generated">
            <a:extLst>
              <a:ext uri="{FF2B5EF4-FFF2-40B4-BE49-F238E27FC236}">
                <a16:creationId xmlns:a16="http://schemas.microsoft.com/office/drawing/2014/main" id="{14F25D37-1B58-8DF9-053D-389D3BB49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2" y="298657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3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4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5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6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1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1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8" r:id="rId7"/>
    <p:sldLayoutId id="2147483656" r:id="rId8"/>
    <p:sldLayoutId id="2147483657" r:id="rId9"/>
    <p:sldLayoutId id="2147483659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1.1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735238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What is Psychology?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2D6A-B20C-37C7-8490-0A53CB6A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And Functionalism</a:t>
            </a:r>
          </a:p>
        </p:txBody>
      </p:sp>
      <p:pic>
        <p:nvPicPr>
          <p:cNvPr id="5" name="Content Placeholder 2" descr="A photograph of William James&#10;">
            <a:extLst>
              <a:ext uri="{FF2B5EF4-FFF2-40B4-BE49-F238E27FC236}">
                <a16:creationId xmlns:a16="http://schemas.microsoft.com/office/drawing/2014/main" id="{F8A0B9FA-1BC4-BF9B-E0E9-78F62531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28704" b="1235"/>
          <a:stretch/>
        </p:blipFill>
        <p:spPr>
          <a:xfrm>
            <a:off x="296217" y="1859280"/>
            <a:ext cx="2406904" cy="313944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4F270-EC04-6654-31FC-33C222F301E7}"/>
              </a:ext>
            </a:extLst>
          </p:cNvPr>
          <p:cNvSpPr txBox="1"/>
          <p:nvPr/>
        </p:nvSpPr>
        <p:spPr>
          <a:xfrm>
            <a:off x="1190739" y="499872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C950-9691-BD8D-D08B-12D199ED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005" y="1097280"/>
            <a:ext cx="6172200" cy="50749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William James was a pioneering functionalist thinker rejecting Wundt's structuralism.</a:t>
            </a:r>
          </a:p>
          <a:p>
            <a:pPr marL="1085850" lvl="1" indent="-342900"/>
            <a:r>
              <a:rPr lang="en-US" sz="2400" b="1" dirty="0">
                <a:solidFill>
                  <a:srgbClr val="2B7799"/>
                </a:solidFill>
              </a:rPr>
              <a:t>Functionalism: </a:t>
            </a:r>
            <a:r>
              <a:rPr lang="en-US" sz="2400" dirty="0">
                <a:solidFill>
                  <a:srgbClr val="2B7799"/>
                </a:solidFill>
              </a:rPr>
              <a:t>focuses on how mental activities help an organism adapt to its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 emphasized the purpose and real-world function of consciousness/behavior over just structure.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Used versatile methods including introspection, naturalistic observation, physiological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Functionalism was impacted by Darwin's theory of evolution by natural selection.</a:t>
            </a:r>
          </a:p>
        </p:txBody>
      </p:sp>
    </p:spTree>
    <p:extLst>
      <p:ext uri="{BB962C8B-B14F-4D97-AF65-F5344CB8AC3E}">
        <p14:creationId xmlns:p14="http://schemas.microsoft.com/office/powerpoint/2010/main" val="127764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E46D-2290-57DD-06C0-3B9E5C56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Pioneering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6F99-945E-2AC3-4B7D-2AD91DD2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2" y="1097280"/>
            <a:ext cx="8564088" cy="344566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Mary Whiton Calkins completed Harvard requirements but was denied PhD due to gender.</a:t>
            </a:r>
          </a:p>
          <a:p>
            <a:pPr marL="1200150" lvl="1" indent="-457200"/>
            <a:r>
              <a:rPr lang="en-US" dirty="0">
                <a:solidFill>
                  <a:srgbClr val="2B7799"/>
                </a:solidFill>
              </a:rPr>
              <a:t>Became first female APA president in 1905, contributing concept of the 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Margaret Floy Washburn was the first woman to earn a PhD in psychology in 1894.</a:t>
            </a:r>
          </a:p>
          <a:p>
            <a:pPr marL="1200150" lvl="1" indent="-457200"/>
            <a:r>
              <a:rPr lang="en-US" dirty="0">
                <a:solidFill>
                  <a:srgbClr val="2B7799"/>
                </a:solidFill>
              </a:rPr>
              <a:t>Made early influential work in area of comparative/animal psychology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Inez Prosser studied effects of racial segregation despite systemic racism barriers.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Their pioneering work advanced equality and representation in the field.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2" descr="Two women sitting down and talking&#10;">
            <a:extLst>
              <a:ext uri="{FF2B5EF4-FFF2-40B4-BE49-F238E27FC236}">
                <a16:creationId xmlns:a16="http://schemas.microsoft.com/office/drawing/2014/main" id="{1B4D1FAC-11A8-8ABA-1EA7-6E99344F4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-329" r="10185" b="1563"/>
          <a:stretch/>
        </p:blipFill>
        <p:spPr>
          <a:xfrm>
            <a:off x="3749193" y="4198620"/>
            <a:ext cx="2162556" cy="150876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A329D-C624-CAFC-1CFC-0C2A2EEA008E}"/>
              </a:ext>
            </a:extLst>
          </p:cNvPr>
          <p:cNvSpPr txBox="1"/>
          <p:nvPr/>
        </p:nvSpPr>
        <p:spPr>
          <a:xfrm>
            <a:off x="4648200" y="576072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15901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3F03-EF2B-6180-A022-7AB51160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Freud And Psychoanalytic Theory</a:t>
            </a:r>
          </a:p>
        </p:txBody>
      </p:sp>
      <p:pic>
        <p:nvPicPr>
          <p:cNvPr id="5" name="Content Placeholder 2" descr="A photograph of Sigmund Freud&#10;">
            <a:extLst>
              <a:ext uri="{FF2B5EF4-FFF2-40B4-BE49-F238E27FC236}">
                <a16:creationId xmlns:a16="http://schemas.microsoft.com/office/drawing/2014/main" id="{780F8CEB-F849-1A07-C240-837993F2E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29630"/>
          <a:stretch/>
        </p:blipFill>
        <p:spPr>
          <a:xfrm>
            <a:off x="228600" y="1738725"/>
            <a:ext cx="2438400" cy="3292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67F1FA-2B9B-CEF5-DE9B-FDBC5E117535}"/>
              </a:ext>
            </a:extLst>
          </p:cNvPr>
          <p:cNvSpPr txBox="1"/>
          <p:nvPr/>
        </p:nvSpPr>
        <p:spPr>
          <a:xfrm>
            <a:off x="1135054" y="5007893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24B7-EF7E-D6A6-74B2-95544407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292" y="1130439"/>
            <a:ext cx="6156308" cy="481316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Sigmund Freud believed the unconscious mind's desires and conflicts drove behavior.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developed the psychoanalytic theory about three levels of awareness: conscious, preconscious, unconscious</a:t>
            </a:r>
          </a:p>
          <a:p>
            <a:pPr marL="1200150" lvl="1" indent="-457200"/>
            <a:r>
              <a:rPr lang="en-US" b="1" dirty="0">
                <a:solidFill>
                  <a:srgbClr val="2B7799"/>
                </a:solidFill>
              </a:rPr>
              <a:t>Psychoanalytic theory:</a:t>
            </a:r>
            <a:r>
              <a:rPr lang="en-US" dirty="0">
                <a:solidFill>
                  <a:srgbClr val="2B7799"/>
                </a:solidFill>
              </a:rPr>
              <a:t> focus on the role of the unconscious in affecting conscious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used dream analysis, free association, interpreting slips to access unconscious.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proposed controversial concepts like the Oedipus complex and penis envy.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158241"/>
          </a:xfrm>
        </p:spPr>
        <p:txBody>
          <a:bodyPr/>
          <a:lstStyle/>
          <a:p>
            <a:r>
              <a:rPr lang="en-US" dirty="0"/>
              <a:t>Do you agree with Freud that dreams have meaning in your day-to-day life?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413303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F1E0-E23A-8C10-1B0A-6F12FDD8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Wertheimer, Koffka, Kohler, And Gestalt Psychology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C0D7-CA23-6E03-44A5-A6DA43DC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Gestalt psychology focused on how the mind perceives complete patterns/configurations.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Köhler showcased insightful learning in problem-solving.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studied perceptual organization principles like figure-ground, closure, and proximity.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Provided holistic counter to Wundt's elementalism, though limited in reach.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1F81-143D-986F-D8B9-C6BFBDCA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Ivan Pavlov, Watson, Skinner, And Behaviorism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D89A-73F5-CAE0-0D94-1325CA48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Ivan Pavlov discovered principles of classical conditioning through his work on dogs.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John B. Watson founded </a:t>
            </a:r>
            <a:r>
              <a:rPr lang="en-US" b="1" dirty="0"/>
              <a:t>behaviorism</a:t>
            </a:r>
            <a:r>
              <a:rPr lang="en-US" dirty="0"/>
              <a:t>, rejecting study of unobservable mental states.</a:t>
            </a:r>
          </a:p>
          <a:p>
            <a:pPr marL="1200150" lvl="1" indent="-457200"/>
            <a:r>
              <a:rPr lang="en-US" b="1" dirty="0">
                <a:solidFill>
                  <a:srgbClr val="2B7799"/>
                </a:solidFill>
              </a:rPr>
              <a:t>Behaviorism</a:t>
            </a:r>
            <a:r>
              <a:rPr lang="en-US" dirty="0">
                <a:solidFill>
                  <a:srgbClr val="2B7799"/>
                </a:solidFill>
              </a:rPr>
              <a:t>: the study of observing and controlling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B.F. Skinner pioneered study of operant conditioning using reinforcement schedules.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Skinner box (Figure 10) allowed for careful study of modifying behavior through reinforcement/punishment.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Behaviorism established psychology as an objective experimental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B353-AB44-E840-4BA6-7CC953BB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Behaviorism (Pavlov and Watson)</a:t>
            </a:r>
          </a:p>
        </p:txBody>
      </p:sp>
      <p:pic>
        <p:nvPicPr>
          <p:cNvPr id="3" name="Content Placeholder 2" descr="A photograph of Ivan Pavlov&#10;">
            <a:extLst>
              <a:ext uri="{FF2B5EF4-FFF2-40B4-BE49-F238E27FC236}">
                <a16:creationId xmlns:a16="http://schemas.microsoft.com/office/drawing/2014/main" id="{CE6417CD-34EF-42FC-1006-2D17B2298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r="29630" b="1235"/>
          <a:stretch/>
        </p:blipFill>
        <p:spPr>
          <a:xfrm>
            <a:off x="663592" y="1150536"/>
            <a:ext cx="3276600" cy="4572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3D54C-A767-546F-97D5-DE1C545A7BAA}"/>
              </a:ext>
            </a:extLst>
          </p:cNvPr>
          <p:cNvSpPr txBox="1"/>
          <p:nvPr/>
        </p:nvSpPr>
        <p:spPr>
          <a:xfrm>
            <a:off x="1676400" y="57150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8</a:t>
            </a:r>
          </a:p>
        </p:txBody>
      </p:sp>
      <p:pic>
        <p:nvPicPr>
          <p:cNvPr id="4" name="Content Placeholder 2" descr="A photograph shows John B. Watson.&#10;">
            <a:extLst>
              <a:ext uri="{FF2B5EF4-FFF2-40B4-BE49-F238E27FC236}">
                <a16:creationId xmlns:a16="http://schemas.microsoft.com/office/drawing/2014/main" id="{36144F13-427C-FCD5-C043-90EC56D4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28703" b="1235"/>
          <a:stretch/>
        </p:blipFill>
        <p:spPr>
          <a:xfrm>
            <a:off x="5387591" y="1150536"/>
            <a:ext cx="3276600" cy="4572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7B02F-341A-CEB8-14E7-B0C7E13044FE}"/>
              </a:ext>
            </a:extLst>
          </p:cNvPr>
          <p:cNvSpPr txBox="1"/>
          <p:nvPr/>
        </p:nvSpPr>
        <p:spPr>
          <a:xfrm>
            <a:off x="6781800" y="5713325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9</a:t>
            </a:r>
          </a:p>
        </p:txBody>
      </p:sp>
    </p:spTree>
    <p:extLst>
      <p:ext uri="{BB962C8B-B14F-4D97-AF65-F5344CB8AC3E}">
        <p14:creationId xmlns:p14="http://schemas.microsoft.com/office/powerpoint/2010/main" val="363778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B58BDC-8CA6-A20B-EB3D-ACDAD3A7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1.1 Figure 10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A1211D-AE5E-64C3-5E50-B2C61C53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410201"/>
            <a:ext cx="82296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Caption: B. F. Skinner is famous for his research on operant conditioning. Modified versions of the operant conditioning chamber, or Skinner box, are still widely used in research settings today.</a:t>
            </a:r>
          </a:p>
        </p:txBody>
      </p:sp>
      <p:pic>
        <p:nvPicPr>
          <p:cNvPr id="5" name="Content Placeholder 2" descr="An illustration of a Skinner box&#10;">
            <a:extLst>
              <a:ext uri="{FF2B5EF4-FFF2-40B4-BE49-F238E27FC236}">
                <a16:creationId xmlns:a16="http://schemas.microsoft.com/office/drawing/2014/main" id="{E7702363-7DBF-AF6E-2ABC-AE8B693F5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097280"/>
            <a:ext cx="7396479" cy="416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3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158241"/>
          </a:xfrm>
        </p:spPr>
        <p:txBody>
          <a:bodyPr/>
          <a:lstStyle/>
          <a:p>
            <a:r>
              <a:rPr lang="en-US" dirty="0"/>
              <a:t>What factors do you think led Watson to believe that analysis of the mind of impossible?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A0E0-53F0-6907-B563-710F9AF4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Maslow, Rogers, And 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677D-3C0F-6E5C-0745-542E2555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6019800" cy="519684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Humanism emphasized human potential for positive growth and self-actualization.</a:t>
            </a:r>
          </a:p>
          <a:p>
            <a:pPr marL="1200150" lvl="1" indent="-457200"/>
            <a:r>
              <a:rPr lang="en-US" b="1" dirty="0">
                <a:solidFill>
                  <a:srgbClr val="2B7799"/>
                </a:solidFill>
              </a:rPr>
              <a:t>Humanism: </a:t>
            </a:r>
            <a:r>
              <a:rPr lang="en-US" dirty="0">
                <a:solidFill>
                  <a:srgbClr val="2B7799"/>
                </a:solidFill>
              </a:rPr>
              <a:t>perspective within psychology that emphasizes the potential for good that is innate for all humans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Abraham Maslow's hierarchy outlined motivation progression from basic to self-actualization needs.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Carl Rogers' client-centered therapy provided unconditional acceptance and empathy.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humanistic approach focused on conscious experiences - personal freedom over determinism.</a:t>
            </a:r>
          </a:p>
        </p:txBody>
      </p:sp>
      <p:pic>
        <p:nvPicPr>
          <p:cNvPr id="5" name="Content Placeholder 2" descr="A drawing depicts Carl Rogers.&#10;">
            <a:extLst>
              <a:ext uri="{FF2B5EF4-FFF2-40B4-BE49-F238E27FC236}">
                <a16:creationId xmlns:a16="http://schemas.microsoft.com/office/drawing/2014/main" id="{3F958286-F975-FD1C-D065-0E7019CD8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 b="-741"/>
          <a:stretch/>
        </p:blipFill>
        <p:spPr>
          <a:xfrm>
            <a:off x="6172200" y="1524000"/>
            <a:ext cx="2820894" cy="359664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2835A-1363-1BF4-C6C6-2EBC204774FB}"/>
              </a:ext>
            </a:extLst>
          </p:cNvPr>
          <p:cNvSpPr txBox="1"/>
          <p:nvPr/>
        </p:nvSpPr>
        <p:spPr>
          <a:xfrm>
            <a:off x="7269901" y="5080084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13</a:t>
            </a:r>
          </a:p>
        </p:txBody>
      </p:sp>
    </p:spTree>
    <p:extLst>
      <p:ext uri="{BB962C8B-B14F-4D97-AF65-F5344CB8AC3E}">
        <p14:creationId xmlns:p14="http://schemas.microsoft.com/office/powerpoint/2010/main" val="248045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What Is Psychology?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6719" y="1097280"/>
            <a:ext cx="5834458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ctr"/>
            <a:r>
              <a:rPr lang="en-US" sz="2200" b="1" dirty="0"/>
              <a:t>Psychology</a:t>
            </a:r>
            <a:r>
              <a:rPr lang="en-US" sz="2200" dirty="0"/>
              <a:t>: scientific study of the mind and behavior</a:t>
            </a:r>
          </a:p>
          <a:p>
            <a:pPr lvl="1" fontAlgn="ctr"/>
            <a:r>
              <a:rPr lang="en-US" sz="2200" i="1" dirty="0">
                <a:solidFill>
                  <a:srgbClr val="2B7799"/>
                </a:solidFill>
              </a:rPr>
              <a:t>psyche</a:t>
            </a:r>
            <a:r>
              <a:rPr lang="en-US" sz="2200" b="1" dirty="0">
                <a:solidFill>
                  <a:srgbClr val="2B7799"/>
                </a:solidFill>
              </a:rPr>
              <a:t> </a:t>
            </a:r>
            <a:r>
              <a:rPr lang="en-US" sz="2200" dirty="0">
                <a:solidFill>
                  <a:srgbClr val="2B7799"/>
                </a:solidFill>
              </a:rPr>
              <a:t>means </a:t>
            </a:r>
            <a:r>
              <a:rPr lang="en-US" sz="2400" dirty="0">
                <a:solidFill>
                  <a:srgbClr val="2B7799"/>
                </a:solidFill>
              </a:rPr>
              <a:t>'</a:t>
            </a:r>
            <a:r>
              <a:rPr lang="en-US" sz="2200" dirty="0">
                <a:solidFill>
                  <a:srgbClr val="2B7799"/>
                </a:solidFill>
              </a:rPr>
              <a:t>soul</a:t>
            </a:r>
            <a:r>
              <a:rPr lang="en-US" sz="2400" dirty="0">
                <a:solidFill>
                  <a:srgbClr val="2B7799"/>
                </a:solidFill>
              </a:rPr>
              <a:t>'</a:t>
            </a:r>
            <a:endParaRPr lang="en-US" sz="2200" dirty="0">
              <a:solidFill>
                <a:srgbClr val="2B7799"/>
              </a:solidFill>
            </a:endParaRPr>
          </a:p>
          <a:p>
            <a:pPr lvl="1" fontAlgn="ctr"/>
            <a:r>
              <a:rPr lang="en-US" sz="2200" i="1" dirty="0">
                <a:solidFill>
                  <a:srgbClr val="2B7799"/>
                </a:solidFill>
              </a:rPr>
              <a:t>ology </a:t>
            </a:r>
            <a:r>
              <a:rPr lang="en-US" sz="2200" dirty="0">
                <a:solidFill>
                  <a:srgbClr val="2B7799"/>
                </a:solidFill>
              </a:rPr>
              <a:t>denotes </a:t>
            </a:r>
            <a:r>
              <a:rPr lang="en-US" sz="2400" dirty="0">
                <a:solidFill>
                  <a:srgbClr val="2B7799"/>
                </a:solidFill>
              </a:rPr>
              <a:t>'</a:t>
            </a:r>
            <a:r>
              <a:rPr lang="en-US" sz="2200" dirty="0">
                <a:solidFill>
                  <a:srgbClr val="2B7799"/>
                </a:solidFill>
              </a:rPr>
              <a:t>the study of</a:t>
            </a:r>
            <a:r>
              <a:rPr lang="en-US" sz="2400" dirty="0">
                <a:solidFill>
                  <a:srgbClr val="2B7799"/>
                </a:solidFill>
              </a:rPr>
              <a:t>'</a:t>
            </a:r>
            <a:endParaRPr lang="en-US" sz="2200" dirty="0">
              <a:solidFill>
                <a:srgbClr val="2B7799"/>
              </a:solidFill>
            </a:endParaRPr>
          </a:p>
          <a:p>
            <a:pPr fontAlgn="ctr"/>
            <a:r>
              <a:rPr lang="en-US" sz="2200" dirty="0"/>
              <a:t>Uses the </a:t>
            </a:r>
            <a:r>
              <a:rPr lang="en-US" sz="2200" b="1" dirty="0"/>
              <a:t>scientific method</a:t>
            </a:r>
            <a:r>
              <a:rPr lang="en-US" sz="2200" dirty="0"/>
              <a:t> to systematically investigate psychological phenomena through empirical research</a:t>
            </a:r>
          </a:p>
          <a:p>
            <a:pPr fontAlgn="ctr"/>
            <a:r>
              <a:rPr lang="en-US" sz="2200" dirty="0"/>
              <a:t>Aims to describe, explain, predict, and influence behavior and cognitive/emotional processes</a:t>
            </a:r>
          </a:p>
          <a:p>
            <a:pPr fontAlgn="ctr"/>
            <a:r>
              <a:rPr lang="en-US" sz="2200" dirty="0"/>
              <a:t>Psychologists study individuals and group behavior through naturalistic observation, case studies, experiments</a:t>
            </a:r>
            <a:r>
              <a:rPr lang="en-US" sz="2200" i="0" dirty="0"/>
              <a:t>	</a:t>
            </a:r>
            <a:endParaRPr lang="en-US" sz="2200" dirty="0"/>
          </a:p>
        </p:txBody>
      </p:sp>
      <p:pic>
        <p:nvPicPr>
          <p:cNvPr id="2" name="Content Placeholder 2" descr="A graphic of a human head with gears inside it and coming out of it.&#10;">
            <a:extLst>
              <a:ext uri="{FF2B5EF4-FFF2-40B4-BE49-F238E27FC236}">
                <a16:creationId xmlns:a16="http://schemas.microsoft.com/office/drawing/2014/main" id="{93CF0A8F-82B2-C8BB-F420-FD3BF10B5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86" r="8333" b="448"/>
          <a:stretch/>
        </p:blipFill>
        <p:spPr>
          <a:xfrm>
            <a:off x="5861177" y="2430780"/>
            <a:ext cx="2994660" cy="19964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8FE0B-8F9F-5CE5-185B-ADD090133937}"/>
              </a:ext>
            </a:extLst>
          </p:cNvPr>
          <p:cNvSpPr txBox="1"/>
          <p:nvPr/>
        </p:nvSpPr>
        <p:spPr>
          <a:xfrm>
            <a:off x="7045761" y="442722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1.1 Figure 12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E02E-7587-A2ED-AFC9-DB842810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70220"/>
            <a:ext cx="6019800" cy="381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Caption: Maslow's hierarchy of needs is shown.</a:t>
            </a:r>
          </a:p>
        </p:txBody>
      </p:sp>
      <p:pic>
        <p:nvPicPr>
          <p:cNvPr id="2" name="Content Placeholder 2" descr="A triangle dividing Maslow's Hierarch of Needs, listing physiological, security, social, esteem, and self-actualization.&#10;">
            <a:extLst>
              <a:ext uri="{FF2B5EF4-FFF2-40B4-BE49-F238E27FC236}">
                <a16:creationId xmlns:a16="http://schemas.microsoft.com/office/drawing/2014/main" id="{B8C4E8A0-706B-2388-5434-B25E3A88F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9840"/>
            <a:ext cx="780288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4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158241"/>
          </a:xfrm>
        </p:spPr>
        <p:txBody>
          <a:bodyPr/>
          <a:lstStyle/>
          <a:p>
            <a:r>
              <a:rPr lang="en-US" dirty="0"/>
              <a:t>Do you favor humanism over psychoanalysis and behaviorism?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22133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CD94-1386-73EA-A83C-9368AA75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Cognitive Revolution</a:t>
            </a:r>
          </a:p>
        </p:txBody>
      </p:sp>
      <p:pic>
        <p:nvPicPr>
          <p:cNvPr id="5" name="Content Placeholder 2" descr="A photograph of Noam Chomsky.&#10;">
            <a:extLst>
              <a:ext uri="{FF2B5EF4-FFF2-40B4-BE49-F238E27FC236}">
                <a16:creationId xmlns:a16="http://schemas.microsoft.com/office/drawing/2014/main" id="{650ED1A8-C847-10E0-64CD-C4E924B2A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t="1235" r="27777"/>
          <a:stretch/>
        </p:blipFill>
        <p:spPr>
          <a:xfrm>
            <a:off x="366141" y="1752600"/>
            <a:ext cx="2453259" cy="313182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161645-0C47-9A0F-98F6-DBBD57D8E852}"/>
              </a:ext>
            </a:extLst>
          </p:cNvPr>
          <p:cNvSpPr txBox="1"/>
          <p:nvPr/>
        </p:nvSpPr>
        <p:spPr>
          <a:xfrm>
            <a:off x="1280024" y="4860136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1EA3-957C-5908-34CD-7A543795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099290"/>
            <a:ext cx="6248400" cy="57587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50" dirty="0"/>
              <a:t>Linguistics, neuroscience, computer science sparked new scientific study of the mind.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50" dirty="0"/>
              <a:t>Noam Chomsky critiqued behaviorism's failure to explain depth of mental abilities.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50" dirty="0"/>
              <a:t>Cognitive psychology examined mental processes like perception, learning, and memory.</a:t>
            </a:r>
          </a:p>
          <a:p>
            <a:pPr marL="1085850" lvl="1" indent="-342900"/>
            <a:r>
              <a:rPr lang="en-US" sz="2250" b="1" dirty="0">
                <a:solidFill>
                  <a:srgbClr val="2B7799"/>
                </a:solidFill>
              </a:rPr>
              <a:t>Cognitive psychology</a:t>
            </a:r>
            <a:r>
              <a:rPr lang="en-US" sz="2250" dirty="0">
                <a:solidFill>
                  <a:srgbClr val="2B7799"/>
                </a:solidFill>
              </a:rPr>
              <a:t>: study of cognitions, or thoughts, and their relationship to experiences and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50" dirty="0"/>
              <a:t>Birth of cognitive science integrated insights across disciplines like AI and neuroscience.</a:t>
            </a:r>
          </a:p>
        </p:txBody>
      </p:sp>
    </p:spTree>
    <p:extLst>
      <p:ext uri="{BB962C8B-B14F-4D97-AF65-F5344CB8AC3E}">
        <p14:creationId xmlns:p14="http://schemas.microsoft.com/office/powerpoint/2010/main" val="230638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FDE0-C87D-DA02-318B-90BF9DDC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Multicultural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7FCE-151F-BA2F-88A4-190032E3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80160"/>
            <a:ext cx="5829300" cy="45720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Cultural differences impact psychology but have been relatively neglected.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Francis C. Sumner pioneered studying racial biases as the first Black psychologist.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Mamie &amp; Kenneth Clark's doll studies shaped desegregation ruling in Brown v. Board.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George Sanchez demonstrated cultural bias in intelligence testing for Latinos.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Ethnic psychological associations promote diverse voices and perspectives.</a:t>
            </a:r>
          </a:p>
        </p:txBody>
      </p:sp>
      <p:pic>
        <p:nvPicPr>
          <p:cNvPr id="5" name="Content Placeholder 2" descr="A photograph of Kenneth Clark&#10;">
            <a:extLst>
              <a:ext uri="{FF2B5EF4-FFF2-40B4-BE49-F238E27FC236}">
                <a16:creationId xmlns:a16="http://schemas.microsoft.com/office/drawing/2014/main" id="{744CAE20-AFB8-C21C-4A5C-2964EC7E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2812"/>
          <a:stretch/>
        </p:blipFill>
        <p:spPr>
          <a:xfrm>
            <a:off x="5872607" y="1901190"/>
            <a:ext cx="3004693" cy="305562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AF944-071C-A543-CB8E-2232A2613425}"/>
              </a:ext>
            </a:extLst>
          </p:cNvPr>
          <p:cNvSpPr txBox="1"/>
          <p:nvPr/>
        </p:nvSpPr>
        <p:spPr>
          <a:xfrm>
            <a:off x="7211585" y="4922478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15</a:t>
            </a:r>
          </a:p>
        </p:txBody>
      </p:sp>
    </p:spTree>
    <p:extLst>
      <p:ext uri="{BB962C8B-B14F-4D97-AF65-F5344CB8AC3E}">
        <p14:creationId xmlns:p14="http://schemas.microsoft.com/office/powerpoint/2010/main" val="326232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40C1-C4C7-CDF4-C26F-39DAA31A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930B-E87D-05CB-67EF-B2812FDA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Psychology is the comprehensive science studying behavior and the mind.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Psychology emerged from philosophy and was shaped by major historical perspectives and new insights.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increasingly interdisciplinary and represents the diversity of human experiences.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Contemporary subfields analyze biological, cognitive, social, and cultural influences.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0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994172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158241"/>
          </a:xfrm>
        </p:spPr>
        <p:txBody>
          <a:bodyPr>
            <a:normAutofit fontScale="92500"/>
          </a:bodyPr>
          <a:lstStyle/>
          <a:p>
            <a:r>
              <a:rPr lang="en-US" dirty="0"/>
              <a:t>Based on what you already know about psychology, what do you think it means to study the mind and behavior?</a:t>
            </a:r>
          </a:p>
        </p:txBody>
      </p:sp>
    </p:spTree>
    <p:extLst>
      <p:ext uri="{BB962C8B-B14F-4D97-AF65-F5344CB8AC3E}">
        <p14:creationId xmlns:p14="http://schemas.microsoft.com/office/powerpoint/2010/main" val="96837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EE48-4146-9C38-8845-B617B231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7107D-0C00-B555-3D2A-90165688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03" y="1295400"/>
            <a:ext cx="8229600" cy="4572000"/>
          </a:xfrm>
        </p:spPr>
        <p:txBody>
          <a:bodyPr/>
          <a:lstStyle/>
          <a:p>
            <a:r>
              <a:rPr lang="en-US" dirty="0"/>
              <a:t>Abnormal</a:t>
            </a:r>
          </a:p>
          <a:p>
            <a:r>
              <a:rPr lang="en-US" dirty="0"/>
              <a:t>Biological</a:t>
            </a:r>
          </a:p>
          <a:p>
            <a:r>
              <a:rPr lang="en-US" dirty="0"/>
              <a:t>Clinical</a:t>
            </a:r>
          </a:p>
          <a:p>
            <a:r>
              <a:rPr lang="en-US" dirty="0"/>
              <a:t>Cognitive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Developmental</a:t>
            </a:r>
          </a:p>
          <a:p>
            <a:r>
              <a:rPr lang="en-US" dirty="0"/>
              <a:t>Educational Psychology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0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CD52-75FC-2154-57AF-7331266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6672-72EC-754F-8029-FCBCC2272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Involves formulating theories and deriving testable hypotheses based on theories</a:t>
            </a:r>
            <a:endParaRPr lang="en-US" dirty="0">
              <a:solidFill>
                <a:schemeClr val="tx1"/>
              </a:solidFill>
            </a:endParaRPr>
          </a:p>
          <a:p>
            <a:pPr marL="1200150" lvl="1" indent="-457200"/>
            <a:r>
              <a:rPr lang="en-US" u="sng" dirty="0">
                <a:solidFill>
                  <a:srgbClr val="2B7799"/>
                </a:solidFill>
              </a:rPr>
              <a:t>Designing </a:t>
            </a:r>
            <a:r>
              <a:rPr lang="en-US" dirty="0">
                <a:solidFill>
                  <a:srgbClr val="2B7799"/>
                </a:solidFill>
              </a:rPr>
              <a:t>controlled experiments or observational studies to test hypotheses and gather data</a:t>
            </a:r>
          </a:p>
          <a:p>
            <a:pPr marL="1200150" lvl="1" indent="-457200"/>
            <a:r>
              <a:rPr lang="en-US" u="sng" dirty="0">
                <a:solidFill>
                  <a:srgbClr val="2B7799"/>
                </a:solidFill>
              </a:rPr>
              <a:t>Analyzing</a:t>
            </a:r>
            <a:r>
              <a:rPr lang="en-US" dirty="0">
                <a:solidFill>
                  <a:srgbClr val="2B7799"/>
                </a:solidFill>
              </a:rPr>
              <a:t> data using statistical techniques to identify significant patterns and relationships</a:t>
            </a:r>
          </a:p>
          <a:p>
            <a:pPr marL="1200150" lvl="1" indent="-457200"/>
            <a:r>
              <a:rPr lang="en-US" u="sng" dirty="0">
                <a:solidFill>
                  <a:srgbClr val="2B7799"/>
                </a:solidFill>
              </a:rPr>
              <a:t>Drawing conclusions </a:t>
            </a:r>
            <a:r>
              <a:rPr lang="en-US" dirty="0">
                <a:solidFill>
                  <a:srgbClr val="2B7799"/>
                </a:solidFill>
              </a:rPr>
              <a:t>about whether findings support or refute the original hypotheses</a:t>
            </a:r>
          </a:p>
          <a:p>
            <a:pPr marL="1200150" lvl="1" indent="-457200"/>
            <a:r>
              <a:rPr lang="en-US" u="sng" dirty="0">
                <a:solidFill>
                  <a:srgbClr val="2B7799"/>
                </a:solidFill>
              </a:rPr>
              <a:t>Results</a:t>
            </a:r>
            <a:r>
              <a:rPr lang="en-US" dirty="0">
                <a:solidFill>
                  <a:srgbClr val="2B7799"/>
                </a:solidFill>
              </a:rPr>
              <a:t> are peer-reviewed and published so other researchers can scrutinize and replicate studies</a:t>
            </a:r>
          </a:p>
        </p:txBody>
      </p:sp>
    </p:spTree>
    <p:extLst>
      <p:ext uri="{BB962C8B-B14F-4D97-AF65-F5344CB8AC3E}">
        <p14:creationId xmlns:p14="http://schemas.microsoft.com/office/powerpoint/2010/main" val="290622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62FD-8795-FF1E-7061-F74C4259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Merits Of An Education In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794B-AA0E-0653-BF3D-0D8953F81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Develops strong analytical, research, data analysis, and communication skills valued across careers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Cultivates scientific literacy, objectivity, and critical thinking to evaluate claims/evidence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Provides understanding of factors influencing human behavior, cognition, emotion, and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Applicable to fields like marketing, human resources, social services, education, and healthcare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Prepares students for psychology careers in clinical practice, counseling, and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3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D6AE-0B98-8803-5EA0-9861798A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8272-FE29-99EF-9D2C-7651D849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82040"/>
          </a:xfrm>
        </p:spPr>
        <p:txBody>
          <a:bodyPr/>
          <a:lstStyle/>
          <a:p>
            <a:r>
              <a:rPr lang="en-US" dirty="0"/>
              <a:t>Discuss in a small group why you each decided to take a psychology course. What do you hope to get out of it?</a:t>
            </a:r>
          </a:p>
        </p:txBody>
      </p:sp>
    </p:spTree>
    <p:extLst>
      <p:ext uri="{BB962C8B-B14F-4D97-AF65-F5344CB8AC3E}">
        <p14:creationId xmlns:p14="http://schemas.microsoft.com/office/powerpoint/2010/main" val="206963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BA05-BED2-7EBD-BCF7-C4252590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 Of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F6BB5-094A-A563-D39B-C565D629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18160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 about the mind were historically studied through philosophy and physiology.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Wilhelm Wundt and William James established psychology as an independent empirical science.</a:t>
            </a:r>
          </a:p>
          <a:p>
            <a:pPr marL="1200150" lvl="1" indent="-457200"/>
            <a:r>
              <a:rPr lang="en-US" b="1" dirty="0">
                <a:solidFill>
                  <a:srgbClr val="2B7799"/>
                </a:solidFill>
              </a:rPr>
              <a:t>Empirical</a:t>
            </a:r>
            <a:r>
              <a:rPr lang="en-US" dirty="0">
                <a:solidFill>
                  <a:srgbClr val="2B7799"/>
                </a:solidFill>
              </a:rPr>
              <a:t>: grounded in objective, tangible evidence that can be observed time and time again, regardless of who is observing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Early psychological perspectives include structuralism, functionalism, psychoanalysis, behaviorism, Gestalt, humanism.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Psychology was transformed by the cognitive revolution, neuroscience, evolutionary/cross-cultural approaches.</a:t>
            </a:r>
          </a:p>
        </p:txBody>
      </p:sp>
    </p:spTree>
    <p:extLst>
      <p:ext uri="{BB962C8B-B14F-4D97-AF65-F5344CB8AC3E}">
        <p14:creationId xmlns:p14="http://schemas.microsoft.com/office/powerpoint/2010/main" val="260809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3B03-F106-812D-52DD-509F40CD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Wundt And Structuralism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83993-219D-79CE-B024-65ED8483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280160"/>
            <a:ext cx="8686799" cy="313944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Wilhelm Wundt founded the first psychology laboratory in 1879 at University of Leipzig.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Structuralism sought to break down conscious experience into basic elements like sensations.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used </a:t>
            </a:r>
            <a:r>
              <a:rPr lang="en-US" b="1" dirty="0"/>
              <a:t>introspection</a:t>
            </a:r>
            <a:r>
              <a:rPr lang="en-US" dirty="0"/>
              <a:t> (self-observation) to identify the structure of the mind.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employed tools like reaction time measurement devices in experimental studies.</a:t>
            </a:r>
          </a:p>
        </p:txBody>
      </p:sp>
      <p:pic>
        <p:nvPicPr>
          <p:cNvPr id="5" name="Content Placeholder 2" descr="Two photographs of Wilhelm Wundt">
            <a:extLst>
              <a:ext uri="{FF2B5EF4-FFF2-40B4-BE49-F238E27FC236}">
                <a16:creationId xmlns:a16="http://schemas.microsoft.com/office/drawing/2014/main" id="{DB6AB42C-7CC6-1342-32B7-3275BB49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4559440" y="3810000"/>
            <a:ext cx="3505200" cy="194733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7913B-5A0A-C40D-5ABD-AA0CE9D0C8A7}"/>
              </a:ext>
            </a:extLst>
          </p:cNvPr>
          <p:cNvSpPr txBox="1"/>
          <p:nvPr/>
        </p:nvSpPr>
        <p:spPr>
          <a:xfrm>
            <a:off x="5999294" y="5757334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49022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1163</Words>
  <Application>Microsoft Office PowerPoint</Application>
  <PresentationFormat>On-screen Show (4:3)</PresentationFormat>
  <Paragraphs>121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1.1</vt:lpstr>
      <vt:lpstr>What Is Psychology?</vt:lpstr>
      <vt:lpstr>Reflection Question1</vt:lpstr>
      <vt:lpstr>Branches Of Psychology</vt:lpstr>
      <vt:lpstr>Scientific Method</vt:lpstr>
      <vt:lpstr>Merits Of An Education In Psychology</vt:lpstr>
      <vt:lpstr>Group Activity</vt:lpstr>
      <vt:lpstr>History Of Psychology</vt:lpstr>
      <vt:lpstr>Wundt And Structuralism</vt:lpstr>
      <vt:lpstr>James And Functionalism</vt:lpstr>
      <vt:lpstr>Pioneering Women</vt:lpstr>
      <vt:lpstr>Freud And Psychoanalytic Theory</vt:lpstr>
      <vt:lpstr>Reflection Question2</vt:lpstr>
      <vt:lpstr>Wertheimer, Koffka, Kohler, And Gestalt Psychology</vt:lpstr>
      <vt:lpstr>Ivan Pavlov, Watson, Skinner, And Behaviorism</vt:lpstr>
      <vt:lpstr>Behaviorism (Pavlov and Watson)</vt:lpstr>
      <vt:lpstr>Lesson 1.1 Figure 10</vt:lpstr>
      <vt:lpstr>Reflection Question3</vt:lpstr>
      <vt:lpstr>Maslow, Rogers, And Humanism</vt:lpstr>
      <vt:lpstr>Lesson 1.1 Figure 12</vt:lpstr>
      <vt:lpstr>Reflection Question4</vt:lpstr>
      <vt:lpstr>The Cognitive Revolution</vt:lpstr>
      <vt:lpstr>Multicultural Psychology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1.1 What is Psychology?</dc:title>
  <dc:creator>Hawkes Learning</dc:creator>
  <cp:keywords>Psychology</cp:keywords>
  <cp:lastModifiedBy>Talissa Nahass</cp:lastModifiedBy>
  <cp:revision>206</cp:revision>
  <dcterms:created xsi:type="dcterms:W3CDTF">2013-04-26T14:43:13Z</dcterms:created>
  <dcterms:modified xsi:type="dcterms:W3CDTF">2024-07-23T17:29:59Z</dcterms:modified>
  <cp:category>Psychology</cp:category>
</cp:coreProperties>
</file>