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4"/>
  </p:notesMasterIdLst>
  <p:handoutMasterIdLst>
    <p:handoutMasterId r:id="rId35"/>
  </p:handoutMasterIdLst>
  <p:sldIdLst>
    <p:sldId id="272" r:id="rId3"/>
    <p:sldId id="273" r:id="rId4"/>
    <p:sldId id="274" r:id="rId5"/>
    <p:sldId id="275" r:id="rId6"/>
    <p:sldId id="276" r:id="rId7"/>
    <p:sldId id="296" r:id="rId8"/>
    <p:sldId id="290" r:id="rId9"/>
    <p:sldId id="277" r:id="rId10"/>
    <p:sldId id="278" r:id="rId11"/>
    <p:sldId id="291" r:id="rId12"/>
    <p:sldId id="279" r:id="rId13"/>
    <p:sldId id="292" r:id="rId14"/>
    <p:sldId id="297" r:id="rId15"/>
    <p:sldId id="280" r:id="rId16"/>
    <p:sldId id="270" r:id="rId17"/>
    <p:sldId id="281" r:id="rId18"/>
    <p:sldId id="298" r:id="rId19"/>
    <p:sldId id="299" r:id="rId20"/>
    <p:sldId id="282" r:id="rId21"/>
    <p:sldId id="293" r:id="rId22"/>
    <p:sldId id="283" r:id="rId23"/>
    <p:sldId id="284" r:id="rId24"/>
    <p:sldId id="285" r:id="rId25"/>
    <p:sldId id="286" r:id="rId26"/>
    <p:sldId id="294" r:id="rId27"/>
    <p:sldId id="287" r:id="rId28"/>
    <p:sldId id="295" r:id="rId29"/>
    <p:sldId id="288" r:id="rId30"/>
    <p:sldId id="300" r:id="rId31"/>
    <p:sldId id="289" r:id="rId32"/>
    <p:sldId id="318" r:id="rId33"/>
  </p:sldIdLst>
  <p:sldSz cx="9144000" cy="6858000" type="screen4x3"/>
  <p:notesSz cx="6858000" cy="9144000"/>
  <p:embeddedFontLst>
    <p:embeddedFont>
      <p:font typeface="Century Gothic" panose="020B0502020202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799"/>
    <a:srgbClr val="182F58"/>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95" d="100"/>
          <a:sy n="95" d="100"/>
        </p:scale>
        <p:origin x="222" y="96"/>
      </p:cViewPr>
      <p:guideLst>
        <p:guide orient="horz" pos="2160"/>
        <p:guide pos="2880"/>
      </p:guideLst>
    </p:cSldViewPr>
  </p:slideViewPr>
  <p:outlineViewPr>
    <p:cViewPr>
      <p:scale>
        <a:sx n="33" d="100"/>
        <a:sy n="33" d="100"/>
      </p:scale>
      <p:origin x="0" y="-1848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11410B57-48FD-4D40-BD15-54C881D075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9600" y="297219"/>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57791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572895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035393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487427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081584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505640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421849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88601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040448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78303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387165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957335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9695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Connect the Concepts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Everyday Connections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8" r:id="rId7"/>
    <p:sldLayoutId id="2147483656" r:id="rId8"/>
    <p:sldLayoutId id="2147483657" r:id="rId9"/>
    <p:sldLayoutId id="2147483659"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2416407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1.2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Contemporary Psychology</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0D3D-D278-8DAE-0404-A8A667F404E2}"/>
              </a:ext>
            </a:extLst>
          </p:cNvPr>
          <p:cNvSpPr>
            <a:spLocks noGrp="1"/>
          </p:cNvSpPr>
          <p:nvPr>
            <p:ph type="title"/>
          </p:nvPr>
        </p:nvSpPr>
        <p:spPr/>
        <p:txBody>
          <a:bodyPr/>
          <a:lstStyle/>
          <a:p>
            <a:r>
              <a:rPr lang="en-US" b="1" dirty="0"/>
              <a:t>Perception</a:t>
            </a:r>
          </a:p>
        </p:txBody>
      </p:sp>
      <p:sp>
        <p:nvSpPr>
          <p:cNvPr id="3" name="Content Placeholder 2">
            <a:extLst>
              <a:ext uri="{FF2B5EF4-FFF2-40B4-BE49-F238E27FC236}">
                <a16:creationId xmlns:a16="http://schemas.microsoft.com/office/drawing/2014/main" id="{70317376-E59D-55C4-59A0-6E211F67ADA0}"/>
              </a:ext>
            </a:extLst>
          </p:cNvPr>
          <p:cNvSpPr>
            <a:spLocks noGrp="1"/>
          </p:cNvSpPr>
          <p:nvPr>
            <p:ph idx="1"/>
          </p:nvPr>
        </p:nvSpPr>
        <p:spPr/>
        <p:txBody>
          <a:bodyPr/>
          <a:lstStyle/>
          <a:p>
            <a:r>
              <a:rPr lang="en-US" dirty="0"/>
              <a:t>Interpretation and organization of sensory information</a:t>
            </a:r>
          </a:p>
          <a:p>
            <a:r>
              <a:rPr lang="en-US" dirty="0"/>
              <a:t>Influenced by attention, experiences, and cultural background</a:t>
            </a:r>
          </a:p>
          <a:p>
            <a:r>
              <a:rPr lang="en-US" dirty="0"/>
              <a:t>Gives meaning and subjective experience to sensations</a:t>
            </a:r>
          </a:p>
          <a:p>
            <a:r>
              <a:rPr lang="en-US" dirty="0"/>
              <a:t>Allows recognition of objects, sounds, smells, etc.</a:t>
            </a:r>
          </a:p>
          <a:p>
            <a:r>
              <a:rPr lang="en-US" dirty="0"/>
              <a:t>Varies among individuals for the same sensation</a:t>
            </a:r>
          </a:p>
        </p:txBody>
      </p:sp>
    </p:spTree>
    <p:extLst>
      <p:ext uri="{BB962C8B-B14F-4D97-AF65-F5344CB8AC3E}">
        <p14:creationId xmlns:p14="http://schemas.microsoft.com/office/powerpoint/2010/main" val="5736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2141-49C3-7B30-3E37-D9247D1D1C2A}"/>
              </a:ext>
            </a:extLst>
          </p:cNvPr>
          <p:cNvSpPr>
            <a:spLocks noGrp="1"/>
          </p:cNvSpPr>
          <p:nvPr>
            <p:ph type="title"/>
          </p:nvPr>
        </p:nvSpPr>
        <p:spPr/>
        <p:txBody>
          <a:bodyPr/>
          <a:lstStyle/>
          <a:p>
            <a:r>
              <a:rPr lang="en-US" b="1" dirty="0"/>
              <a:t>Cognitive Psychology</a:t>
            </a:r>
          </a:p>
        </p:txBody>
      </p:sp>
      <p:sp>
        <p:nvSpPr>
          <p:cNvPr id="3" name="Content Placeholder 2">
            <a:extLst>
              <a:ext uri="{FF2B5EF4-FFF2-40B4-BE49-F238E27FC236}">
                <a16:creationId xmlns:a16="http://schemas.microsoft.com/office/drawing/2014/main" id="{609D789A-DFE5-00C4-5124-6FFD8333B592}"/>
              </a:ext>
            </a:extLst>
          </p:cNvPr>
          <p:cNvSpPr>
            <a:spLocks noGrp="1"/>
          </p:cNvSpPr>
          <p:nvPr>
            <p:ph idx="1"/>
          </p:nvPr>
        </p:nvSpPr>
        <p:spPr/>
        <p:txBody>
          <a:bodyPr>
            <a:normAutofit/>
          </a:bodyPr>
          <a:lstStyle/>
          <a:p>
            <a:r>
              <a:rPr lang="en-US" b="1" dirty="0"/>
              <a:t>Cognitive psychology: </a:t>
            </a:r>
            <a:r>
              <a:rPr lang="en-US" dirty="0"/>
              <a:t>study of cognitions, or thoughts, and their relationship to experiences and actions</a:t>
            </a:r>
          </a:p>
          <a:p>
            <a:r>
              <a:rPr lang="en-US" dirty="0"/>
              <a:t>Explores topics like attention, problem-solving, language, and memory</a:t>
            </a:r>
          </a:p>
          <a:p>
            <a:r>
              <a:rPr lang="en-US" dirty="0"/>
              <a:t>Utilizes diverse approaches and interdisciplinary collaborations</a:t>
            </a:r>
          </a:p>
          <a:p>
            <a:r>
              <a:rPr lang="en-US" dirty="0"/>
              <a:t>Concepts integrated throughout chapters on perception, thinking, memory, etc.</a:t>
            </a:r>
          </a:p>
        </p:txBody>
      </p:sp>
    </p:spTree>
    <p:extLst>
      <p:ext uri="{BB962C8B-B14F-4D97-AF65-F5344CB8AC3E}">
        <p14:creationId xmlns:p14="http://schemas.microsoft.com/office/powerpoint/2010/main" val="208707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8502-A2F3-E97A-98D5-72097BA9F0FC}"/>
              </a:ext>
            </a:extLst>
          </p:cNvPr>
          <p:cNvSpPr>
            <a:spLocks noGrp="1"/>
          </p:cNvSpPr>
          <p:nvPr>
            <p:ph type="title"/>
          </p:nvPr>
        </p:nvSpPr>
        <p:spPr/>
        <p:txBody>
          <a:bodyPr/>
          <a:lstStyle/>
          <a:p>
            <a:r>
              <a:rPr lang="en-US" b="1" dirty="0"/>
              <a:t>Cognitive Processes</a:t>
            </a:r>
          </a:p>
        </p:txBody>
      </p:sp>
      <p:sp>
        <p:nvSpPr>
          <p:cNvPr id="3" name="Content Placeholder 2">
            <a:extLst>
              <a:ext uri="{FF2B5EF4-FFF2-40B4-BE49-F238E27FC236}">
                <a16:creationId xmlns:a16="http://schemas.microsoft.com/office/drawing/2014/main" id="{D114509C-7C5C-5EB6-FBEC-DB45CC38CFC8}"/>
              </a:ext>
            </a:extLst>
          </p:cNvPr>
          <p:cNvSpPr>
            <a:spLocks noGrp="1"/>
          </p:cNvSpPr>
          <p:nvPr>
            <p:ph idx="1"/>
          </p:nvPr>
        </p:nvSpPr>
        <p:spPr/>
        <p:txBody>
          <a:bodyPr>
            <a:normAutofit/>
          </a:bodyPr>
          <a:lstStyle/>
          <a:p>
            <a:r>
              <a:rPr lang="en-US" dirty="0"/>
              <a:t>Concepts</a:t>
            </a:r>
          </a:p>
          <a:p>
            <a:r>
              <a:rPr lang="en-US" dirty="0"/>
              <a:t>Attention</a:t>
            </a:r>
          </a:p>
          <a:p>
            <a:r>
              <a:rPr lang="en-US" dirty="0"/>
              <a:t>Problem solving</a:t>
            </a:r>
          </a:p>
          <a:p>
            <a:r>
              <a:rPr lang="en-US" dirty="0"/>
              <a:t>Decision making</a:t>
            </a:r>
          </a:p>
          <a:p>
            <a:r>
              <a:rPr lang="en-US" dirty="0"/>
              <a:t>Judgment</a:t>
            </a:r>
          </a:p>
          <a:p>
            <a:r>
              <a:rPr lang="en-US" dirty="0"/>
              <a:t>Language</a:t>
            </a:r>
          </a:p>
          <a:p>
            <a:r>
              <a:rPr lang="en-US" dirty="0"/>
              <a:t>Memory</a:t>
            </a:r>
          </a:p>
        </p:txBody>
      </p:sp>
    </p:spTree>
    <p:extLst>
      <p:ext uri="{BB962C8B-B14F-4D97-AF65-F5344CB8AC3E}">
        <p14:creationId xmlns:p14="http://schemas.microsoft.com/office/powerpoint/2010/main" val="45691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F05B9-9450-0632-2214-453DB40DDA80}"/>
              </a:ext>
            </a:extLst>
          </p:cNvPr>
          <p:cNvSpPr>
            <a:spLocks noGrp="1"/>
          </p:cNvSpPr>
          <p:nvPr>
            <p:ph type="title"/>
          </p:nvPr>
        </p:nvSpPr>
        <p:spPr/>
        <p:txBody>
          <a:bodyPr/>
          <a:lstStyle/>
          <a:p>
            <a:r>
              <a:rPr lang="en-US" b="1" dirty="0"/>
              <a:t>Lesson 1.2 Figure 4</a:t>
            </a:r>
          </a:p>
        </p:txBody>
      </p:sp>
      <p:sp>
        <p:nvSpPr>
          <p:cNvPr id="3" name="Content Placeholder 2">
            <a:extLst>
              <a:ext uri="{FF2B5EF4-FFF2-40B4-BE49-F238E27FC236}">
                <a16:creationId xmlns:a16="http://schemas.microsoft.com/office/drawing/2014/main" id="{4D107F6E-2C01-32E9-E637-20A31A46043B}"/>
              </a:ext>
            </a:extLst>
          </p:cNvPr>
          <p:cNvSpPr>
            <a:spLocks noGrp="1"/>
          </p:cNvSpPr>
          <p:nvPr>
            <p:ph idx="1"/>
          </p:nvPr>
        </p:nvSpPr>
        <p:spPr>
          <a:xfrm>
            <a:off x="529771" y="4623916"/>
            <a:ext cx="8229600" cy="1005840"/>
          </a:xfrm>
        </p:spPr>
        <p:txBody>
          <a:bodyPr>
            <a:normAutofit fontScale="62500" lnSpcReduction="20000"/>
          </a:bodyPr>
          <a:lstStyle/>
          <a:p>
            <a:pPr marL="0" indent="0">
              <a:buNone/>
            </a:pPr>
            <a:r>
              <a:rPr lang="en-US" dirty="0"/>
              <a:t>Caption: According to a researcher at Cambridge University, reading sensation and perception occur so quickly, we often overlook typos. This image can be read and comprehended even though all would agree, it is only closely related to English words.</a:t>
            </a:r>
          </a:p>
        </p:txBody>
      </p:sp>
      <p:pic>
        <p:nvPicPr>
          <p:cNvPr id="5" name="Content Placeholder 2" descr="An example of a passage that contains several tupos but is still easily read.&#10;">
            <a:extLst>
              <a:ext uri="{FF2B5EF4-FFF2-40B4-BE49-F238E27FC236}">
                <a16:creationId xmlns:a16="http://schemas.microsoft.com/office/drawing/2014/main" id="{A0F5D917-35EF-5132-1171-0D78191BCB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66" b="19667"/>
          <a:stretch/>
        </p:blipFill>
        <p:spPr>
          <a:xfrm>
            <a:off x="505487" y="1600200"/>
            <a:ext cx="8128000" cy="2819400"/>
          </a:xfrm>
          <a:prstGeom prst="rect">
            <a:avLst/>
          </a:prstGeom>
          <a:noFill/>
        </p:spPr>
      </p:pic>
    </p:spTree>
    <p:extLst>
      <p:ext uri="{BB962C8B-B14F-4D97-AF65-F5344CB8AC3E}">
        <p14:creationId xmlns:p14="http://schemas.microsoft.com/office/powerpoint/2010/main" val="168248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2FA8-A3F2-841B-7784-AF2DBDBDB5AA}"/>
              </a:ext>
            </a:extLst>
          </p:cNvPr>
          <p:cNvSpPr>
            <a:spLocks noGrp="1"/>
          </p:cNvSpPr>
          <p:nvPr>
            <p:ph type="title"/>
          </p:nvPr>
        </p:nvSpPr>
        <p:spPr/>
        <p:txBody>
          <a:bodyPr/>
          <a:lstStyle/>
          <a:p>
            <a:r>
              <a:rPr lang="en-US" b="1" dirty="0"/>
              <a:t>Developmental Psychology</a:t>
            </a:r>
          </a:p>
        </p:txBody>
      </p:sp>
      <p:sp>
        <p:nvSpPr>
          <p:cNvPr id="5" name="TextBox 4">
            <a:extLst>
              <a:ext uri="{FF2B5EF4-FFF2-40B4-BE49-F238E27FC236}">
                <a16:creationId xmlns:a16="http://schemas.microsoft.com/office/drawing/2014/main" id="{8E0D38A6-733D-DE54-A210-D2998D5D51FC}"/>
              </a:ext>
            </a:extLst>
          </p:cNvPr>
          <p:cNvSpPr txBox="1"/>
          <p:nvPr/>
        </p:nvSpPr>
        <p:spPr>
          <a:xfrm>
            <a:off x="1074746" y="1417460"/>
            <a:ext cx="625492" cy="253916"/>
          </a:xfrm>
          <a:prstGeom prst="rect">
            <a:avLst/>
          </a:prstGeom>
          <a:noFill/>
        </p:spPr>
        <p:txBody>
          <a:bodyPr wrap="none" rtlCol="0">
            <a:spAutoFit/>
          </a:bodyPr>
          <a:lstStyle/>
          <a:p>
            <a:r>
              <a:rPr lang="en-US" sz="1050" dirty="0">
                <a:solidFill>
                  <a:srgbClr val="182F58"/>
                </a:solidFill>
              </a:rPr>
              <a:t>Figure 5</a:t>
            </a:r>
          </a:p>
        </p:txBody>
      </p:sp>
      <p:pic>
        <p:nvPicPr>
          <p:cNvPr id="6" name="Content Placeholder 2" descr="A photograph shows Jean Piaget.&#10;">
            <a:extLst>
              <a:ext uri="{FF2B5EF4-FFF2-40B4-BE49-F238E27FC236}">
                <a16:creationId xmlns:a16="http://schemas.microsoft.com/office/drawing/2014/main" id="{A5D32FC7-EDFD-7C3C-60FE-6B4DB78B6C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333" r="33333" b="1235"/>
          <a:stretch/>
        </p:blipFill>
        <p:spPr>
          <a:xfrm>
            <a:off x="468520" y="1676400"/>
            <a:ext cx="1837944" cy="3063240"/>
          </a:xfrm>
          <a:prstGeom prst="rect">
            <a:avLst/>
          </a:prstGeom>
          <a:noFill/>
        </p:spPr>
      </p:pic>
      <p:sp>
        <p:nvSpPr>
          <p:cNvPr id="7" name="TextBox 6">
            <a:extLst>
              <a:ext uri="{FF2B5EF4-FFF2-40B4-BE49-F238E27FC236}">
                <a16:creationId xmlns:a16="http://schemas.microsoft.com/office/drawing/2014/main" id="{FA39CC38-3D13-D176-3DEE-73DADA927142}"/>
              </a:ext>
            </a:extLst>
          </p:cNvPr>
          <p:cNvSpPr txBox="1"/>
          <p:nvPr/>
        </p:nvSpPr>
        <p:spPr>
          <a:xfrm>
            <a:off x="457200" y="4868637"/>
            <a:ext cx="1837943" cy="900246"/>
          </a:xfrm>
          <a:prstGeom prst="rect">
            <a:avLst/>
          </a:prstGeom>
          <a:noFill/>
        </p:spPr>
        <p:txBody>
          <a:bodyPr wrap="square" rtlCol="0">
            <a:spAutoFit/>
          </a:bodyPr>
          <a:lstStyle/>
          <a:p>
            <a:r>
              <a:rPr lang="en-US" sz="1050" dirty="0">
                <a:solidFill>
                  <a:srgbClr val="182F58"/>
                </a:solidFill>
              </a:rPr>
              <a:t>Caption: Jean Piaget is famous for his theories regarding changes in cognitive ability that occur as we move from infancy to adulthood. </a:t>
            </a:r>
          </a:p>
        </p:txBody>
      </p:sp>
      <p:sp>
        <p:nvSpPr>
          <p:cNvPr id="3" name="Content Placeholder 2">
            <a:extLst>
              <a:ext uri="{FF2B5EF4-FFF2-40B4-BE49-F238E27FC236}">
                <a16:creationId xmlns:a16="http://schemas.microsoft.com/office/drawing/2014/main" id="{E632E9BF-F9EA-33B1-FAD7-8AC4BCCB4F49}"/>
              </a:ext>
            </a:extLst>
          </p:cNvPr>
          <p:cNvSpPr>
            <a:spLocks noGrp="1"/>
          </p:cNvSpPr>
          <p:nvPr>
            <p:ph idx="1"/>
          </p:nvPr>
        </p:nvSpPr>
        <p:spPr>
          <a:xfrm>
            <a:off x="2590800" y="1280160"/>
            <a:ext cx="6400800" cy="4572000"/>
          </a:xfrm>
        </p:spPr>
        <p:txBody>
          <a:bodyPr>
            <a:noAutofit/>
          </a:bodyPr>
          <a:lstStyle/>
          <a:p>
            <a:r>
              <a:rPr lang="en-US" sz="2500" b="1" dirty="0"/>
              <a:t>Developmental psychology: </a:t>
            </a:r>
            <a:r>
              <a:rPr lang="en-US" sz="2500" dirty="0"/>
              <a:t>scientific study of development across lifespan</a:t>
            </a:r>
            <a:endParaRPr lang="en-US" sz="2500" b="1" dirty="0"/>
          </a:p>
          <a:p>
            <a:r>
              <a:rPr lang="en-US" sz="2500" dirty="0"/>
              <a:t>Examines processes of physical maturation and psychological changes</a:t>
            </a:r>
          </a:p>
          <a:p>
            <a:r>
              <a:rPr lang="en-US" sz="2500" dirty="0"/>
              <a:t>Focuses on cognitive, moral, social, and other attribute changes over time</a:t>
            </a:r>
          </a:p>
          <a:p>
            <a:r>
              <a:rPr lang="en-US" sz="2500" dirty="0"/>
              <a:t>Early focus on development from childhood to adulthood</a:t>
            </a:r>
          </a:p>
          <a:p>
            <a:r>
              <a:rPr lang="en-US" sz="2500" dirty="0"/>
              <a:t>Increasing interest in studying changes in later adulthood and aging</a:t>
            </a:r>
          </a:p>
        </p:txBody>
      </p:sp>
    </p:spTree>
    <p:extLst>
      <p:ext uri="{BB962C8B-B14F-4D97-AF65-F5344CB8AC3E}">
        <p14:creationId xmlns:p14="http://schemas.microsoft.com/office/powerpoint/2010/main" val="301073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1" baseline="-25000" dirty="0"/>
              <a:t>1</a:t>
            </a:r>
            <a:endParaRPr lang="en-US" b="1"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228600" y="1260900"/>
            <a:ext cx="5943600" cy="4130041"/>
          </a:xfrm>
        </p:spPr>
        <p:txBody>
          <a:bodyPr>
            <a:normAutofit fontScale="85000" lnSpcReduction="20000"/>
          </a:bodyPr>
          <a:lstStyle/>
          <a:p>
            <a:r>
              <a:rPr lang="en-US" dirty="0"/>
              <a:t>Developmental psychologists have proposed several methods of learning. Vyotsky proposed the concept of scaffolding and the zone of proximal development (Figure 6). The theory explains how individuals move from areas of knowledge they already have to areas of new skills through the use of assistance, or scaffolding.</a:t>
            </a:r>
          </a:p>
          <a:p>
            <a:endParaRPr lang="en-US" dirty="0"/>
          </a:p>
          <a:p>
            <a:r>
              <a:rPr lang="en-US" dirty="0"/>
              <a:t>Can you think of activities you engaged in as a child, or skills you have tried to teach another, that utilizes the scaffolding method?</a:t>
            </a:r>
          </a:p>
        </p:txBody>
      </p:sp>
      <p:sp>
        <p:nvSpPr>
          <p:cNvPr id="5" name="TextBox 4">
            <a:extLst>
              <a:ext uri="{FF2B5EF4-FFF2-40B4-BE49-F238E27FC236}">
                <a16:creationId xmlns:a16="http://schemas.microsoft.com/office/drawing/2014/main" id="{446618EB-2DB3-C693-706A-61593A0BDE2C}"/>
              </a:ext>
            </a:extLst>
          </p:cNvPr>
          <p:cNvSpPr txBox="1"/>
          <p:nvPr/>
        </p:nvSpPr>
        <p:spPr>
          <a:xfrm>
            <a:off x="7363134" y="4876800"/>
            <a:ext cx="625492" cy="253916"/>
          </a:xfrm>
          <a:prstGeom prst="rect">
            <a:avLst/>
          </a:prstGeom>
          <a:noFill/>
        </p:spPr>
        <p:txBody>
          <a:bodyPr wrap="none" rtlCol="0">
            <a:spAutoFit/>
          </a:bodyPr>
          <a:lstStyle/>
          <a:p>
            <a:r>
              <a:rPr lang="en-US" sz="1050" dirty="0">
                <a:solidFill>
                  <a:srgbClr val="182F58"/>
                </a:solidFill>
              </a:rPr>
              <a:t>Figure 6</a:t>
            </a:r>
          </a:p>
        </p:txBody>
      </p:sp>
      <p:pic>
        <p:nvPicPr>
          <p:cNvPr id="6" name="Content Placeholder 2" descr="A graphic showing the zone of proximal development&#10;">
            <a:extLst>
              <a:ext uri="{FF2B5EF4-FFF2-40B4-BE49-F238E27FC236}">
                <a16:creationId xmlns:a16="http://schemas.microsoft.com/office/drawing/2014/main" id="{0BCAEDAF-DF75-0D34-B3D8-8648FC6DB6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12" r="24688"/>
          <a:stretch/>
        </p:blipFill>
        <p:spPr>
          <a:xfrm>
            <a:off x="6324600" y="1981200"/>
            <a:ext cx="2702560" cy="2895600"/>
          </a:xfrm>
          <a:prstGeom prst="rect">
            <a:avLst/>
          </a:prstGeom>
          <a:noFill/>
        </p:spPr>
      </p:pic>
    </p:spTree>
    <p:extLst>
      <p:ext uri="{BB962C8B-B14F-4D97-AF65-F5344CB8AC3E}">
        <p14:creationId xmlns:p14="http://schemas.microsoft.com/office/powerpoint/2010/main" val="302916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EAA7-8AC3-35F5-4D06-CBE5263CB8D9}"/>
              </a:ext>
            </a:extLst>
          </p:cNvPr>
          <p:cNvSpPr>
            <a:spLocks noGrp="1"/>
          </p:cNvSpPr>
          <p:nvPr>
            <p:ph type="title"/>
          </p:nvPr>
        </p:nvSpPr>
        <p:spPr/>
        <p:txBody>
          <a:bodyPr/>
          <a:lstStyle/>
          <a:p>
            <a:r>
              <a:rPr lang="en-US" b="1" dirty="0"/>
              <a:t>Personality Psychology</a:t>
            </a:r>
          </a:p>
        </p:txBody>
      </p:sp>
      <p:sp>
        <p:nvSpPr>
          <p:cNvPr id="5" name="TextBox 4">
            <a:extLst>
              <a:ext uri="{FF2B5EF4-FFF2-40B4-BE49-F238E27FC236}">
                <a16:creationId xmlns:a16="http://schemas.microsoft.com/office/drawing/2014/main" id="{698DD116-BE8C-B571-9B46-6638413E426B}"/>
              </a:ext>
            </a:extLst>
          </p:cNvPr>
          <p:cNvSpPr txBox="1"/>
          <p:nvPr/>
        </p:nvSpPr>
        <p:spPr>
          <a:xfrm>
            <a:off x="1457507" y="1567264"/>
            <a:ext cx="625492" cy="253916"/>
          </a:xfrm>
          <a:prstGeom prst="rect">
            <a:avLst/>
          </a:prstGeom>
          <a:noFill/>
        </p:spPr>
        <p:txBody>
          <a:bodyPr wrap="none" rtlCol="0">
            <a:spAutoFit/>
          </a:bodyPr>
          <a:lstStyle/>
          <a:p>
            <a:r>
              <a:rPr lang="en-US" sz="1050" dirty="0">
                <a:solidFill>
                  <a:srgbClr val="182F58"/>
                </a:solidFill>
              </a:rPr>
              <a:t>Figure 7</a:t>
            </a:r>
          </a:p>
        </p:txBody>
      </p:sp>
      <p:pic>
        <p:nvPicPr>
          <p:cNvPr id="6" name="Content Placeholder 2" descr="An illustration of an iceberg explaining his id, ego, and superego theory.&#10;">
            <a:extLst>
              <a:ext uri="{FF2B5EF4-FFF2-40B4-BE49-F238E27FC236}">
                <a16:creationId xmlns:a16="http://schemas.microsoft.com/office/drawing/2014/main" id="{B4103C4C-7B52-0563-2550-84B9C157AB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562" r="27500"/>
          <a:stretch/>
        </p:blipFill>
        <p:spPr>
          <a:xfrm>
            <a:off x="457200" y="1821180"/>
            <a:ext cx="2626106" cy="3215640"/>
          </a:xfrm>
          <a:prstGeom prst="rect">
            <a:avLst/>
          </a:prstGeom>
          <a:noFill/>
        </p:spPr>
      </p:pic>
      <p:sp>
        <p:nvSpPr>
          <p:cNvPr id="7" name="TextBox 6">
            <a:extLst>
              <a:ext uri="{FF2B5EF4-FFF2-40B4-BE49-F238E27FC236}">
                <a16:creationId xmlns:a16="http://schemas.microsoft.com/office/drawing/2014/main" id="{62243046-91B1-7313-3D72-F6B410B6AEE3}"/>
              </a:ext>
            </a:extLst>
          </p:cNvPr>
          <p:cNvSpPr txBox="1"/>
          <p:nvPr/>
        </p:nvSpPr>
        <p:spPr>
          <a:xfrm>
            <a:off x="304800" y="5036820"/>
            <a:ext cx="3038293" cy="577081"/>
          </a:xfrm>
          <a:prstGeom prst="rect">
            <a:avLst/>
          </a:prstGeom>
          <a:noFill/>
        </p:spPr>
        <p:txBody>
          <a:bodyPr wrap="square" rtlCol="0">
            <a:spAutoFit/>
          </a:bodyPr>
          <a:lstStyle/>
          <a:p>
            <a:r>
              <a:rPr lang="en-US" sz="1050" dirty="0">
                <a:solidFill>
                  <a:srgbClr val="182F58"/>
                </a:solidFill>
              </a:rPr>
              <a:t>Caption: Freud's model of personality includes major division between conscious and unconscious and the id, ego, and superego.</a:t>
            </a:r>
          </a:p>
        </p:txBody>
      </p:sp>
      <p:sp>
        <p:nvSpPr>
          <p:cNvPr id="3" name="Content Placeholder 2">
            <a:extLst>
              <a:ext uri="{FF2B5EF4-FFF2-40B4-BE49-F238E27FC236}">
                <a16:creationId xmlns:a16="http://schemas.microsoft.com/office/drawing/2014/main" id="{B112BF34-B1E5-7104-2B70-18BF59113C18}"/>
              </a:ext>
            </a:extLst>
          </p:cNvPr>
          <p:cNvSpPr>
            <a:spLocks noGrp="1"/>
          </p:cNvSpPr>
          <p:nvPr>
            <p:ph idx="1"/>
          </p:nvPr>
        </p:nvSpPr>
        <p:spPr>
          <a:xfrm>
            <a:off x="3200400" y="1295400"/>
            <a:ext cx="5867400" cy="4572000"/>
          </a:xfrm>
        </p:spPr>
        <p:txBody>
          <a:bodyPr>
            <a:normAutofit fontScale="92500" lnSpcReduction="20000"/>
          </a:bodyPr>
          <a:lstStyle/>
          <a:p>
            <a:r>
              <a:rPr lang="en-US" b="1" dirty="0"/>
              <a:t>Personality psychology</a:t>
            </a:r>
            <a:r>
              <a:rPr lang="en-US" dirty="0"/>
              <a:t>: study of patterns of thoughts and behaviors that make each individual unique</a:t>
            </a:r>
          </a:p>
          <a:p>
            <a:r>
              <a:rPr lang="en-US" dirty="0"/>
              <a:t>The early theories aimed to explain personality development (e.g. Freud, Maslow).</a:t>
            </a:r>
          </a:p>
          <a:p>
            <a:r>
              <a:rPr lang="en-US" dirty="0"/>
              <a:t>The contemporary approach identifies and measures personality traits.</a:t>
            </a:r>
          </a:p>
          <a:p>
            <a:r>
              <a:rPr lang="en-US" dirty="0"/>
              <a:t>Freud proposed that personality arose as a result of conflicts between the conscious and unconscious parts of the mind.</a:t>
            </a:r>
          </a:p>
        </p:txBody>
      </p:sp>
    </p:spTree>
    <p:extLst>
      <p:ext uri="{BB962C8B-B14F-4D97-AF65-F5344CB8AC3E}">
        <p14:creationId xmlns:p14="http://schemas.microsoft.com/office/powerpoint/2010/main" val="236385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7F5D-A89B-D047-FCBE-ACADD4CC7A41}"/>
              </a:ext>
            </a:extLst>
          </p:cNvPr>
          <p:cNvSpPr>
            <a:spLocks noGrp="1"/>
          </p:cNvSpPr>
          <p:nvPr>
            <p:ph type="title"/>
          </p:nvPr>
        </p:nvSpPr>
        <p:spPr/>
        <p:txBody>
          <a:bodyPr/>
          <a:lstStyle/>
          <a:p>
            <a:r>
              <a:rPr lang="en-US" b="1" dirty="0"/>
              <a:t>Personality Traits</a:t>
            </a:r>
          </a:p>
        </p:txBody>
      </p:sp>
      <p:sp>
        <p:nvSpPr>
          <p:cNvPr id="3" name="Content Placeholder 2">
            <a:extLst>
              <a:ext uri="{FF2B5EF4-FFF2-40B4-BE49-F238E27FC236}">
                <a16:creationId xmlns:a16="http://schemas.microsoft.com/office/drawing/2014/main" id="{BF9CE0B0-711C-C2DB-EE57-5D442FCE06AD}"/>
              </a:ext>
            </a:extLst>
          </p:cNvPr>
          <p:cNvSpPr>
            <a:spLocks noGrp="1"/>
          </p:cNvSpPr>
          <p:nvPr>
            <p:ph idx="1"/>
          </p:nvPr>
        </p:nvSpPr>
        <p:spPr/>
        <p:txBody>
          <a:bodyPr/>
          <a:lstStyle/>
          <a:p>
            <a:r>
              <a:rPr lang="en-US" b="1" dirty="0"/>
              <a:t>Personality trait: </a:t>
            </a:r>
            <a:r>
              <a:rPr lang="en-US" dirty="0"/>
              <a:t>consistent pattern of thought and behavior</a:t>
            </a:r>
          </a:p>
          <a:p>
            <a:r>
              <a:rPr lang="en-US" dirty="0"/>
              <a:t>Five dimensions, also known as Big Five or Five Factor model</a:t>
            </a:r>
          </a:p>
          <a:p>
            <a:r>
              <a:rPr lang="en-US" dirty="0"/>
              <a:t>Five Factor model: conscientiousness, agreeableness, neuroticism, openness, extraversion</a:t>
            </a:r>
          </a:p>
        </p:txBody>
      </p:sp>
    </p:spTree>
    <p:extLst>
      <p:ext uri="{BB962C8B-B14F-4D97-AF65-F5344CB8AC3E}">
        <p14:creationId xmlns:p14="http://schemas.microsoft.com/office/powerpoint/2010/main" val="317499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F80C-4F29-8325-778F-1152A124B6B3}"/>
              </a:ext>
            </a:extLst>
          </p:cNvPr>
          <p:cNvSpPr>
            <a:spLocks noGrp="1"/>
          </p:cNvSpPr>
          <p:nvPr>
            <p:ph type="title"/>
          </p:nvPr>
        </p:nvSpPr>
        <p:spPr/>
        <p:txBody>
          <a:bodyPr/>
          <a:lstStyle/>
          <a:p>
            <a:r>
              <a:rPr lang="en-US" b="1" dirty="0"/>
              <a:t>Lesson 1.2 Figure 8</a:t>
            </a:r>
          </a:p>
        </p:txBody>
      </p:sp>
      <p:sp>
        <p:nvSpPr>
          <p:cNvPr id="3" name="Content Placeholder 2">
            <a:extLst>
              <a:ext uri="{FF2B5EF4-FFF2-40B4-BE49-F238E27FC236}">
                <a16:creationId xmlns:a16="http://schemas.microsoft.com/office/drawing/2014/main" id="{9346380F-87A9-BD35-DE58-66AAA23D41A5}"/>
              </a:ext>
            </a:extLst>
          </p:cNvPr>
          <p:cNvSpPr>
            <a:spLocks noGrp="1"/>
          </p:cNvSpPr>
          <p:nvPr>
            <p:ph idx="1"/>
          </p:nvPr>
        </p:nvSpPr>
        <p:spPr>
          <a:xfrm>
            <a:off x="563824" y="5334000"/>
            <a:ext cx="8229600" cy="624840"/>
          </a:xfrm>
        </p:spPr>
        <p:txBody>
          <a:bodyPr>
            <a:normAutofit fontScale="47500" lnSpcReduction="20000"/>
          </a:bodyPr>
          <a:lstStyle/>
          <a:p>
            <a:pPr marL="0" indent="0">
              <a:buNone/>
            </a:pPr>
            <a:r>
              <a:rPr lang="en-US" dirty="0"/>
              <a:t>Caption: Each of the dimensions of the Five Factor model is shown in this figure. The provided description would describe someone who scored highly on that given dimension. Someone with a lower score on a given dimension could be described in opposite terms.</a:t>
            </a:r>
          </a:p>
        </p:txBody>
      </p:sp>
      <p:pic>
        <p:nvPicPr>
          <p:cNvPr id="5" name="Content Placeholder 2" descr="A graphic outlining the specifics of the Big 5 Factor model&#10;">
            <a:extLst>
              <a:ext uri="{FF2B5EF4-FFF2-40B4-BE49-F238E27FC236}">
                <a16:creationId xmlns:a16="http://schemas.microsoft.com/office/drawing/2014/main" id="{913034C8-A9A6-A929-03DC-E9F0C4B7F9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298" y="1097280"/>
            <a:ext cx="7333901" cy="4125320"/>
          </a:xfrm>
          <a:prstGeom prst="rect">
            <a:avLst/>
          </a:prstGeom>
          <a:noFill/>
        </p:spPr>
      </p:pic>
    </p:spTree>
    <p:extLst>
      <p:ext uri="{BB962C8B-B14F-4D97-AF65-F5344CB8AC3E}">
        <p14:creationId xmlns:p14="http://schemas.microsoft.com/office/powerpoint/2010/main" val="164246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29E2-9118-B8D2-C1D3-25EE4E19CE4E}"/>
              </a:ext>
            </a:extLst>
          </p:cNvPr>
          <p:cNvSpPr>
            <a:spLocks noGrp="1"/>
          </p:cNvSpPr>
          <p:nvPr>
            <p:ph type="title"/>
          </p:nvPr>
        </p:nvSpPr>
        <p:spPr/>
        <p:txBody>
          <a:bodyPr/>
          <a:lstStyle/>
          <a:p>
            <a:r>
              <a:rPr lang="en-US" b="1" dirty="0"/>
              <a:t>Social Psychology</a:t>
            </a:r>
          </a:p>
        </p:txBody>
      </p:sp>
      <p:sp>
        <p:nvSpPr>
          <p:cNvPr id="3" name="Content Placeholder 2">
            <a:extLst>
              <a:ext uri="{FF2B5EF4-FFF2-40B4-BE49-F238E27FC236}">
                <a16:creationId xmlns:a16="http://schemas.microsoft.com/office/drawing/2014/main" id="{ACB6C312-0E1D-6CD0-3E29-49F5F2D1A7FD}"/>
              </a:ext>
            </a:extLst>
          </p:cNvPr>
          <p:cNvSpPr>
            <a:spLocks noGrp="1"/>
          </p:cNvSpPr>
          <p:nvPr>
            <p:ph idx="1"/>
          </p:nvPr>
        </p:nvSpPr>
        <p:spPr>
          <a:xfrm>
            <a:off x="152400" y="1219200"/>
            <a:ext cx="6705600" cy="4572000"/>
          </a:xfrm>
        </p:spPr>
        <p:txBody>
          <a:bodyPr>
            <a:normAutofit fontScale="92500"/>
          </a:bodyPr>
          <a:lstStyle/>
          <a:p>
            <a:r>
              <a:rPr lang="en-US" dirty="0"/>
              <a:t>Studies how people interact and relate to others</a:t>
            </a:r>
          </a:p>
          <a:p>
            <a:r>
              <a:rPr lang="en-US" dirty="0"/>
              <a:t>Examines how behaviors and thoughts are influenced by social situations</a:t>
            </a:r>
          </a:p>
          <a:p>
            <a:r>
              <a:rPr lang="en-US" dirty="0"/>
              <a:t>Explores topics like conformity, obedience, attitudes, and group behavior</a:t>
            </a:r>
          </a:p>
          <a:p>
            <a:r>
              <a:rPr lang="en-US" dirty="0"/>
              <a:t>Known for experiments testing obedience to authority (e.g. Milgram experiment)</a:t>
            </a:r>
          </a:p>
          <a:p>
            <a:r>
              <a:rPr lang="en-US" dirty="0"/>
              <a:t>Led to ethical guidelines around deception and informed consent in research</a:t>
            </a:r>
          </a:p>
        </p:txBody>
      </p:sp>
      <p:sp>
        <p:nvSpPr>
          <p:cNvPr id="5" name="TextBox 4">
            <a:extLst>
              <a:ext uri="{FF2B5EF4-FFF2-40B4-BE49-F238E27FC236}">
                <a16:creationId xmlns:a16="http://schemas.microsoft.com/office/drawing/2014/main" id="{28633C2B-D44B-3B2B-2CB8-0671C5000D01}"/>
              </a:ext>
            </a:extLst>
          </p:cNvPr>
          <p:cNvSpPr txBox="1"/>
          <p:nvPr/>
        </p:nvSpPr>
        <p:spPr>
          <a:xfrm>
            <a:off x="7548858" y="5036946"/>
            <a:ext cx="625492" cy="253916"/>
          </a:xfrm>
          <a:prstGeom prst="rect">
            <a:avLst/>
          </a:prstGeom>
          <a:noFill/>
        </p:spPr>
        <p:txBody>
          <a:bodyPr wrap="none" rtlCol="0">
            <a:spAutoFit/>
          </a:bodyPr>
          <a:lstStyle/>
          <a:p>
            <a:r>
              <a:rPr lang="en-US" sz="1050" dirty="0">
                <a:solidFill>
                  <a:srgbClr val="182F58"/>
                </a:solidFill>
              </a:rPr>
              <a:t>Figure 9</a:t>
            </a:r>
          </a:p>
        </p:txBody>
      </p:sp>
      <p:pic>
        <p:nvPicPr>
          <p:cNvPr id="6" name="Content Placeholder 2" descr="A photo shows a person, assumedly a doctor, wearing a white lab coat and stethoscope.&#10;">
            <a:extLst>
              <a:ext uri="{FF2B5EF4-FFF2-40B4-BE49-F238E27FC236}">
                <a16:creationId xmlns:a16="http://schemas.microsoft.com/office/drawing/2014/main" id="{2C438645-2CE9-87D7-10F6-DEB685874B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313" r="30313"/>
          <a:stretch/>
        </p:blipFill>
        <p:spPr>
          <a:xfrm>
            <a:off x="6629450" y="1524000"/>
            <a:ext cx="2464308" cy="3520440"/>
          </a:xfrm>
          <a:prstGeom prst="rect">
            <a:avLst/>
          </a:prstGeom>
          <a:noFill/>
        </p:spPr>
      </p:pic>
    </p:spTree>
    <p:extLst>
      <p:ext uri="{BB962C8B-B14F-4D97-AF65-F5344CB8AC3E}">
        <p14:creationId xmlns:p14="http://schemas.microsoft.com/office/powerpoint/2010/main" val="192217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112A-11CC-D5A8-2978-FD5398B6DDD1}"/>
              </a:ext>
            </a:extLst>
          </p:cNvPr>
          <p:cNvSpPr>
            <a:spLocks noGrp="1"/>
          </p:cNvSpPr>
          <p:nvPr>
            <p:ph type="title"/>
          </p:nvPr>
        </p:nvSpPr>
        <p:spPr/>
        <p:txBody>
          <a:bodyPr/>
          <a:lstStyle/>
          <a:p>
            <a:r>
              <a:rPr lang="en-US" b="1" dirty="0"/>
              <a:t>Contemporary Psychology</a:t>
            </a:r>
          </a:p>
        </p:txBody>
      </p:sp>
      <p:sp>
        <p:nvSpPr>
          <p:cNvPr id="3" name="Content Placeholder 2">
            <a:extLst>
              <a:ext uri="{FF2B5EF4-FFF2-40B4-BE49-F238E27FC236}">
                <a16:creationId xmlns:a16="http://schemas.microsoft.com/office/drawing/2014/main" id="{480B184C-506C-888A-8CF1-742CD57DD300}"/>
              </a:ext>
            </a:extLst>
          </p:cNvPr>
          <p:cNvSpPr>
            <a:spLocks noGrp="1"/>
          </p:cNvSpPr>
          <p:nvPr>
            <p:ph idx="1"/>
          </p:nvPr>
        </p:nvSpPr>
        <p:spPr/>
        <p:txBody>
          <a:bodyPr/>
          <a:lstStyle/>
          <a:p>
            <a:r>
              <a:rPr lang="en-US" dirty="0"/>
              <a:t>Diverse field influenced by historical perspectives.</a:t>
            </a:r>
          </a:p>
          <a:p>
            <a:r>
              <a:rPr lang="en-US" dirty="0"/>
              <a:t>Its Interdisciplinary nature draws from fields like biology, philosophy, and more.</a:t>
            </a:r>
          </a:p>
          <a:p>
            <a:r>
              <a:rPr lang="en-US" dirty="0"/>
              <a:t>Involves the study of the mind, behavior, and mental processes.</a:t>
            </a:r>
          </a:p>
          <a:p>
            <a:r>
              <a:rPr lang="en-US" dirty="0"/>
              <a:t>It employs scientific methods and experimental approaches.</a:t>
            </a:r>
          </a:p>
          <a:p>
            <a:r>
              <a:rPr lang="en-US" dirty="0"/>
              <a:t>It applies knowledge to human issues and problems.</a:t>
            </a:r>
          </a:p>
        </p:txBody>
      </p:sp>
    </p:spTree>
    <p:extLst>
      <p:ext uri="{BB962C8B-B14F-4D97-AF65-F5344CB8AC3E}">
        <p14:creationId xmlns:p14="http://schemas.microsoft.com/office/powerpoint/2010/main" val="155264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F85D-DDFB-5E32-6E92-03A6A9D1A490}"/>
              </a:ext>
            </a:extLst>
          </p:cNvPr>
          <p:cNvSpPr>
            <a:spLocks noGrp="1"/>
          </p:cNvSpPr>
          <p:nvPr>
            <p:ph type="title"/>
          </p:nvPr>
        </p:nvSpPr>
        <p:spPr/>
        <p:txBody>
          <a:bodyPr/>
          <a:lstStyle/>
          <a:p>
            <a:r>
              <a:rPr lang="en-US" b="1" dirty="0"/>
              <a:t>Social Psychology (Broad Range Of Topics)</a:t>
            </a:r>
          </a:p>
        </p:txBody>
      </p:sp>
      <p:sp>
        <p:nvSpPr>
          <p:cNvPr id="3" name="Content Placeholder 2">
            <a:extLst>
              <a:ext uri="{FF2B5EF4-FFF2-40B4-BE49-F238E27FC236}">
                <a16:creationId xmlns:a16="http://schemas.microsoft.com/office/drawing/2014/main" id="{B418C4E4-565A-32B7-0D30-48B728D9CC2F}"/>
              </a:ext>
            </a:extLst>
          </p:cNvPr>
          <p:cNvSpPr>
            <a:spLocks noGrp="1"/>
          </p:cNvSpPr>
          <p:nvPr>
            <p:ph idx="1"/>
          </p:nvPr>
        </p:nvSpPr>
        <p:spPr/>
        <p:txBody>
          <a:bodyPr>
            <a:normAutofit/>
          </a:bodyPr>
          <a:lstStyle/>
          <a:p>
            <a:r>
              <a:rPr lang="en-US" dirty="0"/>
              <a:t>Explaining our own behavior vs. the behavior of others</a:t>
            </a:r>
          </a:p>
          <a:p>
            <a:r>
              <a:rPr lang="en-US" dirty="0"/>
              <a:t>Authority</a:t>
            </a:r>
          </a:p>
          <a:p>
            <a:r>
              <a:rPr lang="en-US" dirty="0"/>
              <a:t>Power</a:t>
            </a:r>
          </a:p>
          <a:p>
            <a:r>
              <a:rPr lang="en-US" dirty="0"/>
              <a:t>Prejudice</a:t>
            </a:r>
          </a:p>
          <a:p>
            <a:r>
              <a:rPr lang="en-US" dirty="0"/>
              <a:t>Attraction</a:t>
            </a:r>
          </a:p>
          <a:p>
            <a:r>
              <a:rPr lang="en-US" dirty="0"/>
              <a:t>Conflict</a:t>
            </a:r>
          </a:p>
          <a:p>
            <a:r>
              <a:rPr lang="en-US" dirty="0"/>
              <a:t>Impact of social situations on our behavior and thought patterns</a:t>
            </a:r>
          </a:p>
        </p:txBody>
      </p:sp>
    </p:spTree>
    <p:extLst>
      <p:ext uri="{BB962C8B-B14F-4D97-AF65-F5344CB8AC3E}">
        <p14:creationId xmlns:p14="http://schemas.microsoft.com/office/powerpoint/2010/main" val="149933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0A99-1104-1B6F-BB84-9B77185FC58A}"/>
              </a:ext>
            </a:extLst>
          </p:cNvPr>
          <p:cNvSpPr>
            <a:spLocks noGrp="1"/>
          </p:cNvSpPr>
          <p:nvPr>
            <p:ph type="title"/>
          </p:nvPr>
        </p:nvSpPr>
        <p:spPr/>
        <p:txBody>
          <a:bodyPr/>
          <a:lstStyle/>
          <a:p>
            <a:r>
              <a:rPr lang="en-US" b="1" dirty="0"/>
              <a:t>Industrial-Organization Psychology</a:t>
            </a:r>
          </a:p>
        </p:txBody>
      </p:sp>
      <p:sp>
        <p:nvSpPr>
          <p:cNvPr id="3" name="Content Placeholder 2">
            <a:extLst>
              <a:ext uri="{FF2B5EF4-FFF2-40B4-BE49-F238E27FC236}">
                <a16:creationId xmlns:a16="http://schemas.microsoft.com/office/drawing/2014/main" id="{C53F3AF0-C58E-99BD-9406-078C36CB3A12}"/>
              </a:ext>
            </a:extLst>
          </p:cNvPr>
          <p:cNvSpPr>
            <a:spLocks noGrp="1"/>
          </p:cNvSpPr>
          <p:nvPr>
            <p:ph idx="1"/>
          </p:nvPr>
        </p:nvSpPr>
        <p:spPr/>
        <p:txBody>
          <a:bodyPr>
            <a:normAutofit lnSpcReduction="10000"/>
          </a:bodyPr>
          <a:lstStyle/>
          <a:p>
            <a:r>
              <a:rPr lang="en-US" dirty="0"/>
              <a:t>Applies psychological theories and research to workplace settings</a:t>
            </a:r>
          </a:p>
          <a:p>
            <a:r>
              <a:rPr lang="en-US" dirty="0"/>
              <a:t>Involved in personnel management, organizational structure, and work environments</a:t>
            </a:r>
          </a:p>
          <a:p>
            <a:r>
              <a:rPr lang="en-US" dirty="0"/>
              <a:t>Aids businesses in hiring decisions and improving employee productivity</a:t>
            </a:r>
          </a:p>
          <a:p>
            <a:r>
              <a:rPr lang="en-US" dirty="0"/>
              <a:t>Conducts scientific research on behavior within organizations</a:t>
            </a:r>
          </a:p>
          <a:p>
            <a:r>
              <a:rPr lang="en-US" dirty="0"/>
              <a:t>Combines applied and research aspects in industrial/organizational contexts</a:t>
            </a:r>
          </a:p>
        </p:txBody>
      </p:sp>
    </p:spTree>
    <p:extLst>
      <p:ext uri="{BB962C8B-B14F-4D97-AF65-F5344CB8AC3E}">
        <p14:creationId xmlns:p14="http://schemas.microsoft.com/office/powerpoint/2010/main" val="81444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C0FD4-C2BD-4FAA-9FC6-A3B091A479B8}"/>
              </a:ext>
            </a:extLst>
          </p:cNvPr>
          <p:cNvSpPr>
            <a:spLocks noGrp="1"/>
          </p:cNvSpPr>
          <p:nvPr>
            <p:ph type="title"/>
          </p:nvPr>
        </p:nvSpPr>
        <p:spPr/>
        <p:txBody>
          <a:bodyPr/>
          <a:lstStyle/>
          <a:p>
            <a:r>
              <a:rPr lang="en-US" b="1" dirty="0"/>
              <a:t>Health Psychology</a:t>
            </a:r>
          </a:p>
        </p:txBody>
      </p:sp>
      <p:pic>
        <p:nvPicPr>
          <p:cNvPr id="6" name="Content Placeholder 2" descr="Three circles overlap in the middle. The circles are labeled 'Biological,' 'Psychological,' and 'Social.'&#10;">
            <a:extLst>
              <a:ext uri="{FF2B5EF4-FFF2-40B4-BE49-F238E27FC236}">
                <a16:creationId xmlns:a16="http://schemas.microsoft.com/office/drawing/2014/main" id="{802EA325-45AB-5492-56EC-47265283B2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937" r="22812"/>
          <a:stretch/>
        </p:blipFill>
        <p:spPr>
          <a:xfrm>
            <a:off x="77201" y="1524000"/>
            <a:ext cx="2758440" cy="2758440"/>
          </a:xfrm>
          <a:prstGeom prst="rect">
            <a:avLst/>
          </a:prstGeom>
          <a:noFill/>
        </p:spPr>
      </p:pic>
      <p:sp>
        <p:nvSpPr>
          <p:cNvPr id="5" name="TextBox 4">
            <a:extLst>
              <a:ext uri="{FF2B5EF4-FFF2-40B4-BE49-F238E27FC236}">
                <a16:creationId xmlns:a16="http://schemas.microsoft.com/office/drawing/2014/main" id="{BCFD4336-F75E-F64D-9937-91AD882A910A}"/>
              </a:ext>
            </a:extLst>
          </p:cNvPr>
          <p:cNvSpPr txBox="1"/>
          <p:nvPr/>
        </p:nvSpPr>
        <p:spPr>
          <a:xfrm>
            <a:off x="1109210" y="4282440"/>
            <a:ext cx="694421" cy="253916"/>
          </a:xfrm>
          <a:prstGeom prst="rect">
            <a:avLst/>
          </a:prstGeom>
          <a:noFill/>
        </p:spPr>
        <p:txBody>
          <a:bodyPr wrap="none" rtlCol="0">
            <a:spAutoFit/>
          </a:bodyPr>
          <a:lstStyle/>
          <a:p>
            <a:r>
              <a:rPr lang="en-US" sz="1050" dirty="0">
                <a:solidFill>
                  <a:srgbClr val="182F58"/>
                </a:solidFill>
              </a:rPr>
              <a:t>Figure 10</a:t>
            </a:r>
          </a:p>
        </p:txBody>
      </p:sp>
      <p:sp>
        <p:nvSpPr>
          <p:cNvPr id="3" name="Content Placeholder 2">
            <a:extLst>
              <a:ext uri="{FF2B5EF4-FFF2-40B4-BE49-F238E27FC236}">
                <a16:creationId xmlns:a16="http://schemas.microsoft.com/office/drawing/2014/main" id="{20FFCA3A-6D1E-1ADC-C137-98E69C89A5A8}"/>
              </a:ext>
            </a:extLst>
          </p:cNvPr>
          <p:cNvSpPr>
            <a:spLocks noGrp="1"/>
          </p:cNvSpPr>
          <p:nvPr>
            <p:ph idx="1"/>
          </p:nvPr>
        </p:nvSpPr>
        <p:spPr>
          <a:xfrm>
            <a:off x="2819400" y="1143000"/>
            <a:ext cx="6324600" cy="4800600"/>
          </a:xfrm>
        </p:spPr>
        <p:txBody>
          <a:bodyPr>
            <a:normAutofit fontScale="92500" lnSpcReduction="10000"/>
          </a:bodyPr>
          <a:lstStyle/>
          <a:p>
            <a:r>
              <a:rPr lang="en-US" sz="2400" dirty="0"/>
              <a:t>Focuses on how biological, psychological, and sociocultural factors interact to affect health</a:t>
            </a:r>
          </a:p>
          <a:p>
            <a:r>
              <a:rPr lang="en-US" sz="2400" dirty="0"/>
              <a:t>Utilizes the biopsychosocial model to understand health holistically</a:t>
            </a:r>
          </a:p>
          <a:p>
            <a:pPr lvl="1"/>
            <a:r>
              <a:rPr lang="en-US" sz="2400" b="1" dirty="0">
                <a:solidFill>
                  <a:srgbClr val="2B7799"/>
                </a:solidFill>
              </a:rPr>
              <a:t>Biopsychosocial model: </a:t>
            </a:r>
            <a:r>
              <a:rPr lang="en-US" sz="2400" dirty="0">
                <a:solidFill>
                  <a:srgbClr val="2B7799"/>
                </a:solidFill>
              </a:rPr>
              <a:t>perspective that asserts that biology, psychology, and social factors interact to determine an individual's health</a:t>
            </a:r>
          </a:p>
          <a:p>
            <a:r>
              <a:rPr lang="en-US" sz="2400" dirty="0"/>
              <a:t>Aims to improve health through public policy, education, intervention, and research</a:t>
            </a:r>
          </a:p>
          <a:p>
            <a:r>
              <a:rPr lang="en-US" sz="2400" dirty="0"/>
              <a:t>Studies relationships among genetics, behavior, relationships, stress, and health outcomes</a:t>
            </a:r>
          </a:p>
          <a:p>
            <a:r>
              <a:rPr lang="en-US" sz="2400" dirty="0"/>
              <a:t>Explores effective ways to motivate healthy behavior changes</a:t>
            </a:r>
          </a:p>
        </p:txBody>
      </p:sp>
    </p:spTree>
    <p:extLst>
      <p:ext uri="{BB962C8B-B14F-4D97-AF65-F5344CB8AC3E}">
        <p14:creationId xmlns:p14="http://schemas.microsoft.com/office/powerpoint/2010/main" val="46885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D7EE-E26B-FE17-4D9C-22528A46A170}"/>
              </a:ext>
            </a:extLst>
          </p:cNvPr>
          <p:cNvSpPr>
            <a:spLocks noGrp="1"/>
          </p:cNvSpPr>
          <p:nvPr>
            <p:ph type="title"/>
          </p:nvPr>
        </p:nvSpPr>
        <p:spPr/>
        <p:txBody>
          <a:bodyPr/>
          <a:lstStyle/>
          <a:p>
            <a:r>
              <a:rPr lang="en-US" b="1" dirty="0"/>
              <a:t>Sport And Exercise Psychology</a:t>
            </a:r>
          </a:p>
        </p:txBody>
      </p:sp>
      <p:sp>
        <p:nvSpPr>
          <p:cNvPr id="3" name="Content Placeholder 2">
            <a:extLst>
              <a:ext uri="{FF2B5EF4-FFF2-40B4-BE49-F238E27FC236}">
                <a16:creationId xmlns:a16="http://schemas.microsoft.com/office/drawing/2014/main" id="{DC4628CC-0169-8FB5-2818-271CA4F09A74}"/>
              </a:ext>
            </a:extLst>
          </p:cNvPr>
          <p:cNvSpPr>
            <a:spLocks noGrp="1"/>
          </p:cNvSpPr>
          <p:nvPr>
            <p:ph idx="1"/>
          </p:nvPr>
        </p:nvSpPr>
        <p:spPr/>
        <p:txBody>
          <a:bodyPr>
            <a:normAutofit lnSpcReduction="10000"/>
          </a:bodyPr>
          <a:lstStyle/>
          <a:p>
            <a:r>
              <a:rPr lang="en-US" dirty="0"/>
              <a:t>Studies psychological aspects of sport performance and exercise</a:t>
            </a:r>
          </a:p>
          <a:p>
            <a:r>
              <a:rPr lang="en-US" dirty="0"/>
              <a:t>Examines motivation, performance anxiety, and mental well-being in sports</a:t>
            </a:r>
          </a:p>
          <a:p>
            <a:r>
              <a:rPr lang="en-US" dirty="0"/>
              <a:t>Investigates effects of physical exercise on emotional health</a:t>
            </a:r>
          </a:p>
          <a:p>
            <a:r>
              <a:rPr lang="en-US" dirty="0"/>
              <a:t>Explores psychology of performance under demanding conditions</a:t>
            </a:r>
          </a:p>
          <a:p>
            <a:r>
              <a:rPr lang="en-US" dirty="0"/>
              <a:t>Covers occupations like firefighting, military, arts, and surgery</a:t>
            </a:r>
          </a:p>
        </p:txBody>
      </p:sp>
    </p:spTree>
    <p:extLst>
      <p:ext uri="{BB962C8B-B14F-4D97-AF65-F5344CB8AC3E}">
        <p14:creationId xmlns:p14="http://schemas.microsoft.com/office/powerpoint/2010/main" val="283807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7259-8C9B-E384-BE12-798B0BDC1816}"/>
              </a:ext>
            </a:extLst>
          </p:cNvPr>
          <p:cNvSpPr>
            <a:spLocks noGrp="1"/>
          </p:cNvSpPr>
          <p:nvPr>
            <p:ph type="title"/>
          </p:nvPr>
        </p:nvSpPr>
        <p:spPr/>
        <p:txBody>
          <a:bodyPr/>
          <a:lstStyle/>
          <a:p>
            <a:r>
              <a:rPr lang="en-US" b="1" dirty="0"/>
              <a:t>Clinical Psychology</a:t>
            </a:r>
          </a:p>
        </p:txBody>
      </p:sp>
      <p:sp>
        <p:nvSpPr>
          <p:cNvPr id="3" name="Content Placeholder 2">
            <a:extLst>
              <a:ext uri="{FF2B5EF4-FFF2-40B4-BE49-F238E27FC236}">
                <a16:creationId xmlns:a16="http://schemas.microsoft.com/office/drawing/2014/main" id="{6CFC4CB5-79E4-4CE6-7C65-F24CC7D5C4C3}"/>
              </a:ext>
            </a:extLst>
          </p:cNvPr>
          <p:cNvSpPr>
            <a:spLocks noGrp="1"/>
          </p:cNvSpPr>
          <p:nvPr>
            <p:ph idx="1"/>
          </p:nvPr>
        </p:nvSpPr>
        <p:spPr>
          <a:xfrm>
            <a:off x="228600" y="1219200"/>
            <a:ext cx="8915400" cy="4572000"/>
          </a:xfrm>
        </p:spPr>
        <p:txBody>
          <a:bodyPr>
            <a:normAutofit/>
          </a:bodyPr>
          <a:lstStyle/>
          <a:p>
            <a:r>
              <a:rPr lang="en-US" sz="2400" b="1" dirty="0"/>
              <a:t>Clinical psychology: </a:t>
            </a:r>
            <a:r>
              <a:rPr lang="en-US" sz="2400" dirty="0"/>
              <a:t>area of psychology that focuses on the diagnosis and treatment of psychological disorders and other problematic patterns of behavior</a:t>
            </a:r>
          </a:p>
          <a:p>
            <a:r>
              <a:rPr lang="en-US" sz="2400" dirty="0"/>
              <a:t>Combines applied therapeutic work and scientific research</a:t>
            </a:r>
          </a:p>
          <a:p>
            <a:r>
              <a:rPr lang="en-US" sz="2400" dirty="0"/>
              <a:t>Influenced by perspectives like psychoanalysis, behaviorism, and humanism</a:t>
            </a:r>
          </a:p>
          <a:p>
            <a:r>
              <a:rPr lang="en-US" sz="2400" dirty="0"/>
              <a:t>Utilizes approaches like psychodynamic, behavioral, cognitive, and client-centered therapies</a:t>
            </a:r>
          </a:p>
        </p:txBody>
      </p:sp>
      <p:pic>
        <p:nvPicPr>
          <p:cNvPr id="6" name="Content Placeholder 2" descr="Three photos showing the different kinds of therapy&#10;">
            <a:extLst>
              <a:ext uri="{FF2B5EF4-FFF2-40B4-BE49-F238E27FC236}">
                <a16:creationId xmlns:a16="http://schemas.microsoft.com/office/drawing/2014/main" id="{81CFF74A-16C0-A52B-023D-EAD0235906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280" b="24691"/>
          <a:stretch/>
        </p:blipFill>
        <p:spPr>
          <a:xfrm>
            <a:off x="2209800" y="4369506"/>
            <a:ext cx="4953000" cy="1421694"/>
          </a:xfrm>
          <a:prstGeom prst="rect">
            <a:avLst/>
          </a:prstGeom>
          <a:noFill/>
        </p:spPr>
      </p:pic>
      <p:sp>
        <p:nvSpPr>
          <p:cNvPr id="5" name="TextBox 4">
            <a:extLst>
              <a:ext uri="{FF2B5EF4-FFF2-40B4-BE49-F238E27FC236}">
                <a16:creationId xmlns:a16="http://schemas.microsoft.com/office/drawing/2014/main" id="{93AED0A1-D39A-AA90-4A0B-670DED4E0516}"/>
              </a:ext>
            </a:extLst>
          </p:cNvPr>
          <p:cNvSpPr txBox="1"/>
          <p:nvPr/>
        </p:nvSpPr>
        <p:spPr>
          <a:xfrm>
            <a:off x="4339089" y="5810459"/>
            <a:ext cx="694421" cy="253916"/>
          </a:xfrm>
          <a:prstGeom prst="rect">
            <a:avLst/>
          </a:prstGeom>
          <a:noFill/>
        </p:spPr>
        <p:txBody>
          <a:bodyPr wrap="none" rtlCol="0">
            <a:spAutoFit/>
          </a:bodyPr>
          <a:lstStyle/>
          <a:p>
            <a:r>
              <a:rPr lang="en-US" sz="1050" dirty="0">
                <a:solidFill>
                  <a:srgbClr val="182F58"/>
                </a:solidFill>
              </a:rPr>
              <a:t>Figure 11</a:t>
            </a:r>
          </a:p>
        </p:txBody>
      </p:sp>
    </p:spTree>
    <p:extLst>
      <p:ext uri="{BB962C8B-B14F-4D97-AF65-F5344CB8AC3E}">
        <p14:creationId xmlns:p14="http://schemas.microsoft.com/office/powerpoint/2010/main" val="3287579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10D4-5ECC-E4D8-A44B-5B965AFFA789}"/>
              </a:ext>
            </a:extLst>
          </p:cNvPr>
          <p:cNvSpPr>
            <a:spLocks noGrp="1"/>
          </p:cNvSpPr>
          <p:nvPr>
            <p:ph type="title"/>
          </p:nvPr>
        </p:nvSpPr>
        <p:spPr/>
        <p:txBody>
          <a:bodyPr/>
          <a:lstStyle/>
          <a:p>
            <a:r>
              <a:rPr lang="en-US" b="1" dirty="0"/>
              <a:t>Counseling Psychology</a:t>
            </a:r>
          </a:p>
        </p:txBody>
      </p:sp>
      <p:sp>
        <p:nvSpPr>
          <p:cNvPr id="3" name="Content Placeholder 2">
            <a:extLst>
              <a:ext uri="{FF2B5EF4-FFF2-40B4-BE49-F238E27FC236}">
                <a16:creationId xmlns:a16="http://schemas.microsoft.com/office/drawing/2014/main" id="{1717FBBC-5D0E-5D70-6DAD-53AADDC25B1B}"/>
              </a:ext>
            </a:extLst>
          </p:cNvPr>
          <p:cNvSpPr>
            <a:spLocks noGrp="1"/>
          </p:cNvSpPr>
          <p:nvPr>
            <p:ph idx="1"/>
          </p:nvPr>
        </p:nvSpPr>
        <p:spPr>
          <a:xfrm>
            <a:off x="457200" y="1280160"/>
            <a:ext cx="8382000" cy="2529840"/>
          </a:xfrm>
        </p:spPr>
        <p:txBody>
          <a:bodyPr>
            <a:normAutofit fontScale="92500" lnSpcReduction="10000"/>
          </a:bodyPr>
          <a:lstStyle/>
          <a:p>
            <a:r>
              <a:rPr lang="en-US" dirty="0"/>
              <a:t>Similar discipline focused on psychologically healthy individuals</a:t>
            </a:r>
          </a:p>
          <a:p>
            <a:r>
              <a:rPr lang="en-US" dirty="0"/>
              <a:t>Addresses emotional, social, vocational, and health-related outcomes</a:t>
            </a:r>
          </a:p>
          <a:p>
            <a:r>
              <a:rPr lang="en-US" dirty="0"/>
              <a:t>Often mistaken as synonymous with clinical psychology by the public</a:t>
            </a:r>
          </a:p>
        </p:txBody>
      </p:sp>
      <p:pic>
        <p:nvPicPr>
          <p:cNvPr id="6" name="Content Placeholder 2" descr="A triangle showing that thoughts, behaviors, and emotions are connected.&#10;">
            <a:extLst>
              <a:ext uri="{FF2B5EF4-FFF2-40B4-BE49-F238E27FC236}">
                <a16:creationId xmlns:a16="http://schemas.microsoft.com/office/drawing/2014/main" id="{970F426B-D7A8-5E88-6C63-370A174161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38" r="14375"/>
          <a:stretch/>
        </p:blipFill>
        <p:spPr>
          <a:xfrm>
            <a:off x="3008630" y="3293286"/>
            <a:ext cx="3126740" cy="2436421"/>
          </a:xfrm>
          <a:prstGeom prst="rect">
            <a:avLst/>
          </a:prstGeom>
          <a:noFill/>
        </p:spPr>
      </p:pic>
      <p:sp>
        <p:nvSpPr>
          <p:cNvPr id="5" name="TextBox 4">
            <a:extLst>
              <a:ext uri="{FF2B5EF4-FFF2-40B4-BE49-F238E27FC236}">
                <a16:creationId xmlns:a16="http://schemas.microsoft.com/office/drawing/2014/main" id="{DBD2E7AA-C063-BC2E-20C7-2AAD0A4D1B3D}"/>
              </a:ext>
            </a:extLst>
          </p:cNvPr>
          <p:cNvSpPr txBox="1"/>
          <p:nvPr/>
        </p:nvSpPr>
        <p:spPr>
          <a:xfrm>
            <a:off x="4300989" y="5708773"/>
            <a:ext cx="694421" cy="253916"/>
          </a:xfrm>
          <a:prstGeom prst="rect">
            <a:avLst/>
          </a:prstGeom>
          <a:noFill/>
        </p:spPr>
        <p:txBody>
          <a:bodyPr wrap="none" rtlCol="0">
            <a:spAutoFit/>
          </a:bodyPr>
          <a:lstStyle/>
          <a:p>
            <a:r>
              <a:rPr lang="en-US" sz="1050" dirty="0">
                <a:solidFill>
                  <a:srgbClr val="182F58"/>
                </a:solidFill>
              </a:rPr>
              <a:t>Figure 12</a:t>
            </a:r>
          </a:p>
        </p:txBody>
      </p:sp>
    </p:spTree>
    <p:extLst>
      <p:ext uri="{BB962C8B-B14F-4D97-AF65-F5344CB8AC3E}">
        <p14:creationId xmlns:p14="http://schemas.microsoft.com/office/powerpoint/2010/main" val="3459059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33B8-12DD-9212-F4B6-FE3AD5905574}"/>
              </a:ext>
            </a:extLst>
          </p:cNvPr>
          <p:cNvSpPr>
            <a:spLocks noGrp="1"/>
          </p:cNvSpPr>
          <p:nvPr>
            <p:ph type="title"/>
          </p:nvPr>
        </p:nvSpPr>
        <p:spPr/>
        <p:txBody>
          <a:bodyPr/>
          <a:lstStyle/>
          <a:p>
            <a:r>
              <a:rPr lang="en-US" b="1" dirty="0"/>
              <a:t>Forensic Psychology</a:t>
            </a:r>
          </a:p>
        </p:txBody>
      </p:sp>
      <p:pic>
        <p:nvPicPr>
          <p:cNvPr id="6" name="Content Placeholder 2" descr="A photograph shows the inside of a courtroom.&#10;">
            <a:extLst>
              <a:ext uri="{FF2B5EF4-FFF2-40B4-BE49-F238E27FC236}">
                <a16:creationId xmlns:a16="http://schemas.microsoft.com/office/drawing/2014/main" id="{8C99EDC5-F493-32B0-CC85-C2FA28EB30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63" r="22812"/>
          <a:stretch/>
        </p:blipFill>
        <p:spPr>
          <a:xfrm>
            <a:off x="238965" y="2072640"/>
            <a:ext cx="2562013" cy="2712720"/>
          </a:xfrm>
          <a:prstGeom prst="rect">
            <a:avLst/>
          </a:prstGeom>
          <a:noFill/>
        </p:spPr>
      </p:pic>
      <p:sp>
        <p:nvSpPr>
          <p:cNvPr id="5" name="TextBox 4">
            <a:extLst>
              <a:ext uri="{FF2B5EF4-FFF2-40B4-BE49-F238E27FC236}">
                <a16:creationId xmlns:a16="http://schemas.microsoft.com/office/drawing/2014/main" id="{3CDAEEE1-ED51-9EA3-BA9C-29C3675CA635}"/>
              </a:ext>
            </a:extLst>
          </p:cNvPr>
          <p:cNvSpPr txBox="1"/>
          <p:nvPr/>
        </p:nvSpPr>
        <p:spPr>
          <a:xfrm>
            <a:off x="1172760" y="4785360"/>
            <a:ext cx="694421" cy="253916"/>
          </a:xfrm>
          <a:prstGeom prst="rect">
            <a:avLst/>
          </a:prstGeom>
          <a:noFill/>
        </p:spPr>
        <p:txBody>
          <a:bodyPr wrap="none" rtlCol="0">
            <a:spAutoFit/>
          </a:bodyPr>
          <a:lstStyle/>
          <a:p>
            <a:r>
              <a:rPr lang="en-US" sz="1050" dirty="0">
                <a:solidFill>
                  <a:srgbClr val="182F58"/>
                </a:solidFill>
              </a:rPr>
              <a:t>Figure 13</a:t>
            </a:r>
          </a:p>
        </p:txBody>
      </p:sp>
      <p:sp>
        <p:nvSpPr>
          <p:cNvPr id="3" name="Content Placeholder 2">
            <a:extLst>
              <a:ext uri="{FF2B5EF4-FFF2-40B4-BE49-F238E27FC236}">
                <a16:creationId xmlns:a16="http://schemas.microsoft.com/office/drawing/2014/main" id="{45A5220D-8A25-D756-17A5-36F7902960EF}"/>
              </a:ext>
            </a:extLst>
          </p:cNvPr>
          <p:cNvSpPr>
            <a:spLocks noGrp="1"/>
          </p:cNvSpPr>
          <p:nvPr>
            <p:ph idx="1"/>
          </p:nvPr>
        </p:nvSpPr>
        <p:spPr>
          <a:xfrm>
            <a:off x="2800978" y="1295400"/>
            <a:ext cx="6172200" cy="4572000"/>
          </a:xfrm>
        </p:spPr>
        <p:txBody>
          <a:bodyPr>
            <a:normAutofit fontScale="92500"/>
          </a:bodyPr>
          <a:lstStyle/>
          <a:p>
            <a:r>
              <a:rPr lang="en-US" dirty="0"/>
              <a:t>Branch dealing with psychology in the context of the legal system</a:t>
            </a:r>
          </a:p>
          <a:p>
            <a:r>
              <a:rPr lang="en-US" dirty="0"/>
              <a:t>Assess competency, mental state, provide expert testimony in court cases</a:t>
            </a:r>
          </a:p>
          <a:p>
            <a:r>
              <a:rPr lang="en-US" dirty="0"/>
              <a:t>Consult on issues like child custody, sentencing, eyewitness testimony</a:t>
            </a:r>
          </a:p>
          <a:p>
            <a:r>
              <a:rPr lang="en-US" dirty="0"/>
              <a:t>Act as expert witnesses providing research-based opinions</a:t>
            </a:r>
          </a:p>
          <a:p>
            <a:r>
              <a:rPr lang="en-US" dirty="0"/>
              <a:t>Involved in jury selection, witness preparation, criminal profiling</a:t>
            </a:r>
          </a:p>
        </p:txBody>
      </p:sp>
    </p:spTree>
    <p:extLst>
      <p:ext uri="{BB962C8B-B14F-4D97-AF65-F5344CB8AC3E}">
        <p14:creationId xmlns:p14="http://schemas.microsoft.com/office/powerpoint/2010/main" val="263474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1" baseline="-25000" dirty="0"/>
              <a:t>2</a:t>
            </a:r>
            <a:endParaRPr lang="en-US" b="1"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305800" cy="4434841"/>
          </a:xfrm>
        </p:spPr>
        <p:txBody>
          <a:bodyPr>
            <a:normAutofit fontScale="85000" lnSpcReduction="20000"/>
          </a:bodyPr>
          <a:lstStyle/>
          <a:p>
            <a:r>
              <a:rPr lang="en-US" dirty="0"/>
              <a:t>Think about the following questions:</a:t>
            </a:r>
          </a:p>
          <a:p>
            <a:endParaRPr lang="en-US" dirty="0"/>
          </a:p>
          <a:p>
            <a:pPr marL="457200" indent="-457200">
              <a:buFont typeface="Arial" panose="020B0604020202020204" pitchFamily="34" charset="0"/>
              <a:buChar char="•"/>
            </a:pPr>
            <a:r>
              <a:rPr lang="en-US" dirty="0"/>
              <a:t>Is the phenomenon of false or "implanted" memories real?</a:t>
            </a:r>
          </a:p>
          <a:p>
            <a:endParaRPr lang="en-US" dirty="0"/>
          </a:p>
          <a:p>
            <a:pPr marL="457200" indent="-457200">
              <a:buFont typeface="Arial" panose="020B0604020202020204" pitchFamily="34" charset="0"/>
              <a:buChar char="•"/>
            </a:pPr>
            <a:r>
              <a:rPr lang="en-US" dirty="0"/>
              <a:t>What are memories, and are they as accurate as we believe them to be?</a:t>
            </a:r>
          </a:p>
          <a:p>
            <a:endParaRPr lang="en-US" dirty="0"/>
          </a:p>
          <a:p>
            <a:pPr marL="457200" indent="-457200">
              <a:buFont typeface="Arial" panose="020B0604020202020204" pitchFamily="34" charset="0"/>
              <a:buChar char="•"/>
            </a:pPr>
            <a:r>
              <a:rPr lang="en-US" dirty="0"/>
              <a:t>Consider the role of the eyewitness in identifying the person who committed the crime. Are you more likely to believe the victim if there is a witness to the sexual assault? Why might we discredit a victim, if they are unable to remember certain aspects of the crime or assailant?</a:t>
            </a:r>
          </a:p>
        </p:txBody>
      </p:sp>
    </p:spTree>
    <p:extLst>
      <p:ext uri="{BB962C8B-B14F-4D97-AF65-F5344CB8AC3E}">
        <p14:creationId xmlns:p14="http://schemas.microsoft.com/office/powerpoint/2010/main" val="278861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628F-BEF5-9EA7-ACE6-FFA77A47E041}"/>
              </a:ext>
            </a:extLst>
          </p:cNvPr>
          <p:cNvSpPr>
            <a:spLocks noGrp="1"/>
          </p:cNvSpPr>
          <p:nvPr>
            <p:ph type="title"/>
          </p:nvPr>
        </p:nvSpPr>
        <p:spPr/>
        <p:txBody>
          <a:bodyPr/>
          <a:lstStyle/>
          <a:p>
            <a:r>
              <a:rPr lang="en-US" b="1" dirty="0"/>
              <a:t>Careers In Psychology</a:t>
            </a:r>
          </a:p>
        </p:txBody>
      </p:sp>
      <p:sp>
        <p:nvSpPr>
          <p:cNvPr id="3" name="Content Placeholder 2">
            <a:extLst>
              <a:ext uri="{FF2B5EF4-FFF2-40B4-BE49-F238E27FC236}">
                <a16:creationId xmlns:a16="http://schemas.microsoft.com/office/drawing/2014/main" id="{011693E9-731E-3295-6406-1103C38AB18C}"/>
              </a:ext>
            </a:extLst>
          </p:cNvPr>
          <p:cNvSpPr>
            <a:spLocks noGrp="1"/>
          </p:cNvSpPr>
          <p:nvPr>
            <p:ph idx="1"/>
          </p:nvPr>
        </p:nvSpPr>
        <p:spPr>
          <a:xfrm>
            <a:off x="131466" y="1219200"/>
            <a:ext cx="6629400" cy="4572000"/>
          </a:xfrm>
        </p:spPr>
        <p:txBody>
          <a:bodyPr>
            <a:normAutofit lnSpcReduction="10000"/>
          </a:bodyPr>
          <a:lstStyle/>
          <a:p>
            <a:r>
              <a:rPr lang="en-US" dirty="0"/>
              <a:t>Clinical Psychologist: requires PhD or PsyD, focuses on treatment</a:t>
            </a:r>
          </a:p>
          <a:p>
            <a:r>
              <a:rPr lang="en-US" dirty="0"/>
              <a:t>Academic/Research: PhD required, may involve postdoctoral training</a:t>
            </a:r>
          </a:p>
          <a:p>
            <a:r>
              <a:rPr lang="en-US" dirty="0"/>
              <a:t>Master's Degrees: counseling, school psychology, industrial consulting</a:t>
            </a:r>
          </a:p>
          <a:p>
            <a:r>
              <a:rPr lang="en-US" dirty="0"/>
              <a:t>Bachelor's Degrees: case management, sales, human resources, teaching</a:t>
            </a:r>
          </a:p>
          <a:p>
            <a:r>
              <a:rPr lang="en-US" dirty="0"/>
              <a:t>Health Professions: psychology education valuable for medical careers</a:t>
            </a:r>
          </a:p>
        </p:txBody>
      </p:sp>
      <p:sp>
        <p:nvSpPr>
          <p:cNvPr id="5" name="TextBox 4">
            <a:extLst>
              <a:ext uri="{FF2B5EF4-FFF2-40B4-BE49-F238E27FC236}">
                <a16:creationId xmlns:a16="http://schemas.microsoft.com/office/drawing/2014/main" id="{0DBEC318-CA41-0345-BCE6-C7E7AB19D922}"/>
              </a:ext>
            </a:extLst>
          </p:cNvPr>
          <p:cNvSpPr txBox="1"/>
          <p:nvPr/>
        </p:nvSpPr>
        <p:spPr>
          <a:xfrm>
            <a:off x="7378042" y="4155831"/>
            <a:ext cx="694421" cy="253916"/>
          </a:xfrm>
          <a:prstGeom prst="rect">
            <a:avLst/>
          </a:prstGeom>
          <a:noFill/>
        </p:spPr>
        <p:txBody>
          <a:bodyPr wrap="none" rtlCol="0">
            <a:spAutoFit/>
          </a:bodyPr>
          <a:lstStyle/>
          <a:p>
            <a:r>
              <a:rPr lang="en-US" sz="1050" dirty="0">
                <a:solidFill>
                  <a:srgbClr val="182F58"/>
                </a:solidFill>
              </a:rPr>
              <a:t>Figure 14</a:t>
            </a:r>
          </a:p>
        </p:txBody>
      </p:sp>
      <p:pic>
        <p:nvPicPr>
          <p:cNvPr id="6" name="Content Placeholder 2" descr="A photograph shows an older man shaking the hand of a younger man at a graduation ceremony.&#10;">
            <a:extLst>
              <a:ext uri="{FF2B5EF4-FFF2-40B4-BE49-F238E27FC236}">
                <a16:creationId xmlns:a16="http://schemas.microsoft.com/office/drawing/2014/main" id="{B0F126E1-36B1-2EAB-BEF0-C4B2A1D453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74" t="1235" r="23402"/>
          <a:stretch/>
        </p:blipFill>
        <p:spPr>
          <a:xfrm>
            <a:off x="6553200" y="1676400"/>
            <a:ext cx="2344107" cy="2479431"/>
          </a:xfrm>
          <a:prstGeom prst="rect">
            <a:avLst/>
          </a:prstGeom>
          <a:noFill/>
        </p:spPr>
      </p:pic>
    </p:spTree>
    <p:extLst>
      <p:ext uri="{BB962C8B-B14F-4D97-AF65-F5344CB8AC3E}">
        <p14:creationId xmlns:p14="http://schemas.microsoft.com/office/powerpoint/2010/main" val="1809698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1993-1A3D-5D0B-9A39-092186977D94}"/>
              </a:ext>
            </a:extLst>
          </p:cNvPr>
          <p:cNvSpPr>
            <a:spLocks noGrp="1"/>
          </p:cNvSpPr>
          <p:nvPr>
            <p:ph type="title"/>
          </p:nvPr>
        </p:nvSpPr>
        <p:spPr/>
        <p:txBody>
          <a:bodyPr/>
          <a:lstStyle/>
          <a:p>
            <a:r>
              <a:rPr lang="en-US" b="1" dirty="0"/>
              <a:t>Lesson 1.2 Figure 15</a:t>
            </a:r>
          </a:p>
        </p:txBody>
      </p:sp>
      <p:sp>
        <p:nvSpPr>
          <p:cNvPr id="3" name="Content Placeholder 2">
            <a:extLst>
              <a:ext uri="{FF2B5EF4-FFF2-40B4-BE49-F238E27FC236}">
                <a16:creationId xmlns:a16="http://schemas.microsoft.com/office/drawing/2014/main" id="{C20BBDEB-8FA3-2C8F-C57A-E4E09678788E}"/>
              </a:ext>
            </a:extLst>
          </p:cNvPr>
          <p:cNvSpPr>
            <a:spLocks noGrp="1"/>
          </p:cNvSpPr>
          <p:nvPr>
            <p:ph idx="1"/>
          </p:nvPr>
        </p:nvSpPr>
        <p:spPr>
          <a:xfrm>
            <a:off x="609600" y="5577840"/>
            <a:ext cx="8229600" cy="457200"/>
          </a:xfrm>
        </p:spPr>
        <p:txBody>
          <a:bodyPr>
            <a:normAutofit fontScale="62500" lnSpcReduction="20000"/>
          </a:bodyPr>
          <a:lstStyle/>
          <a:p>
            <a:pPr marL="0" indent="0">
              <a:buNone/>
            </a:pPr>
            <a:r>
              <a:rPr lang="en-US" dirty="0"/>
              <a:t>Caption: Individuals earning a PhD in psychology have a range of employment options.</a:t>
            </a:r>
          </a:p>
        </p:txBody>
      </p:sp>
      <p:pic>
        <p:nvPicPr>
          <p:cNvPr id="5" name="Content Placeholder 2" descr="A pie chart describing the breakdown of psychology doctorates employed in different sectors.&#10;">
            <a:extLst>
              <a:ext uri="{FF2B5EF4-FFF2-40B4-BE49-F238E27FC236}">
                <a16:creationId xmlns:a16="http://schemas.microsoft.com/office/drawing/2014/main" id="{CDCA0ADA-825A-0E2E-0B58-D967A0429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84" y="1097280"/>
            <a:ext cx="7802880" cy="4389120"/>
          </a:xfrm>
          <a:prstGeom prst="rect">
            <a:avLst/>
          </a:prstGeom>
          <a:noFill/>
        </p:spPr>
      </p:pic>
    </p:spTree>
    <p:extLst>
      <p:ext uri="{BB962C8B-B14F-4D97-AF65-F5344CB8AC3E}">
        <p14:creationId xmlns:p14="http://schemas.microsoft.com/office/powerpoint/2010/main" val="214944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DD31-D16B-5318-8F0B-B503C5F4AB61}"/>
              </a:ext>
            </a:extLst>
          </p:cNvPr>
          <p:cNvSpPr>
            <a:spLocks noGrp="1"/>
          </p:cNvSpPr>
          <p:nvPr>
            <p:ph type="title"/>
          </p:nvPr>
        </p:nvSpPr>
        <p:spPr/>
        <p:txBody>
          <a:bodyPr/>
          <a:lstStyle/>
          <a:p>
            <a:r>
              <a:rPr lang="en-US" b="1" dirty="0"/>
              <a:t>American Psychological Association (APA)</a:t>
            </a:r>
          </a:p>
        </p:txBody>
      </p:sp>
      <p:sp>
        <p:nvSpPr>
          <p:cNvPr id="3" name="Content Placeholder 2">
            <a:extLst>
              <a:ext uri="{FF2B5EF4-FFF2-40B4-BE49-F238E27FC236}">
                <a16:creationId xmlns:a16="http://schemas.microsoft.com/office/drawing/2014/main" id="{B1FACF1B-0D0D-EC93-FF07-A2D175D434ED}"/>
              </a:ext>
            </a:extLst>
          </p:cNvPr>
          <p:cNvSpPr>
            <a:spLocks noGrp="1"/>
          </p:cNvSpPr>
          <p:nvPr>
            <p:ph idx="1"/>
          </p:nvPr>
        </p:nvSpPr>
        <p:spPr/>
        <p:txBody>
          <a:bodyPr>
            <a:noAutofit/>
          </a:bodyPr>
          <a:lstStyle/>
          <a:p>
            <a:r>
              <a:rPr lang="en-US" sz="2400" dirty="0"/>
              <a:t>Professional organization representing diverse psychologists in the United States</a:t>
            </a:r>
          </a:p>
          <a:p>
            <a:r>
              <a:rPr lang="en-US" sz="2400" dirty="0"/>
              <a:t>Largest organization of psychologists in the world</a:t>
            </a:r>
          </a:p>
          <a:p>
            <a:r>
              <a:rPr lang="en-US" sz="2400" dirty="0"/>
              <a:t>Advances and disseminates psychological knowledge to improve understanding of the mind and behavior</a:t>
            </a:r>
          </a:p>
          <a:p>
            <a:r>
              <a:rPr lang="en-US" sz="2400" dirty="0"/>
              <a:t>There are 54 divisions, including religion, sports, behavioral neuroscience, and comparative psychology.</a:t>
            </a:r>
          </a:p>
          <a:p>
            <a:r>
              <a:rPr lang="en-US" sz="2400" dirty="0"/>
              <a:t>Members (including affiliate and associate members) span from students to doctoral-level psychologists and can be found in educational settings, criminal justice, hospitals, the armed forces, and other industries.</a:t>
            </a:r>
          </a:p>
        </p:txBody>
      </p:sp>
      <p:sp>
        <p:nvSpPr>
          <p:cNvPr id="5" name="TextBox 4">
            <a:extLst>
              <a:ext uri="{FF2B5EF4-FFF2-40B4-BE49-F238E27FC236}">
                <a16:creationId xmlns:a16="http://schemas.microsoft.com/office/drawing/2014/main" id="{BFC4DECB-F0E5-B866-CFDC-CC3974CFA665}"/>
              </a:ext>
            </a:extLst>
          </p:cNvPr>
          <p:cNvSpPr txBox="1"/>
          <p:nvPr/>
        </p:nvSpPr>
        <p:spPr>
          <a:xfrm>
            <a:off x="4191000" y="5667494"/>
            <a:ext cx="5257800" cy="369332"/>
          </a:xfrm>
          <a:prstGeom prst="rect">
            <a:avLst/>
          </a:prstGeom>
          <a:noFill/>
        </p:spPr>
        <p:txBody>
          <a:bodyPr wrap="square">
            <a:spAutoFit/>
          </a:bodyPr>
          <a:lstStyle/>
          <a:p>
            <a:r>
              <a:rPr lang="en-US" dirty="0"/>
              <a:t>Source: American Psychological Association, 2022</a:t>
            </a:r>
          </a:p>
        </p:txBody>
      </p:sp>
    </p:spTree>
    <p:extLst>
      <p:ext uri="{BB962C8B-B14F-4D97-AF65-F5344CB8AC3E}">
        <p14:creationId xmlns:p14="http://schemas.microsoft.com/office/powerpoint/2010/main" val="1014148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9D8D-4168-03DB-9CDB-3AA17ED6C894}"/>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641B5FE0-BA7E-A664-BBF3-34769C9682DF}"/>
              </a:ext>
            </a:extLst>
          </p:cNvPr>
          <p:cNvSpPr>
            <a:spLocks noGrp="1"/>
          </p:cNvSpPr>
          <p:nvPr>
            <p:ph idx="1"/>
          </p:nvPr>
        </p:nvSpPr>
        <p:spPr>
          <a:xfrm>
            <a:off x="381000" y="1143000"/>
            <a:ext cx="8305800" cy="4709160"/>
          </a:xfrm>
        </p:spPr>
        <p:txBody>
          <a:bodyPr>
            <a:normAutofit/>
          </a:bodyPr>
          <a:lstStyle/>
          <a:p>
            <a:r>
              <a:rPr lang="en-US" dirty="0"/>
              <a:t>Psychology has diverse subdivisions with unique perspectives which include.</a:t>
            </a:r>
          </a:p>
          <a:p>
            <a:pPr lvl="1">
              <a:buFont typeface="Arial" panose="020B0604020202020204" pitchFamily="34" charset="0"/>
              <a:buChar char="•"/>
            </a:pPr>
            <a:r>
              <a:rPr lang="en-US" dirty="0">
                <a:solidFill>
                  <a:srgbClr val="2B7799"/>
                </a:solidFill>
              </a:rPr>
              <a:t>Biological bases, sensation/perception, cognition, lifespan development</a:t>
            </a:r>
          </a:p>
          <a:p>
            <a:pPr lvl="1">
              <a:buFont typeface="Arial" panose="020B0604020202020204" pitchFamily="34" charset="0"/>
              <a:buChar char="•"/>
            </a:pPr>
            <a:r>
              <a:rPr lang="en-US" dirty="0">
                <a:solidFill>
                  <a:srgbClr val="2B7799"/>
                </a:solidFill>
              </a:rPr>
              <a:t>Personality, industrial-organizational, health, sports, forensics, clinical</a:t>
            </a:r>
          </a:p>
          <a:p>
            <a:r>
              <a:rPr lang="en-US" dirty="0"/>
              <a:t>Academic careers require doctoral degrees (PhD, PsyD).</a:t>
            </a:r>
          </a:p>
          <a:p>
            <a:r>
              <a:rPr lang="en-US" dirty="0"/>
              <a:t>There are many career options with bachelor's/master's degrees.</a:t>
            </a:r>
          </a:p>
        </p:txBody>
      </p:sp>
    </p:spTree>
    <p:extLst>
      <p:ext uri="{BB962C8B-B14F-4D97-AF65-F5344CB8AC3E}">
        <p14:creationId xmlns:p14="http://schemas.microsoft.com/office/powerpoint/2010/main" val="1835775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76400" y="-1000034"/>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3873-5A27-7CAD-FC88-B798A32BFCA7}"/>
              </a:ext>
            </a:extLst>
          </p:cNvPr>
          <p:cNvSpPr>
            <a:spLocks noGrp="1"/>
          </p:cNvSpPr>
          <p:nvPr>
            <p:ph type="title"/>
          </p:nvPr>
        </p:nvSpPr>
        <p:spPr/>
        <p:txBody>
          <a:bodyPr/>
          <a:lstStyle/>
          <a:p>
            <a:r>
              <a:rPr lang="en-US" b="1" dirty="0"/>
              <a:t>Association For Psychological Science (APS)</a:t>
            </a:r>
          </a:p>
        </p:txBody>
      </p:sp>
      <p:sp>
        <p:nvSpPr>
          <p:cNvPr id="3" name="Content Placeholder 2">
            <a:extLst>
              <a:ext uri="{FF2B5EF4-FFF2-40B4-BE49-F238E27FC236}">
                <a16:creationId xmlns:a16="http://schemas.microsoft.com/office/drawing/2014/main" id="{4036193F-CEFA-582B-81F6-41916F4E8EEE}"/>
              </a:ext>
            </a:extLst>
          </p:cNvPr>
          <p:cNvSpPr>
            <a:spLocks noGrp="1"/>
          </p:cNvSpPr>
          <p:nvPr>
            <p:ph idx="1"/>
          </p:nvPr>
        </p:nvSpPr>
        <p:spPr/>
        <p:txBody>
          <a:bodyPr>
            <a:normAutofit lnSpcReduction="10000"/>
          </a:bodyPr>
          <a:lstStyle/>
          <a:p>
            <a:r>
              <a:rPr lang="en-US" dirty="0"/>
              <a:t>Founded in 1988</a:t>
            </a:r>
          </a:p>
          <a:p>
            <a:r>
              <a:rPr lang="en-US" dirty="0"/>
              <a:t>Advanced the scientific orientation of psychology</a:t>
            </a:r>
          </a:p>
          <a:p>
            <a:r>
              <a:rPr lang="en-US" dirty="0"/>
              <a:t>Result of disagreements between members of the scientific and clinical branches of psychology within the APA</a:t>
            </a:r>
          </a:p>
          <a:p>
            <a:r>
              <a:rPr lang="en-US" dirty="0"/>
              <a:t>Publishes five research journals and engages in education and advocacy with funding agencies</a:t>
            </a:r>
          </a:p>
          <a:p>
            <a:r>
              <a:rPr lang="en-US" dirty="0"/>
              <a:t>Significant proportion of its members are international although the majority is located in the United States</a:t>
            </a:r>
          </a:p>
        </p:txBody>
      </p:sp>
    </p:spTree>
    <p:extLst>
      <p:ext uri="{BB962C8B-B14F-4D97-AF65-F5344CB8AC3E}">
        <p14:creationId xmlns:p14="http://schemas.microsoft.com/office/powerpoint/2010/main" val="120831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A1FD-7891-32DE-8A05-82DCC01F5BAA}"/>
              </a:ext>
            </a:extLst>
          </p:cNvPr>
          <p:cNvSpPr>
            <a:spLocks noGrp="1"/>
          </p:cNvSpPr>
          <p:nvPr>
            <p:ph type="title"/>
          </p:nvPr>
        </p:nvSpPr>
        <p:spPr/>
        <p:txBody>
          <a:bodyPr/>
          <a:lstStyle/>
          <a:p>
            <a:r>
              <a:rPr lang="en-US" b="1" dirty="0"/>
              <a:t>Biopsychology</a:t>
            </a:r>
          </a:p>
        </p:txBody>
      </p:sp>
      <p:sp>
        <p:nvSpPr>
          <p:cNvPr id="3" name="Content Placeholder 2">
            <a:extLst>
              <a:ext uri="{FF2B5EF4-FFF2-40B4-BE49-F238E27FC236}">
                <a16:creationId xmlns:a16="http://schemas.microsoft.com/office/drawing/2014/main" id="{C1740A87-C058-309C-3841-873D2497A576}"/>
              </a:ext>
            </a:extLst>
          </p:cNvPr>
          <p:cNvSpPr>
            <a:spLocks noGrp="1"/>
          </p:cNvSpPr>
          <p:nvPr>
            <p:ph idx="1"/>
          </p:nvPr>
        </p:nvSpPr>
        <p:spPr/>
        <p:txBody>
          <a:bodyPr>
            <a:normAutofit fontScale="92500"/>
          </a:bodyPr>
          <a:lstStyle/>
          <a:p>
            <a:r>
              <a:rPr lang="en-US" b="1" dirty="0"/>
              <a:t>Biopsychology: </a:t>
            </a:r>
            <a:r>
              <a:rPr lang="en-US" dirty="0"/>
              <a:t>study of how biology influences behavior</a:t>
            </a:r>
          </a:p>
          <a:p>
            <a:r>
              <a:rPr lang="en-US" dirty="0"/>
              <a:t>The focus is on studying the structure and function of nervous system related to behavior.</a:t>
            </a:r>
          </a:p>
          <a:p>
            <a:r>
              <a:rPr lang="en-US" dirty="0"/>
              <a:t>It is a combination of research strategies of psychologists and physiologists (Carlson, 2013). </a:t>
            </a:r>
          </a:p>
          <a:p>
            <a:r>
              <a:rPr lang="en-US" dirty="0"/>
              <a:t>It is an interdisciplinary approach involving biologists, medical professionals, physiologists, and chemists.</a:t>
            </a:r>
          </a:p>
          <a:p>
            <a:r>
              <a:rPr lang="en-US" dirty="0"/>
              <a:t>It is a component of the broader field of neuroscience (Carlson, 2013).</a:t>
            </a:r>
          </a:p>
        </p:txBody>
      </p:sp>
    </p:spTree>
    <p:extLst>
      <p:ext uri="{BB962C8B-B14F-4D97-AF65-F5344CB8AC3E}">
        <p14:creationId xmlns:p14="http://schemas.microsoft.com/office/powerpoint/2010/main" val="224954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51AE-03EC-7C22-D544-E1D1D4D6B73F}"/>
              </a:ext>
            </a:extLst>
          </p:cNvPr>
          <p:cNvSpPr>
            <a:spLocks noGrp="1"/>
          </p:cNvSpPr>
          <p:nvPr>
            <p:ph type="title"/>
          </p:nvPr>
        </p:nvSpPr>
        <p:spPr/>
        <p:txBody>
          <a:bodyPr/>
          <a:lstStyle/>
          <a:p>
            <a:r>
              <a:rPr lang="en-US" b="1" dirty="0"/>
              <a:t>Lesson 1.2 Figure 1</a:t>
            </a:r>
          </a:p>
        </p:txBody>
      </p:sp>
      <p:sp>
        <p:nvSpPr>
          <p:cNvPr id="3" name="Content Placeholder 2">
            <a:extLst>
              <a:ext uri="{FF2B5EF4-FFF2-40B4-BE49-F238E27FC236}">
                <a16:creationId xmlns:a16="http://schemas.microsoft.com/office/drawing/2014/main" id="{3E9CF66E-4EB0-54FE-4C03-9BB845040BE0}"/>
              </a:ext>
            </a:extLst>
          </p:cNvPr>
          <p:cNvSpPr>
            <a:spLocks noGrp="1"/>
          </p:cNvSpPr>
          <p:nvPr>
            <p:ph idx="1"/>
          </p:nvPr>
        </p:nvSpPr>
        <p:spPr>
          <a:xfrm>
            <a:off x="609600" y="5410200"/>
            <a:ext cx="8229600" cy="548640"/>
          </a:xfrm>
        </p:spPr>
        <p:txBody>
          <a:bodyPr>
            <a:normAutofit fontScale="62500" lnSpcReduction="20000"/>
          </a:bodyPr>
          <a:lstStyle/>
          <a:p>
            <a:pPr marL="0" indent="0">
              <a:buNone/>
            </a:pPr>
            <a:r>
              <a:rPr lang="en-US" dirty="0"/>
              <a:t>Caption: Biological psychologists study how the structure and function of the nervous system generate behavior.</a:t>
            </a:r>
          </a:p>
        </p:txBody>
      </p:sp>
      <p:pic>
        <p:nvPicPr>
          <p:cNvPr id="5" name="Content Placeholder 2" descr="Two diagrams of the human nervous system&#10;">
            <a:extLst>
              <a:ext uri="{FF2B5EF4-FFF2-40B4-BE49-F238E27FC236}">
                <a16:creationId xmlns:a16="http://schemas.microsoft.com/office/drawing/2014/main" id="{10319729-B9FA-DBFB-5619-C2C7FE5E5A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31" y="1091418"/>
            <a:ext cx="7614138" cy="4282953"/>
          </a:xfrm>
          <a:prstGeom prst="rect">
            <a:avLst/>
          </a:prstGeom>
          <a:noFill/>
        </p:spPr>
      </p:pic>
    </p:spTree>
    <p:extLst>
      <p:ext uri="{BB962C8B-B14F-4D97-AF65-F5344CB8AC3E}">
        <p14:creationId xmlns:p14="http://schemas.microsoft.com/office/powerpoint/2010/main" val="251190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4D69-6D7A-EC2B-534B-489E8F3E02A7}"/>
              </a:ext>
            </a:extLst>
          </p:cNvPr>
          <p:cNvSpPr>
            <a:spLocks noGrp="1"/>
          </p:cNvSpPr>
          <p:nvPr>
            <p:ph type="title"/>
          </p:nvPr>
        </p:nvSpPr>
        <p:spPr/>
        <p:txBody>
          <a:bodyPr/>
          <a:lstStyle/>
          <a:p>
            <a:r>
              <a:rPr lang="en-US" b="1" dirty="0"/>
              <a:t>Broad Scope Of Topics </a:t>
            </a:r>
          </a:p>
        </p:txBody>
      </p:sp>
      <p:sp>
        <p:nvSpPr>
          <p:cNvPr id="3" name="Content Placeholder 2">
            <a:extLst>
              <a:ext uri="{FF2B5EF4-FFF2-40B4-BE49-F238E27FC236}">
                <a16:creationId xmlns:a16="http://schemas.microsoft.com/office/drawing/2014/main" id="{8D01601C-6408-A935-CC99-274F084F168A}"/>
              </a:ext>
            </a:extLst>
          </p:cNvPr>
          <p:cNvSpPr>
            <a:spLocks noGrp="1"/>
          </p:cNvSpPr>
          <p:nvPr>
            <p:ph idx="1"/>
          </p:nvPr>
        </p:nvSpPr>
        <p:spPr/>
        <p:txBody>
          <a:bodyPr>
            <a:normAutofit/>
          </a:bodyPr>
          <a:lstStyle/>
          <a:p>
            <a:pPr marL="0" indent="0">
              <a:buNone/>
            </a:pPr>
            <a:r>
              <a:rPr lang="en-US" dirty="0"/>
              <a:t>Biopsychology</a:t>
            </a:r>
          </a:p>
          <a:p>
            <a:pPr lvl="1">
              <a:buFont typeface="Arial" panose="020B0604020202020204" pitchFamily="34" charset="0"/>
              <a:buChar char="•"/>
            </a:pPr>
            <a:r>
              <a:rPr lang="en-US" dirty="0">
                <a:solidFill>
                  <a:srgbClr val="182F58"/>
                </a:solidFill>
              </a:rPr>
              <a:t>Sensory and motor systems</a:t>
            </a:r>
          </a:p>
          <a:p>
            <a:pPr lvl="1">
              <a:buFont typeface="Arial" panose="020B0604020202020204" pitchFamily="34" charset="0"/>
              <a:buChar char="•"/>
            </a:pPr>
            <a:r>
              <a:rPr lang="en-US" dirty="0">
                <a:solidFill>
                  <a:srgbClr val="182F58"/>
                </a:solidFill>
              </a:rPr>
              <a:t>Sleep</a:t>
            </a:r>
          </a:p>
          <a:p>
            <a:pPr lvl="1">
              <a:buFont typeface="Arial" panose="020B0604020202020204" pitchFamily="34" charset="0"/>
              <a:buChar char="•"/>
            </a:pPr>
            <a:r>
              <a:rPr lang="en-US" dirty="0">
                <a:solidFill>
                  <a:srgbClr val="182F58"/>
                </a:solidFill>
              </a:rPr>
              <a:t>Drug use and abuse</a:t>
            </a:r>
          </a:p>
          <a:p>
            <a:pPr lvl="1">
              <a:buFont typeface="Arial" panose="020B0604020202020204" pitchFamily="34" charset="0"/>
              <a:buChar char="•"/>
            </a:pPr>
            <a:r>
              <a:rPr lang="en-US" dirty="0">
                <a:solidFill>
                  <a:srgbClr val="182F58"/>
                </a:solidFill>
              </a:rPr>
              <a:t>Ingestive behavior</a:t>
            </a:r>
          </a:p>
          <a:p>
            <a:pPr lvl="1">
              <a:buFont typeface="Arial" panose="020B0604020202020204" pitchFamily="34" charset="0"/>
              <a:buChar char="•"/>
            </a:pPr>
            <a:r>
              <a:rPr lang="en-US" dirty="0">
                <a:solidFill>
                  <a:srgbClr val="182F58"/>
                </a:solidFill>
              </a:rPr>
              <a:t>Reproductive behavior</a:t>
            </a:r>
          </a:p>
          <a:p>
            <a:pPr lvl="1">
              <a:buFont typeface="Arial" panose="020B0604020202020204" pitchFamily="34" charset="0"/>
              <a:buChar char="•"/>
            </a:pPr>
            <a:r>
              <a:rPr lang="en-US" dirty="0">
                <a:solidFill>
                  <a:srgbClr val="182F58"/>
                </a:solidFill>
              </a:rPr>
              <a:t>Neurodevelopment</a:t>
            </a:r>
          </a:p>
          <a:p>
            <a:pPr lvl="1">
              <a:buFont typeface="Arial" panose="020B0604020202020204" pitchFamily="34" charset="0"/>
              <a:buChar char="•"/>
            </a:pPr>
            <a:r>
              <a:rPr lang="en-US" dirty="0">
                <a:solidFill>
                  <a:srgbClr val="182F58"/>
                </a:solidFill>
              </a:rPr>
              <a:t>Biological connections to psychological disorders</a:t>
            </a:r>
          </a:p>
        </p:txBody>
      </p:sp>
    </p:spTree>
    <p:extLst>
      <p:ext uri="{BB962C8B-B14F-4D97-AF65-F5344CB8AC3E}">
        <p14:creationId xmlns:p14="http://schemas.microsoft.com/office/powerpoint/2010/main" val="137770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8338-3B9B-7E69-DCE1-8339EB5BB38D}"/>
              </a:ext>
            </a:extLst>
          </p:cNvPr>
          <p:cNvSpPr>
            <a:spLocks noGrp="1"/>
          </p:cNvSpPr>
          <p:nvPr>
            <p:ph type="title"/>
          </p:nvPr>
        </p:nvSpPr>
        <p:spPr/>
        <p:txBody>
          <a:bodyPr/>
          <a:lstStyle/>
          <a:p>
            <a:r>
              <a:rPr lang="en-US" b="1" dirty="0"/>
              <a:t>Evolutionary Psychology</a:t>
            </a:r>
          </a:p>
        </p:txBody>
      </p:sp>
      <p:pic>
        <p:nvPicPr>
          <p:cNvPr id="6" name="Content Placeholder 2" descr="A photograph of three humans surrounding a monkey in a chair preparing the monkey for some kind of experiment&#10;">
            <a:extLst>
              <a:ext uri="{FF2B5EF4-FFF2-40B4-BE49-F238E27FC236}">
                <a16:creationId xmlns:a16="http://schemas.microsoft.com/office/drawing/2014/main" id="{F42439A4-8E41-4EBE-8BF1-547C1CF512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16" t="697" r="15741" b="537"/>
          <a:stretch/>
        </p:blipFill>
        <p:spPr>
          <a:xfrm>
            <a:off x="228600" y="2057400"/>
            <a:ext cx="2686050" cy="2148840"/>
          </a:xfrm>
          <a:prstGeom prst="rect">
            <a:avLst/>
          </a:prstGeom>
          <a:noFill/>
        </p:spPr>
      </p:pic>
      <p:sp>
        <p:nvSpPr>
          <p:cNvPr id="5" name="TextBox 4">
            <a:extLst>
              <a:ext uri="{FF2B5EF4-FFF2-40B4-BE49-F238E27FC236}">
                <a16:creationId xmlns:a16="http://schemas.microsoft.com/office/drawing/2014/main" id="{DFFD9DE1-7B55-2433-5D13-3B8E4E00B884}"/>
              </a:ext>
            </a:extLst>
          </p:cNvPr>
          <p:cNvSpPr txBox="1"/>
          <p:nvPr/>
        </p:nvSpPr>
        <p:spPr>
          <a:xfrm>
            <a:off x="1258879" y="4206240"/>
            <a:ext cx="625492" cy="253916"/>
          </a:xfrm>
          <a:prstGeom prst="rect">
            <a:avLst/>
          </a:prstGeom>
          <a:noFill/>
        </p:spPr>
        <p:txBody>
          <a:bodyPr wrap="none" rtlCol="0">
            <a:spAutoFit/>
          </a:bodyPr>
          <a:lstStyle/>
          <a:p>
            <a:r>
              <a:rPr lang="en-US" sz="1050" dirty="0">
                <a:solidFill>
                  <a:srgbClr val="182F58"/>
                </a:solidFill>
              </a:rPr>
              <a:t>Figure 2</a:t>
            </a:r>
          </a:p>
        </p:txBody>
      </p:sp>
      <p:sp>
        <p:nvSpPr>
          <p:cNvPr id="3" name="Content Placeholder 2">
            <a:extLst>
              <a:ext uri="{FF2B5EF4-FFF2-40B4-BE49-F238E27FC236}">
                <a16:creationId xmlns:a16="http://schemas.microsoft.com/office/drawing/2014/main" id="{557C7146-0F5D-DC0C-60E7-4B1D26C05F99}"/>
              </a:ext>
            </a:extLst>
          </p:cNvPr>
          <p:cNvSpPr>
            <a:spLocks noGrp="1"/>
          </p:cNvSpPr>
          <p:nvPr>
            <p:ph idx="1"/>
          </p:nvPr>
        </p:nvSpPr>
        <p:spPr>
          <a:xfrm>
            <a:off x="3047999" y="1219200"/>
            <a:ext cx="5955323" cy="4968240"/>
          </a:xfrm>
        </p:spPr>
        <p:txBody>
          <a:bodyPr>
            <a:normAutofit fontScale="85000" lnSpcReduction="10000"/>
          </a:bodyPr>
          <a:lstStyle/>
          <a:p>
            <a:r>
              <a:rPr lang="en-US" dirty="0"/>
              <a:t>Studies ultimate biological causes of behavior from the evolutionary perspective.</a:t>
            </a:r>
          </a:p>
          <a:p>
            <a:r>
              <a:rPr lang="en-US" dirty="0"/>
              <a:t>Focuses on how behaviors demonstrate adaptation to physical and social environments</a:t>
            </a:r>
          </a:p>
          <a:p>
            <a:r>
              <a:rPr lang="en-US" dirty="0"/>
              <a:t>Examines genetics and behaviors associated with species-specific survival</a:t>
            </a:r>
          </a:p>
          <a:p>
            <a:r>
              <a:rPr lang="en-US" dirty="0"/>
              <a:t>Applies evolutionary theory to predict and observe human behavior patterns</a:t>
            </a:r>
          </a:p>
          <a:p>
            <a:r>
              <a:rPr lang="en-US" dirty="0"/>
              <a:t>Explores areas like memory, mate choice, kinship, friendship, parenting, and social organization (Confer et al., 2010)</a:t>
            </a:r>
          </a:p>
        </p:txBody>
      </p:sp>
    </p:spTree>
    <p:extLst>
      <p:ext uri="{BB962C8B-B14F-4D97-AF65-F5344CB8AC3E}">
        <p14:creationId xmlns:p14="http://schemas.microsoft.com/office/powerpoint/2010/main" val="299777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F1F1-15DC-1C9D-8063-15D75B13F55C}"/>
              </a:ext>
            </a:extLst>
          </p:cNvPr>
          <p:cNvSpPr>
            <a:spLocks noGrp="1"/>
          </p:cNvSpPr>
          <p:nvPr>
            <p:ph type="title"/>
          </p:nvPr>
        </p:nvSpPr>
        <p:spPr/>
        <p:txBody>
          <a:bodyPr/>
          <a:lstStyle/>
          <a:p>
            <a:r>
              <a:rPr lang="en-US" b="1" dirty="0"/>
              <a:t>Sensation</a:t>
            </a:r>
          </a:p>
        </p:txBody>
      </p:sp>
      <p:sp>
        <p:nvSpPr>
          <p:cNvPr id="3" name="Content Placeholder 2">
            <a:extLst>
              <a:ext uri="{FF2B5EF4-FFF2-40B4-BE49-F238E27FC236}">
                <a16:creationId xmlns:a16="http://schemas.microsoft.com/office/drawing/2014/main" id="{0118C490-DE99-7239-C18D-E0F1BFD5B63F}"/>
              </a:ext>
            </a:extLst>
          </p:cNvPr>
          <p:cNvSpPr>
            <a:spLocks noGrp="1"/>
          </p:cNvSpPr>
          <p:nvPr>
            <p:ph idx="1"/>
          </p:nvPr>
        </p:nvSpPr>
        <p:spPr>
          <a:xfrm>
            <a:off x="304800" y="1219200"/>
            <a:ext cx="6248400" cy="4572000"/>
          </a:xfrm>
        </p:spPr>
        <p:txBody>
          <a:bodyPr>
            <a:normAutofit lnSpcReduction="10000"/>
          </a:bodyPr>
          <a:lstStyle/>
          <a:p>
            <a:r>
              <a:rPr lang="en-US" dirty="0"/>
              <a:t>Detection of physical stimuli by sensory receptors</a:t>
            </a:r>
          </a:p>
          <a:p>
            <a:r>
              <a:rPr lang="en-US" dirty="0"/>
              <a:t>Involves senses like sight, hearing, touch, taste, and smell</a:t>
            </a:r>
          </a:p>
          <a:p>
            <a:r>
              <a:rPr lang="en-US" dirty="0"/>
              <a:t>Transduces environmental energy into neural signals</a:t>
            </a:r>
          </a:p>
          <a:p>
            <a:r>
              <a:rPr lang="en-US" dirty="0"/>
              <a:t>Provides raw data for perception and experience</a:t>
            </a:r>
          </a:p>
          <a:p>
            <a:r>
              <a:rPr lang="en-US" dirty="0"/>
              <a:t>Relatively constant process across individuals</a:t>
            </a:r>
          </a:p>
        </p:txBody>
      </p:sp>
      <p:sp>
        <p:nvSpPr>
          <p:cNvPr id="5" name="TextBox 4">
            <a:extLst>
              <a:ext uri="{FF2B5EF4-FFF2-40B4-BE49-F238E27FC236}">
                <a16:creationId xmlns:a16="http://schemas.microsoft.com/office/drawing/2014/main" id="{BE516BC4-3174-3DC6-03DF-FC9AAA4A2684}"/>
              </a:ext>
            </a:extLst>
          </p:cNvPr>
          <p:cNvSpPr txBox="1"/>
          <p:nvPr/>
        </p:nvSpPr>
        <p:spPr>
          <a:xfrm>
            <a:off x="7200871" y="2887394"/>
            <a:ext cx="625492" cy="253916"/>
          </a:xfrm>
          <a:prstGeom prst="rect">
            <a:avLst/>
          </a:prstGeom>
          <a:noFill/>
        </p:spPr>
        <p:txBody>
          <a:bodyPr wrap="none" rtlCol="0">
            <a:spAutoFit/>
          </a:bodyPr>
          <a:lstStyle/>
          <a:p>
            <a:r>
              <a:rPr lang="en-US" sz="1050" dirty="0">
                <a:solidFill>
                  <a:srgbClr val="182F58"/>
                </a:solidFill>
              </a:rPr>
              <a:t>Figure 3</a:t>
            </a:r>
          </a:p>
        </p:txBody>
      </p:sp>
      <p:pic>
        <p:nvPicPr>
          <p:cNvPr id="6" name="Content Placeholder 2" descr="An ambiguous drawing looks like a duck facing to the left but also looks like a rabbit facing to the right.&#10;">
            <a:extLst>
              <a:ext uri="{FF2B5EF4-FFF2-40B4-BE49-F238E27FC236}">
                <a16:creationId xmlns:a16="http://schemas.microsoft.com/office/drawing/2014/main" id="{E02097F7-A387-7AE8-7942-CC81C4393F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77" r="6087"/>
          <a:stretch/>
        </p:blipFill>
        <p:spPr>
          <a:xfrm>
            <a:off x="6188034" y="1150034"/>
            <a:ext cx="2651166" cy="1737360"/>
          </a:xfrm>
          <a:prstGeom prst="rect">
            <a:avLst/>
          </a:prstGeom>
          <a:noFill/>
        </p:spPr>
      </p:pic>
    </p:spTree>
    <p:extLst>
      <p:ext uri="{BB962C8B-B14F-4D97-AF65-F5344CB8AC3E}">
        <p14:creationId xmlns:p14="http://schemas.microsoft.com/office/powerpoint/2010/main" val="396760490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1560</Words>
  <Application>Microsoft Office PowerPoint</Application>
  <PresentationFormat>On-screen Show (4:3)</PresentationFormat>
  <Paragraphs>176</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Aptos</vt:lpstr>
      <vt:lpstr>Century Gothic</vt:lpstr>
      <vt:lpstr>Aptos Display</vt:lpstr>
      <vt:lpstr>Office Theme</vt:lpstr>
      <vt:lpstr>1_Office Theme</vt:lpstr>
      <vt:lpstr>Lesson 1.2</vt:lpstr>
      <vt:lpstr>Contemporary Psychology</vt:lpstr>
      <vt:lpstr>American Psychological Association (APA)</vt:lpstr>
      <vt:lpstr>Association For Psychological Science (APS)</vt:lpstr>
      <vt:lpstr>Biopsychology</vt:lpstr>
      <vt:lpstr>Lesson 1.2 Figure 1</vt:lpstr>
      <vt:lpstr>Broad Scope Of Topics </vt:lpstr>
      <vt:lpstr>Evolutionary Psychology</vt:lpstr>
      <vt:lpstr>Sensation</vt:lpstr>
      <vt:lpstr>Perception</vt:lpstr>
      <vt:lpstr>Cognitive Psychology</vt:lpstr>
      <vt:lpstr>Cognitive Processes</vt:lpstr>
      <vt:lpstr>Lesson 1.2 Figure 4</vt:lpstr>
      <vt:lpstr>Developmental Psychology</vt:lpstr>
      <vt:lpstr>Reflection Question1</vt:lpstr>
      <vt:lpstr>Personality Psychology</vt:lpstr>
      <vt:lpstr>Personality Traits</vt:lpstr>
      <vt:lpstr>Lesson 1.2 Figure 8</vt:lpstr>
      <vt:lpstr>Social Psychology</vt:lpstr>
      <vt:lpstr>Social Psychology (Broad Range Of Topics)</vt:lpstr>
      <vt:lpstr>Industrial-Organization Psychology</vt:lpstr>
      <vt:lpstr>Health Psychology</vt:lpstr>
      <vt:lpstr>Sport And Exercise Psychology</vt:lpstr>
      <vt:lpstr>Clinical Psychology</vt:lpstr>
      <vt:lpstr>Counseling Psychology</vt:lpstr>
      <vt:lpstr>Forensic Psychology</vt:lpstr>
      <vt:lpstr>Reflection Question2</vt:lpstr>
      <vt:lpstr>Careers In Psychology</vt:lpstr>
      <vt:lpstr>Lesson 1.2 Figure 15</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1.2 Contemporary Psychology</dc:title>
  <dc:creator>Hawkes Learning</dc:creator>
  <cp:keywords>Psychology</cp:keywords>
  <cp:lastModifiedBy>Talissa Nahass</cp:lastModifiedBy>
  <cp:revision>190</cp:revision>
  <dcterms:created xsi:type="dcterms:W3CDTF">2013-04-26T14:43:13Z</dcterms:created>
  <dcterms:modified xsi:type="dcterms:W3CDTF">2024-07-23T17:32:19Z</dcterms:modified>
  <cp:category>Psychology</cp:category>
</cp:coreProperties>
</file>