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23"/>
  </p:notesMasterIdLst>
  <p:handoutMasterIdLst>
    <p:handoutMasterId r:id="rId24"/>
  </p:handoutMasterIdLst>
  <p:sldIdLst>
    <p:sldId id="272" r:id="rId3"/>
    <p:sldId id="265" r:id="rId4"/>
    <p:sldId id="273" r:id="rId5"/>
    <p:sldId id="279" r:id="rId6"/>
    <p:sldId id="280" r:id="rId7"/>
    <p:sldId id="271" r:id="rId8"/>
    <p:sldId id="274" r:id="rId9"/>
    <p:sldId id="286" r:id="rId10"/>
    <p:sldId id="276" r:id="rId11"/>
    <p:sldId id="275" r:id="rId12"/>
    <p:sldId id="281" r:id="rId13"/>
    <p:sldId id="268" r:id="rId14"/>
    <p:sldId id="278" r:id="rId15"/>
    <p:sldId id="287" r:id="rId16"/>
    <p:sldId id="270" r:id="rId17"/>
    <p:sldId id="282" r:id="rId18"/>
    <p:sldId id="288" r:id="rId19"/>
    <p:sldId id="283" r:id="rId20"/>
    <p:sldId id="285" r:id="rId21"/>
    <p:sldId id="318" r:id="rId22"/>
  </p:sldIdLst>
  <p:sldSz cx="9144000" cy="6858000" type="screen4x3"/>
  <p:notesSz cx="6858000" cy="9144000"/>
  <p:embeddedFontLs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10" autoAdjust="0"/>
  </p:normalViewPr>
  <p:slideViewPr>
    <p:cSldViewPr>
      <p:cViewPr varScale="1">
        <p:scale>
          <a:sx n="95" d="100"/>
          <a:sy n="95" d="100"/>
        </p:scale>
        <p:origin x="882" y="96"/>
      </p:cViewPr>
      <p:guideLst>
        <p:guide orient="horz" pos="2160"/>
        <p:guide pos="2880"/>
      </p:guideLst>
    </p:cSldViewPr>
  </p:slideViewPr>
  <p:outlineViewPr>
    <p:cViewPr>
      <p:scale>
        <a:sx n="33" d="100"/>
        <a:sy n="33" d="100"/>
      </p:scale>
      <p:origin x="0" y="-824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8/26/2024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an On Your Own</a:t>
            </a:r>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FB68C07B-886F-6119-2D2C-6F029C2D23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9600" y="267027"/>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57791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2248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154619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326008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832156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53546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446763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25972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194061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13814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279379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8/26/2024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607672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388746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Connect the Concepts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Everyday Connections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8" r:id="rId7"/>
    <p:sldLayoutId id="2147483656" r:id="rId8"/>
    <p:sldLayoutId id="2147483657" r:id="rId9"/>
    <p:sldLayoutId id="2147483659"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8/26/2024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10515548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1.3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Why is Research Important?</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B044-A1A4-2C26-4D31-47E2AF2B849C}"/>
              </a:ext>
            </a:extLst>
          </p:cNvPr>
          <p:cNvSpPr>
            <a:spLocks noGrp="1"/>
          </p:cNvSpPr>
          <p:nvPr>
            <p:ph type="title"/>
          </p:nvPr>
        </p:nvSpPr>
        <p:spPr/>
        <p:txBody>
          <a:bodyPr/>
          <a:lstStyle/>
          <a:p>
            <a:r>
              <a:rPr lang="en-US" b="1" dirty="0"/>
              <a:t>Inductive Reasoning</a:t>
            </a:r>
          </a:p>
        </p:txBody>
      </p:sp>
      <p:sp>
        <p:nvSpPr>
          <p:cNvPr id="3" name="Content Placeholder 2">
            <a:extLst>
              <a:ext uri="{FF2B5EF4-FFF2-40B4-BE49-F238E27FC236}">
                <a16:creationId xmlns:a16="http://schemas.microsoft.com/office/drawing/2014/main" id="{13EEC596-ED74-B861-4BAC-E5C1D484E6C5}"/>
              </a:ext>
            </a:extLst>
          </p:cNvPr>
          <p:cNvSpPr>
            <a:spLocks noGrp="1"/>
          </p:cNvSpPr>
          <p:nvPr>
            <p:ph idx="1"/>
          </p:nvPr>
        </p:nvSpPr>
        <p:spPr>
          <a:xfrm>
            <a:off x="457200" y="1097280"/>
            <a:ext cx="8458200" cy="4846320"/>
          </a:xfrm>
        </p:spPr>
        <p:txBody>
          <a:bodyPr>
            <a:normAutofit fontScale="92500" lnSpcReduction="10000"/>
          </a:bodyPr>
          <a:lstStyle/>
          <a:p>
            <a:r>
              <a:rPr lang="en-US" dirty="0"/>
              <a:t>It involves the use of empirical observations to construct broad generalizations.</a:t>
            </a:r>
          </a:p>
          <a:p>
            <a:r>
              <a:rPr lang="en-US" dirty="0"/>
              <a:t>Conclusions may or may not be correct, regardless of observations.</a:t>
            </a:r>
          </a:p>
          <a:p>
            <a:pPr lvl="1"/>
            <a:r>
              <a:rPr lang="en-US" u="sng" dirty="0">
                <a:solidFill>
                  <a:srgbClr val="2B7799"/>
                </a:solidFill>
              </a:rPr>
              <a:t>Example</a:t>
            </a:r>
            <a:r>
              <a:rPr lang="en-US" dirty="0">
                <a:solidFill>
                  <a:srgbClr val="2B7799"/>
                </a:solidFill>
              </a:rPr>
              <a:t>: Noticing some fruits grow on trees → Assuming all fruits grow on trees</a:t>
            </a:r>
          </a:p>
          <a:p>
            <a:r>
              <a:rPr lang="en-US" dirty="0"/>
              <a:t>Scientists use inductive reasoning to formulate theories from observations.</a:t>
            </a:r>
          </a:p>
          <a:p>
            <a:r>
              <a:rPr lang="en-US" dirty="0"/>
              <a:t>Descriptive research approaches are closely associated with inductive processes.</a:t>
            </a:r>
          </a:p>
          <a:p>
            <a:r>
              <a:rPr lang="en-US" dirty="0"/>
              <a:t>Experimental research puts greater emphasis on deductive reasoning.</a:t>
            </a:r>
          </a:p>
        </p:txBody>
      </p:sp>
    </p:spTree>
    <p:extLst>
      <p:ext uri="{BB962C8B-B14F-4D97-AF65-F5344CB8AC3E}">
        <p14:creationId xmlns:p14="http://schemas.microsoft.com/office/powerpoint/2010/main" val="131463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654C-75A3-6AE6-B450-A2FC620BC97F}"/>
              </a:ext>
            </a:extLst>
          </p:cNvPr>
          <p:cNvSpPr>
            <a:spLocks noGrp="1"/>
          </p:cNvSpPr>
          <p:nvPr>
            <p:ph type="title"/>
          </p:nvPr>
        </p:nvSpPr>
        <p:spPr/>
        <p:txBody>
          <a:bodyPr/>
          <a:lstStyle/>
          <a:p>
            <a:r>
              <a:rPr lang="en-US" b="1" dirty="0"/>
              <a:t>Theory</a:t>
            </a:r>
          </a:p>
        </p:txBody>
      </p:sp>
      <p:sp>
        <p:nvSpPr>
          <p:cNvPr id="3" name="Content Placeholder 2">
            <a:extLst>
              <a:ext uri="{FF2B5EF4-FFF2-40B4-BE49-F238E27FC236}">
                <a16:creationId xmlns:a16="http://schemas.microsoft.com/office/drawing/2014/main" id="{402B4F97-C7ED-9AC1-038A-EE7A065F1301}"/>
              </a:ext>
            </a:extLst>
          </p:cNvPr>
          <p:cNvSpPr>
            <a:spLocks noGrp="1"/>
          </p:cNvSpPr>
          <p:nvPr>
            <p:ph idx="1"/>
          </p:nvPr>
        </p:nvSpPr>
        <p:spPr/>
        <p:txBody>
          <a:bodyPr/>
          <a:lstStyle/>
          <a:p>
            <a:r>
              <a:rPr lang="en-US" dirty="0"/>
              <a:t>A well-developed set of ideas proposing an explanation for observed phenomena.</a:t>
            </a:r>
          </a:p>
          <a:p>
            <a:r>
              <a:rPr lang="en-US" dirty="0"/>
              <a:t>Theories are repeatedly checked against the real world.</a:t>
            </a:r>
          </a:p>
          <a:p>
            <a:r>
              <a:rPr lang="en-US" dirty="0"/>
              <a:t>Theories are too complex to be tested all at once.</a:t>
            </a:r>
          </a:p>
          <a:p>
            <a:r>
              <a:rPr lang="en-US" dirty="0"/>
              <a:t>Researchers create hypotheses to test specific aspects of a theory.</a:t>
            </a:r>
          </a:p>
          <a:p>
            <a:r>
              <a:rPr lang="en-US" dirty="0"/>
              <a:t>Hypotheses are more specific and testable predictions about the world.</a:t>
            </a:r>
          </a:p>
          <a:p>
            <a:endParaRPr lang="en-US" dirty="0"/>
          </a:p>
        </p:txBody>
      </p:sp>
    </p:spTree>
    <p:extLst>
      <p:ext uri="{BB962C8B-B14F-4D97-AF65-F5344CB8AC3E}">
        <p14:creationId xmlns:p14="http://schemas.microsoft.com/office/powerpoint/2010/main" val="299384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b="1" dirty="0"/>
              <a:t>Helpful Hint</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3977640"/>
          </a:xfrm>
        </p:spPr>
        <p:txBody>
          <a:bodyPr/>
          <a:lstStyle/>
          <a:p>
            <a:r>
              <a:rPr lang="en-US" dirty="0"/>
              <a:t>Think of a theory as an umbrella. Everything under the umbrella stays dry, like a person's head, arms, and legs. A body is made up of individual units, and all are kept dry under the umbrella if it is positioned correctly.</a:t>
            </a:r>
          </a:p>
          <a:p>
            <a:endParaRPr lang="en-US" dirty="0"/>
          </a:p>
          <a:p>
            <a:r>
              <a:rPr lang="en-US" dirty="0"/>
              <a:t>A hypothesis is used to test an individual body part under the umbrella (e.g., right leg) rather than everything under the umbrella.</a:t>
            </a:r>
          </a:p>
        </p:txBody>
      </p:sp>
    </p:spTree>
    <p:extLst>
      <p:ext uri="{BB962C8B-B14F-4D97-AF65-F5344CB8AC3E}">
        <p14:creationId xmlns:p14="http://schemas.microsoft.com/office/powerpoint/2010/main" val="206963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1AA6-34F9-0603-D21E-B219FF6BB850}"/>
              </a:ext>
            </a:extLst>
          </p:cNvPr>
          <p:cNvSpPr>
            <a:spLocks noGrp="1"/>
          </p:cNvSpPr>
          <p:nvPr>
            <p:ph type="title"/>
          </p:nvPr>
        </p:nvSpPr>
        <p:spPr/>
        <p:txBody>
          <a:bodyPr/>
          <a:lstStyle/>
          <a:p>
            <a:r>
              <a:rPr lang="en-US" b="1" dirty="0"/>
              <a:t>Hypothesis</a:t>
            </a:r>
          </a:p>
        </p:txBody>
      </p:sp>
      <p:sp>
        <p:nvSpPr>
          <p:cNvPr id="3" name="Content Placeholder 2">
            <a:extLst>
              <a:ext uri="{FF2B5EF4-FFF2-40B4-BE49-F238E27FC236}">
                <a16:creationId xmlns:a16="http://schemas.microsoft.com/office/drawing/2014/main" id="{2D3190EA-477F-D021-E421-9DE30A892FDD}"/>
              </a:ext>
            </a:extLst>
          </p:cNvPr>
          <p:cNvSpPr>
            <a:spLocks noGrp="1"/>
          </p:cNvSpPr>
          <p:nvPr>
            <p:ph idx="1"/>
          </p:nvPr>
        </p:nvSpPr>
        <p:spPr/>
        <p:txBody>
          <a:bodyPr/>
          <a:lstStyle/>
          <a:p>
            <a:r>
              <a:rPr lang="en-US" dirty="0"/>
              <a:t>A hypothesis is a testable prediction about the world.</a:t>
            </a:r>
          </a:p>
          <a:p>
            <a:r>
              <a:rPr lang="en-US" dirty="0"/>
              <a:t>Often is worded as an if-then statement </a:t>
            </a:r>
          </a:p>
          <a:p>
            <a:pPr lvl="1"/>
            <a:r>
              <a:rPr lang="en-US" u="sng" dirty="0">
                <a:solidFill>
                  <a:srgbClr val="2B7799"/>
                </a:solidFill>
              </a:rPr>
              <a:t>Example</a:t>
            </a:r>
            <a:r>
              <a:rPr lang="en-US" dirty="0">
                <a:solidFill>
                  <a:srgbClr val="2B7799"/>
                </a:solidFill>
              </a:rPr>
              <a:t>: if I study, then I'll pass.</a:t>
            </a:r>
          </a:p>
          <a:p>
            <a:r>
              <a:rPr lang="en-US" dirty="0"/>
              <a:t>It bridges the gap between ideas and the real world.</a:t>
            </a:r>
          </a:p>
          <a:p>
            <a:r>
              <a:rPr lang="en-US" dirty="0"/>
              <a:t>As hypotheses are tested, theories are modified and refined accordingly.</a:t>
            </a:r>
          </a:p>
          <a:p>
            <a:r>
              <a:rPr lang="en-US" dirty="0"/>
              <a:t>Hypotheses allow specific aspects of theories to be tested empirically.</a:t>
            </a:r>
          </a:p>
        </p:txBody>
      </p:sp>
    </p:spTree>
    <p:extLst>
      <p:ext uri="{BB962C8B-B14F-4D97-AF65-F5344CB8AC3E}">
        <p14:creationId xmlns:p14="http://schemas.microsoft.com/office/powerpoint/2010/main" val="122071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DAC2-E916-65A3-E868-32B663BDECAA}"/>
              </a:ext>
            </a:extLst>
          </p:cNvPr>
          <p:cNvSpPr>
            <a:spLocks noGrp="1"/>
          </p:cNvSpPr>
          <p:nvPr>
            <p:ph type="title"/>
          </p:nvPr>
        </p:nvSpPr>
        <p:spPr/>
        <p:txBody>
          <a:bodyPr/>
          <a:lstStyle/>
          <a:p>
            <a:r>
              <a:rPr lang="en-US" b="1" dirty="0"/>
              <a:t>Lesson 1.3 Figure 5</a:t>
            </a:r>
          </a:p>
        </p:txBody>
      </p:sp>
      <p:sp>
        <p:nvSpPr>
          <p:cNvPr id="3" name="Content Placeholder 2">
            <a:extLst>
              <a:ext uri="{FF2B5EF4-FFF2-40B4-BE49-F238E27FC236}">
                <a16:creationId xmlns:a16="http://schemas.microsoft.com/office/drawing/2014/main" id="{807BBD0F-B226-B511-AA03-805A14B1C48F}"/>
              </a:ext>
            </a:extLst>
          </p:cNvPr>
          <p:cNvSpPr>
            <a:spLocks noGrp="1"/>
          </p:cNvSpPr>
          <p:nvPr>
            <p:ph idx="1"/>
          </p:nvPr>
        </p:nvSpPr>
        <p:spPr>
          <a:xfrm>
            <a:off x="609600" y="5422928"/>
            <a:ext cx="8229600" cy="673072"/>
          </a:xfrm>
        </p:spPr>
        <p:txBody>
          <a:bodyPr>
            <a:normAutofit fontScale="70000" lnSpcReduction="20000"/>
          </a:bodyPr>
          <a:lstStyle/>
          <a:p>
            <a:pPr marL="0" indent="0">
              <a:buNone/>
            </a:pPr>
            <a:r>
              <a:rPr lang="en-US" dirty="0"/>
              <a:t>Caption: The scientific method of research includes proposing hypotheses, conducting research, and creating or modifying theories based on results.</a:t>
            </a:r>
          </a:p>
        </p:txBody>
      </p:sp>
      <p:pic>
        <p:nvPicPr>
          <p:cNvPr id="5" name="Content Placeholder 2" descr="A diagram showing the steps of the scientific method.&#10;">
            <a:extLst>
              <a:ext uri="{FF2B5EF4-FFF2-40B4-BE49-F238E27FC236}">
                <a16:creationId xmlns:a16="http://schemas.microsoft.com/office/drawing/2014/main" id="{D4F3F64D-3DFA-197C-F316-3D4A37DF0F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 y="1134124"/>
            <a:ext cx="7559040" cy="4251960"/>
          </a:xfrm>
          <a:prstGeom prst="rect">
            <a:avLst/>
          </a:prstGeom>
          <a:noFill/>
        </p:spPr>
      </p:pic>
    </p:spTree>
    <p:extLst>
      <p:ext uri="{BB962C8B-B14F-4D97-AF65-F5344CB8AC3E}">
        <p14:creationId xmlns:p14="http://schemas.microsoft.com/office/powerpoint/2010/main" val="275550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Group Activity</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148841"/>
          </a:xfrm>
        </p:spPr>
        <p:txBody>
          <a:bodyPr/>
          <a:lstStyle/>
          <a:p>
            <a:r>
              <a:rPr lang="en-US" dirty="0"/>
              <a:t>Think of a concept you are interested in (e.g., test performance). Then, form a hypothesis in the form of an if → then statement (e.g., If room temperature decreases, then average test score increases).</a:t>
            </a:r>
          </a:p>
        </p:txBody>
      </p:sp>
    </p:spTree>
    <p:extLst>
      <p:ext uri="{BB962C8B-B14F-4D97-AF65-F5344CB8AC3E}">
        <p14:creationId xmlns:p14="http://schemas.microsoft.com/office/powerpoint/2010/main" val="302916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4D85-6C66-30E0-6BB1-B32AE7F1B799}"/>
              </a:ext>
            </a:extLst>
          </p:cNvPr>
          <p:cNvSpPr>
            <a:spLocks noGrp="1"/>
          </p:cNvSpPr>
          <p:nvPr>
            <p:ph type="title"/>
          </p:nvPr>
        </p:nvSpPr>
        <p:spPr/>
        <p:txBody>
          <a:bodyPr/>
          <a:lstStyle/>
          <a:p>
            <a:r>
              <a:rPr lang="en-US" b="1" dirty="0"/>
              <a:t>Falsifiability</a:t>
            </a:r>
          </a:p>
        </p:txBody>
      </p:sp>
      <p:sp>
        <p:nvSpPr>
          <p:cNvPr id="3" name="Content Placeholder 2">
            <a:extLst>
              <a:ext uri="{FF2B5EF4-FFF2-40B4-BE49-F238E27FC236}">
                <a16:creationId xmlns:a16="http://schemas.microsoft.com/office/drawing/2014/main" id="{6162C051-ED70-C401-2E0A-6584DAF50BE5}"/>
              </a:ext>
            </a:extLst>
          </p:cNvPr>
          <p:cNvSpPr>
            <a:spLocks noGrp="1"/>
          </p:cNvSpPr>
          <p:nvPr>
            <p:ph idx="1"/>
          </p:nvPr>
        </p:nvSpPr>
        <p:spPr/>
        <p:txBody>
          <a:bodyPr>
            <a:normAutofit lnSpcReduction="10000"/>
          </a:bodyPr>
          <a:lstStyle/>
          <a:p>
            <a:r>
              <a:rPr lang="en-US" dirty="0"/>
              <a:t>Scientific hypotheses must be falsifiable or capable of being shown incorrect.</a:t>
            </a:r>
          </a:p>
          <a:p>
            <a:r>
              <a:rPr lang="en-US" dirty="0"/>
              <a:t>Freud's ideas were criticized as not able to be falsifiable.</a:t>
            </a:r>
          </a:p>
          <a:p>
            <a:pPr lvl="1"/>
            <a:r>
              <a:rPr lang="en-US" u="sng" dirty="0"/>
              <a:t>Example</a:t>
            </a:r>
            <a:r>
              <a:rPr lang="en-US" dirty="0"/>
              <a:t>: id, ego, superego</a:t>
            </a:r>
          </a:p>
          <a:p>
            <a:pPr lvl="1"/>
            <a:r>
              <a:rPr lang="en-US" dirty="0">
                <a:solidFill>
                  <a:srgbClr val="2B7799"/>
                </a:solidFill>
              </a:rPr>
              <a:t>Taught regardless due to their historical significance for personality psychology and psychotherapy</a:t>
            </a:r>
          </a:p>
          <a:p>
            <a:r>
              <a:rPr lang="en-US" dirty="0"/>
              <a:t>In contrast, James-Lange theory generates falsifiable hypotheses. (Figure 6)</a:t>
            </a:r>
          </a:p>
        </p:txBody>
      </p:sp>
    </p:spTree>
    <p:extLst>
      <p:ext uri="{BB962C8B-B14F-4D97-AF65-F5344CB8AC3E}">
        <p14:creationId xmlns:p14="http://schemas.microsoft.com/office/powerpoint/2010/main" val="385396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C5B0-71F7-7A93-1FDC-CE3E3ED7996F}"/>
              </a:ext>
            </a:extLst>
          </p:cNvPr>
          <p:cNvSpPr>
            <a:spLocks noGrp="1"/>
          </p:cNvSpPr>
          <p:nvPr>
            <p:ph type="title"/>
          </p:nvPr>
        </p:nvSpPr>
        <p:spPr/>
        <p:txBody>
          <a:bodyPr/>
          <a:lstStyle/>
          <a:p>
            <a:r>
              <a:rPr lang="en-US" b="1" dirty="0"/>
              <a:t>Lesson 1.3 Figure 6</a:t>
            </a:r>
          </a:p>
        </p:txBody>
      </p:sp>
      <p:sp>
        <p:nvSpPr>
          <p:cNvPr id="3" name="Content Placeholder 2">
            <a:extLst>
              <a:ext uri="{FF2B5EF4-FFF2-40B4-BE49-F238E27FC236}">
                <a16:creationId xmlns:a16="http://schemas.microsoft.com/office/drawing/2014/main" id="{83A99535-1436-585E-4615-29B6EE1117D9}"/>
              </a:ext>
            </a:extLst>
          </p:cNvPr>
          <p:cNvSpPr>
            <a:spLocks noGrp="1"/>
          </p:cNvSpPr>
          <p:nvPr>
            <p:ph idx="1"/>
          </p:nvPr>
        </p:nvSpPr>
        <p:spPr>
          <a:xfrm>
            <a:off x="399422" y="5349240"/>
            <a:ext cx="8515978" cy="746760"/>
          </a:xfrm>
        </p:spPr>
        <p:txBody>
          <a:bodyPr>
            <a:normAutofit fontScale="47500" lnSpcReduction="20000"/>
          </a:bodyPr>
          <a:lstStyle/>
          <a:p>
            <a:pPr marL="0" indent="0">
              <a:buNone/>
            </a:pPr>
            <a:r>
              <a:rPr lang="en-US" dirty="0"/>
              <a:t>Caption: Many of the specifics of Freud's theories, such as his division of the mind into id, ego, and superego, have fallen out of favor in recent decades because they are not falsifiable. In broader strokes, his views set the stage for much of psychological thinking today, such as the unconscious nature of the majority of psychological processes.</a:t>
            </a:r>
          </a:p>
        </p:txBody>
      </p:sp>
      <p:pic>
        <p:nvPicPr>
          <p:cNvPr id="5" name="Content Placeholder 2" descr="A diagram of an iceberg explaining Freud's model of personality structure involving the ego, superego, and the id.&#10;">
            <a:extLst>
              <a:ext uri="{FF2B5EF4-FFF2-40B4-BE49-F238E27FC236}">
                <a16:creationId xmlns:a16="http://schemas.microsoft.com/office/drawing/2014/main" id="{59F35EFA-2C89-CA85-06F0-D0787A4AB8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211" y="1097280"/>
            <a:ext cx="7559040" cy="4251960"/>
          </a:xfrm>
          <a:prstGeom prst="rect">
            <a:avLst/>
          </a:prstGeom>
          <a:noFill/>
        </p:spPr>
      </p:pic>
    </p:spTree>
    <p:extLst>
      <p:ext uri="{BB962C8B-B14F-4D97-AF65-F5344CB8AC3E}">
        <p14:creationId xmlns:p14="http://schemas.microsoft.com/office/powerpoint/2010/main" val="207810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9006-5217-D024-313C-46C623F01841}"/>
              </a:ext>
            </a:extLst>
          </p:cNvPr>
          <p:cNvSpPr>
            <a:spLocks noGrp="1"/>
          </p:cNvSpPr>
          <p:nvPr>
            <p:ph type="title"/>
          </p:nvPr>
        </p:nvSpPr>
        <p:spPr/>
        <p:txBody>
          <a:bodyPr/>
          <a:lstStyle/>
          <a:p>
            <a:r>
              <a:rPr lang="en-US" b="1" dirty="0"/>
              <a:t>James-Lange Theory Example</a:t>
            </a:r>
          </a:p>
        </p:txBody>
      </p:sp>
      <p:sp>
        <p:nvSpPr>
          <p:cNvPr id="3" name="Content Placeholder 2">
            <a:extLst>
              <a:ext uri="{FF2B5EF4-FFF2-40B4-BE49-F238E27FC236}">
                <a16:creationId xmlns:a16="http://schemas.microsoft.com/office/drawing/2014/main" id="{B9F48582-B658-4D63-F074-E24B914C8F56}"/>
              </a:ext>
            </a:extLst>
          </p:cNvPr>
          <p:cNvSpPr>
            <a:spLocks noGrp="1"/>
          </p:cNvSpPr>
          <p:nvPr>
            <p:ph idx="1"/>
          </p:nvPr>
        </p:nvSpPr>
        <p:spPr/>
        <p:txBody>
          <a:bodyPr/>
          <a:lstStyle/>
          <a:p>
            <a:r>
              <a:rPr lang="en-US" dirty="0"/>
              <a:t>Theory: Emotional experience relies on physiological arousal of that state.</a:t>
            </a:r>
          </a:p>
          <a:p>
            <a:pPr lvl="1"/>
            <a:r>
              <a:rPr lang="en-US" u="sng" dirty="0">
                <a:solidFill>
                  <a:srgbClr val="2B7799"/>
                </a:solidFill>
              </a:rPr>
              <a:t>Hypothesis</a:t>
            </a:r>
            <a:r>
              <a:rPr lang="en-US" dirty="0">
                <a:solidFill>
                  <a:srgbClr val="2B7799"/>
                </a:solidFill>
              </a:rPr>
              <a:t>: Without awareness of arousal, person won't feel fear</a:t>
            </a:r>
          </a:p>
          <a:p>
            <a:r>
              <a:rPr lang="en-US" dirty="0"/>
              <a:t>It was tested by comparing emotional experiences of those aware/unaware of arousal.</a:t>
            </a:r>
          </a:p>
          <a:p>
            <a:r>
              <a:rPr lang="en-US" dirty="0"/>
              <a:t>Research showed reduced but still present emotion without arousal awareness.</a:t>
            </a:r>
          </a:p>
        </p:txBody>
      </p:sp>
    </p:spTree>
    <p:extLst>
      <p:ext uri="{BB962C8B-B14F-4D97-AF65-F5344CB8AC3E}">
        <p14:creationId xmlns:p14="http://schemas.microsoft.com/office/powerpoint/2010/main" val="351156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75D-7036-EFDC-2E2B-1488877C584C}"/>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id="{3602FEDC-3689-4AE3-9129-D100DB8892C2}"/>
              </a:ext>
            </a:extLst>
          </p:cNvPr>
          <p:cNvSpPr>
            <a:spLocks noGrp="1"/>
          </p:cNvSpPr>
          <p:nvPr>
            <p:ph idx="1"/>
          </p:nvPr>
        </p:nvSpPr>
        <p:spPr>
          <a:xfrm>
            <a:off x="457200" y="1280160"/>
            <a:ext cx="8229600" cy="4663440"/>
          </a:xfrm>
        </p:spPr>
        <p:txBody>
          <a:bodyPr>
            <a:normAutofit lnSpcReduction="10000"/>
          </a:bodyPr>
          <a:lstStyle/>
          <a:p>
            <a:r>
              <a:rPr lang="en-US" dirty="0"/>
              <a:t>Scientists aim to explain and understand the world through testable theories.</a:t>
            </a:r>
          </a:p>
          <a:p>
            <a:r>
              <a:rPr lang="en-US" dirty="0"/>
              <a:t>Theories generate hypotheses that are testable and falsifiable.</a:t>
            </a:r>
          </a:p>
          <a:p>
            <a:r>
              <a:rPr lang="en-US" dirty="0"/>
              <a:t>Theories supported by tests are retained and refined, while unsupported theories discarded.</a:t>
            </a:r>
          </a:p>
          <a:p>
            <a:r>
              <a:rPr lang="en-US" dirty="0"/>
              <a:t>This process allows separating fact from opinion through research.</a:t>
            </a:r>
          </a:p>
          <a:p>
            <a:r>
              <a:rPr lang="en-US" dirty="0"/>
              <a:t>Good research information aids wise decision-making in policy and personal life.</a:t>
            </a:r>
          </a:p>
        </p:txBody>
      </p:sp>
    </p:spTree>
    <p:extLst>
      <p:ext uri="{BB962C8B-B14F-4D97-AF65-F5344CB8AC3E}">
        <p14:creationId xmlns:p14="http://schemas.microsoft.com/office/powerpoint/2010/main" val="347192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Scientific Research</a:t>
            </a:r>
            <a:endParaRPr lang="en-US" sz="3200" b="1" dirty="0">
              <a:solidFill>
                <a:schemeClr val="accent1"/>
              </a:solidFill>
            </a:endParaRPr>
          </a:p>
        </p:txBody>
      </p:sp>
      <p:sp>
        <p:nvSpPr>
          <p:cNvPr id="11267" name="Rectangle 3"/>
          <p:cNvSpPr>
            <a:spLocks noGrp="1"/>
          </p:cNvSpPr>
          <p:nvPr>
            <p:ph idx="1"/>
          </p:nvPr>
        </p:nvSpPr>
        <p:spPr>
          <a:xfrm>
            <a:off x="152400" y="1219200"/>
            <a:ext cx="5638800" cy="4572000"/>
          </a:xfrm>
          <a:prstGeom prst="rect">
            <a:avLst/>
          </a:prstGeom>
        </p:spPr>
        <p:txBody>
          <a:bodyPr>
            <a:normAutofit fontScale="92500"/>
          </a:bodyPr>
          <a:lstStyle/>
          <a:p>
            <a:pPr>
              <a:tabLst>
                <a:tab pos="461963" algn="l"/>
              </a:tabLst>
            </a:pPr>
            <a:r>
              <a:rPr lang="en-US" dirty="0"/>
              <a:t>Provides an objective understanding of ourselves and our world</a:t>
            </a:r>
          </a:p>
          <a:p>
            <a:pPr>
              <a:tabLst>
                <a:tab pos="461963" algn="l"/>
              </a:tabLst>
            </a:pPr>
            <a:r>
              <a:rPr lang="en-US" dirty="0"/>
              <a:t>Allows understanding behavior when individuals cannot explain it themselves</a:t>
            </a:r>
          </a:p>
          <a:p>
            <a:pPr lvl="1">
              <a:tabLst>
                <a:tab pos="461963" algn="l"/>
              </a:tabLst>
            </a:pPr>
            <a:r>
              <a:rPr lang="en-US" b="1" dirty="0">
                <a:solidFill>
                  <a:srgbClr val="2B7799"/>
                </a:solidFill>
              </a:rPr>
              <a:t>Empirical</a:t>
            </a:r>
            <a:r>
              <a:rPr lang="en-US" dirty="0">
                <a:solidFill>
                  <a:srgbClr val="2B7799"/>
                </a:solidFill>
              </a:rPr>
              <a:t>: grounded in objective, tangible evidence that can be repeatedly observed</a:t>
            </a:r>
          </a:p>
          <a:p>
            <a:pPr>
              <a:tabLst>
                <a:tab pos="461963" algn="l"/>
              </a:tabLst>
            </a:pPr>
            <a:r>
              <a:rPr lang="en-US" dirty="0"/>
              <a:t>Contrasts with intuition and personal experience as unsupported methods.</a:t>
            </a:r>
          </a:p>
        </p:txBody>
      </p:sp>
      <p:sp>
        <p:nvSpPr>
          <p:cNvPr id="3" name="TextBox 2">
            <a:extLst>
              <a:ext uri="{FF2B5EF4-FFF2-40B4-BE49-F238E27FC236}">
                <a16:creationId xmlns:a16="http://schemas.microsoft.com/office/drawing/2014/main" id="{25C7A263-0B6F-EDF5-3BD2-A8F2EB5D244E}"/>
              </a:ext>
            </a:extLst>
          </p:cNvPr>
          <p:cNvSpPr txBox="1"/>
          <p:nvPr/>
        </p:nvSpPr>
        <p:spPr>
          <a:xfrm>
            <a:off x="7162800" y="4419600"/>
            <a:ext cx="625492" cy="253916"/>
          </a:xfrm>
          <a:prstGeom prst="rect">
            <a:avLst/>
          </a:prstGeom>
          <a:noFill/>
        </p:spPr>
        <p:txBody>
          <a:bodyPr wrap="none" rtlCol="0">
            <a:spAutoFit/>
          </a:bodyPr>
          <a:lstStyle/>
          <a:p>
            <a:r>
              <a:rPr lang="en-US" sz="1050" dirty="0">
                <a:solidFill>
                  <a:srgbClr val="182F58"/>
                </a:solidFill>
              </a:rPr>
              <a:t>Figure 1</a:t>
            </a:r>
          </a:p>
        </p:txBody>
      </p:sp>
      <p:pic>
        <p:nvPicPr>
          <p:cNvPr id="4" name="Content Placeholder 2" descr="Child sits in front of a television watching cartoons.&#10;">
            <a:extLst>
              <a:ext uri="{FF2B5EF4-FFF2-40B4-BE49-F238E27FC236}">
                <a16:creationId xmlns:a16="http://schemas.microsoft.com/office/drawing/2014/main" id="{96BA9F9A-B1D3-343D-06D2-75334C1B3B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87" r="10625"/>
          <a:stretch/>
        </p:blipFill>
        <p:spPr>
          <a:xfrm>
            <a:off x="5879263" y="2209800"/>
            <a:ext cx="313055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752600" y="-1066800"/>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b="1" dirty="0"/>
              <a:t>Use Of Research Information</a:t>
            </a:r>
            <a:endParaRPr lang="en-US" sz="3200" b="1" dirty="0">
              <a:solidFill>
                <a:schemeClr val="accent1"/>
              </a:solidFill>
            </a:endParaRPr>
          </a:p>
        </p:txBody>
      </p:sp>
      <p:sp>
        <p:nvSpPr>
          <p:cNvPr id="11267" name="Rectangle 3"/>
          <p:cNvSpPr>
            <a:spLocks noGrp="1"/>
          </p:cNvSpPr>
          <p:nvPr>
            <p:ph idx="1"/>
          </p:nvPr>
        </p:nvSpPr>
        <p:spPr>
          <a:xfrm>
            <a:off x="2971800" y="1295400"/>
            <a:ext cx="5329813" cy="4572000"/>
          </a:xfrm>
          <a:prstGeom prst="rect">
            <a:avLst/>
          </a:prstGeom>
        </p:spPr>
        <p:txBody>
          <a:bodyPr>
            <a:normAutofit lnSpcReduction="10000"/>
          </a:bodyPr>
          <a:lstStyle/>
          <a:p>
            <a:pPr>
              <a:tabLst>
                <a:tab pos="461963" algn="l"/>
              </a:tabLst>
            </a:pPr>
            <a:r>
              <a:rPr lang="en-US" dirty="0"/>
              <a:t>Critical thinking involves examining claims from different perspectives.</a:t>
            </a:r>
          </a:p>
          <a:p>
            <a:pPr>
              <a:tabLst>
                <a:tab pos="461963" algn="l"/>
              </a:tabLst>
            </a:pPr>
            <a:r>
              <a:rPr lang="en-US" dirty="0"/>
              <a:t>It involves assessing the expertise and motivations behind claims.</a:t>
            </a:r>
          </a:p>
          <a:p>
            <a:pPr>
              <a:tabLst>
                <a:tab pos="461963" algn="l"/>
              </a:tabLst>
            </a:pPr>
            <a:r>
              <a:rPr lang="en-US" dirty="0"/>
              <a:t>Research requires evaluating if claims are justified by evidence.</a:t>
            </a:r>
          </a:p>
          <a:p>
            <a:pPr>
              <a:tabLst>
                <a:tab pos="461963" algn="l"/>
              </a:tabLst>
            </a:pPr>
            <a:r>
              <a:rPr lang="en-US" dirty="0"/>
              <a:t>It is important to consider other researchers' views on the claims.</a:t>
            </a:r>
          </a:p>
        </p:txBody>
      </p:sp>
      <p:sp>
        <p:nvSpPr>
          <p:cNvPr id="3" name="TextBox 2">
            <a:extLst>
              <a:ext uri="{FF2B5EF4-FFF2-40B4-BE49-F238E27FC236}">
                <a16:creationId xmlns:a16="http://schemas.microsoft.com/office/drawing/2014/main" id="{629037D5-1E2A-5F63-ADC2-BB6D2A2F8C83}"/>
              </a:ext>
            </a:extLst>
          </p:cNvPr>
          <p:cNvSpPr txBox="1"/>
          <p:nvPr/>
        </p:nvSpPr>
        <p:spPr>
          <a:xfrm>
            <a:off x="1371600" y="4808220"/>
            <a:ext cx="625492" cy="253916"/>
          </a:xfrm>
          <a:prstGeom prst="rect">
            <a:avLst/>
          </a:prstGeom>
          <a:noFill/>
        </p:spPr>
        <p:txBody>
          <a:bodyPr wrap="none" rtlCol="0">
            <a:spAutoFit/>
          </a:bodyPr>
          <a:lstStyle/>
          <a:p>
            <a:r>
              <a:rPr lang="en-US" sz="1050" dirty="0">
                <a:solidFill>
                  <a:srgbClr val="182F58"/>
                </a:solidFill>
              </a:rPr>
              <a:t>Figure 2</a:t>
            </a:r>
          </a:p>
        </p:txBody>
      </p:sp>
      <p:pic>
        <p:nvPicPr>
          <p:cNvPr id="4" name="Content Placeholder 2" descr="A skull has a large hole bored through the forehead.&#10;">
            <a:extLst>
              <a:ext uri="{FF2B5EF4-FFF2-40B4-BE49-F238E27FC236}">
                <a16:creationId xmlns:a16="http://schemas.microsoft.com/office/drawing/2014/main" id="{72A1667F-C692-33CD-346B-374E92F1F0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562" r="26562"/>
          <a:stretch/>
        </p:blipFill>
        <p:spPr>
          <a:xfrm>
            <a:off x="457200" y="2049780"/>
            <a:ext cx="2298700" cy="2758440"/>
          </a:xfrm>
          <a:prstGeom prst="rect">
            <a:avLst/>
          </a:prstGeom>
          <a:noFill/>
        </p:spPr>
      </p:pic>
    </p:spTree>
    <p:extLst>
      <p:ext uri="{BB962C8B-B14F-4D97-AF65-F5344CB8AC3E}">
        <p14:creationId xmlns:p14="http://schemas.microsoft.com/office/powerpoint/2010/main" val="239414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DF2C-83A7-7649-494B-620FC100CD57}"/>
              </a:ext>
            </a:extLst>
          </p:cNvPr>
          <p:cNvSpPr>
            <a:spLocks noGrp="1"/>
          </p:cNvSpPr>
          <p:nvPr>
            <p:ph type="title"/>
          </p:nvPr>
        </p:nvSpPr>
        <p:spPr/>
        <p:txBody>
          <a:bodyPr/>
          <a:lstStyle/>
          <a:p>
            <a:r>
              <a:rPr lang="en-US" b="1" dirty="0"/>
              <a:t>Example: Evaluating Effectiveness Of Early Intervention Programs</a:t>
            </a:r>
          </a:p>
        </p:txBody>
      </p:sp>
      <p:sp>
        <p:nvSpPr>
          <p:cNvPr id="3" name="Content Placeholder 2">
            <a:extLst>
              <a:ext uri="{FF2B5EF4-FFF2-40B4-BE49-F238E27FC236}">
                <a16:creationId xmlns:a16="http://schemas.microsoft.com/office/drawing/2014/main" id="{D8BB0E2A-7D00-84D4-EB6B-96BF0C8AEF5C}"/>
              </a:ext>
            </a:extLst>
          </p:cNvPr>
          <p:cNvSpPr>
            <a:spLocks noGrp="1"/>
          </p:cNvSpPr>
          <p:nvPr>
            <p:ph idx="1"/>
          </p:nvPr>
        </p:nvSpPr>
        <p:spPr/>
        <p:txBody>
          <a:bodyPr>
            <a:normAutofit lnSpcReduction="10000"/>
          </a:bodyPr>
          <a:lstStyle/>
          <a:p>
            <a:r>
              <a:rPr lang="en-US" dirty="0"/>
              <a:t>Programs were designed to help disadvantaged children maximize development.</a:t>
            </a:r>
          </a:p>
          <a:p>
            <a:r>
              <a:rPr lang="en-US" dirty="0"/>
              <a:t>Research shows general effectiveness, though program effectiveness may vary.</a:t>
            </a:r>
          </a:p>
          <a:p>
            <a:r>
              <a:rPr lang="en-US" dirty="0"/>
              <a:t>Long-term benefits were observed for many effective programs.</a:t>
            </a:r>
          </a:p>
          <a:p>
            <a:r>
              <a:rPr lang="en-US" dirty="0"/>
              <a:t>Research is examined to identify the most effective program characteristics.</a:t>
            </a:r>
          </a:p>
          <a:p>
            <a:r>
              <a:rPr lang="en-US" dirty="0"/>
              <a:t>This research helps guide decisions on which programs to fund based on evidence.</a:t>
            </a:r>
          </a:p>
          <a:p>
            <a:endParaRPr lang="en-US" dirty="0"/>
          </a:p>
        </p:txBody>
      </p:sp>
    </p:spTree>
    <p:extLst>
      <p:ext uri="{BB962C8B-B14F-4D97-AF65-F5344CB8AC3E}">
        <p14:creationId xmlns:p14="http://schemas.microsoft.com/office/powerpoint/2010/main" val="381663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5B11-01B8-51D8-C353-476E5AD2CCE9}"/>
              </a:ext>
            </a:extLst>
          </p:cNvPr>
          <p:cNvSpPr>
            <a:spLocks noGrp="1"/>
          </p:cNvSpPr>
          <p:nvPr>
            <p:ph type="title"/>
          </p:nvPr>
        </p:nvSpPr>
        <p:spPr/>
        <p:txBody>
          <a:bodyPr/>
          <a:lstStyle/>
          <a:p>
            <a:r>
              <a:rPr lang="en-US" b="1" dirty="0"/>
              <a:t>Fact Vs. Opinion</a:t>
            </a:r>
          </a:p>
        </p:txBody>
      </p:sp>
      <p:sp>
        <p:nvSpPr>
          <p:cNvPr id="3" name="Content Placeholder 2">
            <a:extLst>
              <a:ext uri="{FF2B5EF4-FFF2-40B4-BE49-F238E27FC236}">
                <a16:creationId xmlns:a16="http://schemas.microsoft.com/office/drawing/2014/main" id="{B04C382B-0B68-EABE-4147-7C9FDF6D409F}"/>
              </a:ext>
            </a:extLst>
          </p:cNvPr>
          <p:cNvSpPr>
            <a:spLocks noGrp="1"/>
          </p:cNvSpPr>
          <p:nvPr>
            <p:ph idx="1"/>
          </p:nvPr>
        </p:nvSpPr>
        <p:spPr/>
        <p:txBody>
          <a:bodyPr>
            <a:normAutofit lnSpcReduction="10000"/>
          </a:bodyPr>
          <a:lstStyle/>
          <a:p>
            <a:r>
              <a:rPr lang="en-US" dirty="0"/>
              <a:t>In the end, research is what makes the difference between facts and opinions. </a:t>
            </a:r>
          </a:p>
          <a:p>
            <a:pPr lvl="1"/>
            <a:r>
              <a:rPr lang="en-US" b="1" dirty="0">
                <a:solidFill>
                  <a:srgbClr val="2B7799"/>
                </a:solidFill>
              </a:rPr>
              <a:t>Fact:</a:t>
            </a:r>
            <a:r>
              <a:rPr lang="en-US" dirty="0">
                <a:solidFill>
                  <a:srgbClr val="2B7799"/>
                </a:solidFill>
              </a:rPr>
              <a:t> objective and verifiable observation, established using evidence collected through empirical research</a:t>
            </a:r>
          </a:p>
          <a:p>
            <a:pPr lvl="1"/>
            <a:r>
              <a:rPr lang="en-US" b="1" dirty="0">
                <a:solidFill>
                  <a:srgbClr val="2B7799"/>
                </a:solidFill>
              </a:rPr>
              <a:t>Opinion: </a:t>
            </a:r>
            <a:r>
              <a:rPr lang="en-US" dirty="0">
                <a:solidFill>
                  <a:srgbClr val="2B7799"/>
                </a:solidFill>
              </a:rPr>
              <a:t>personal judgements, conclusions, or attitudes that may or may not be accurate</a:t>
            </a:r>
          </a:p>
          <a:p>
            <a:r>
              <a:rPr lang="en-US" dirty="0"/>
              <a:t>In the scientific community, facts can be established only using evidence collected through empirical research.</a:t>
            </a:r>
          </a:p>
        </p:txBody>
      </p:sp>
    </p:spTree>
    <p:extLst>
      <p:ext uri="{BB962C8B-B14F-4D97-AF65-F5344CB8AC3E}">
        <p14:creationId xmlns:p14="http://schemas.microsoft.com/office/powerpoint/2010/main" val="37228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3901440"/>
          </a:xfrm>
        </p:spPr>
        <p:txBody>
          <a:bodyPr>
            <a:normAutofit/>
          </a:bodyPr>
          <a:lstStyle/>
          <a:p>
            <a:r>
              <a:rPr lang="en-US" dirty="0"/>
              <a:t>Identify whether each item is a fact or an opinion. </a:t>
            </a:r>
          </a:p>
          <a:p>
            <a:endParaRPr lang="en-US" dirty="0"/>
          </a:p>
          <a:p>
            <a:pPr marL="514350" indent="-514350">
              <a:buFont typeface="+mj-lt"/>
              <a:buAutoNum type="arabicPeriod"/>
            </a:pPr>
            <a:r>
              <a:rPr lang="en-US" dirty="0"/>
              <a:t>Anxiety always decreases performances on tests.</a:t>
            </a:r>
          </a:p>
          <a:p>
            <a:pPr marL="514350" indent="-514350">
              <a:buFont typeface="+mj-lt"/>
              <a:buAutoNum type="arabicPeriod"/>
            </a:pPr>
            <a:r>
              <a:rPr lang="en-US" dirty="0"/>
              <a:t>All Americans have a mental illness during their life.</a:t>
            </a:r>
          </a:p>
          <a:p>
            <a:pPr marL="514350" indent="-514350">
              <a:buFont typeface="+mj-lt"/>
              <a:buAutoNum type="arabicPeriod"/>
            </a:pPr>
            <a:r>
              <a:rPr lang="en-US" dirty="0"/>
              <a:t>Some mental illnesses have a genetic component.</a:t>
            </a:r>
          </a:p>
          <a:p>
            <a:pPr marL="514350" indent="-514350">
              <a:buFont typeface="+mj-lt"/>
              <a:buAutoNum type="arabicPeriod"/>
            </a:pPr>
            <a:r>
              <a:rPr lang="en-US" dirty="0"/>
              <a:t>Psychology is the most interesting subject in college/university.</a:t>
            </a:r>
          </a:p>
        </p:txBody>
      </p:sp>
    </p:spTree>
    <p:extLst>
      <p:ext uri="{BB962C8B-B14F-4D97-AF65-F5344CB8AC3E}">
        <p14:creationId xmlns:p14="http://schemas.microsoft.com/office/powerpoint/2010/main" val="193357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F581-EF89-AC92-16AC-2CC5270C00E7}"/>
              </a:ext>
            </a:extLst>
          </p:cNvPr>
          <p:cNvSpPr>
            <a:spLocks noGrp="1"/>
          </p:cNvSpPr>
          <p:nvPr>
            <p:ph type="title"/>
          </p:nvPr>
        </p:nvSpPr>
        <p:spPr/>
        <p:txBody>
          <a:bodyPr/>
          <a:lstStyle/>
          <a:p>
            <a:r>
              <a:rPr lang="en-US" b="1" dirty="0"/>
              <a:t>The Process Of Scientific Research</a:t>
            </a:r>
          </a:p>
        </p:txBody>
      </p:sp>
      <p:sp>
        <p:nvSpPr>
          <p:cNvPr id="3" name="Content Placeholder 2">
            <a:extLst>
              <a:ext uri="{FF2B5EF4-FFF2-40B4-BE49-F238E27FC236}">
                <a16:creationId xmlns:a16="http://schemas.microsoft.com/office/drawing/2014/main" id="{21630717-C656-5F3A-7770-41DDFACD5A8F}"/>
              </a:ext>
            </a:extLst>
          </p:cNvPr>
          <p:cNvSpPr>
            <a:spLocks noGrp="1"/>
          </p:cNvSpPr>
          <p:nvPr>
            <p:ph idx="1"/>
          </p:nvPr>
        </p:nvSpPr>
        <p:spPr>
          <a:xfrm>
            <a:off x="457200" y="1280160"/>
            <a:ext cx="6096000" cy="4572000"/>
          </a:xfrm>
        </p:spPr>
        <p:txBody>
          <a:bodyPr>
            <a:normAutofit fontScale="92500"/>
          </a:bodyPr>
          <a:lstStyle/>
          <a:p>
            <a:r>
              <a:rPr lang="en-US" dirty="0"/>
              <a:t>Involves testing ideas against the real world</a:t>
            </a:r>
          </a:p>
          <a:p>
            <a:r>
              <a:rPr lang="en-US" dirty="0"/>
              <a:t>Circular process of deductive and inductive reasoning</a:t>
            </a:r>
          </a:p>
          <a:p>
            <a:pPr lvl="1"/>
            <a:r>
              <a:rPr lang="en-US" b="1" dirty="0">
                <a:solidFill>
                  <a:srgbClr val="2B7799"/>
                </a:solidFill>
              </a:rPr>
              <a:t>Deductive reasoning</a:t>
            </a:r>
            <a:r>
              <a:rPr lang="en-US" dirty="0">
                <a:solidFill>
                  <a:srgbClr val="2B7799"/>
                </a:solidFill>
              </a:rPr>
              <a:t>: results are predicted based on a general premise</a:t>
            </a:r>
          </a:p>
          <a:p>
            <a:pPr lvl="1"/>
            <a:r>
              <a:rPr lang="en-US" b="1" dirty="0">
                <a:solidFill>
                  <a:srgbClr val="2B7799"/>
                </a:solidFill>
              </a:rPr>
              <a:t>Inductive reasoning</a:t>
            </a:r>
            <a:r>
              <a:rPr lang="en-US" dirty="0">
                <a:solidFill>
                  <a:srgbClr val="2B7799"/>
                </a:solidFill>
              </a:rPr>
              <a:t>: conclusions are drawn from observations</a:t>
            </a:r>
          </a:p>
          <a:p>
            <a:r>
              <a:rPr lang="en-US" dirty="0"/>
              <a:t>Inseparable processes with different emphases in research approaches</a:t>
            </a:r>
          </a:p>
        </p:txBody>
      </p:sp>
      <p:sp>
        <p:nvSpPr>
          <p:cNvPr id="5" name="TextBox 4">
            <a:extLst>
              <a:ext uri="{FF2B5EF4-FFF2-40B4-BE49-F238E27FC236}">
                <a16:creationId xmlns:a16="http://schemas.microsoft.com/office/drawing/2014/main" id="{B0DDC108-EF9B-0613-3195-6F623B78CDA8}"/>
              </a:ext>
            </a:extLst>
          </p:cNvPr>
          <p:cNvSpPr txBox="1"/>
          <p:nvPr/>
        </p:nvSpPr>
        <p:spPr>
          <a:xfrm>
            <a:off x="7415692" y="5223707"/>
            <a:ext cx="625492" cy="253916"/>
          </a:xfrm>
          <a:prstGeom prst="rect">
            <a:avLst/>
          </a:prstGeom>
          <a:noFill/>
        </p:spPr>
        <p:txBody>
          <a:bodyPr wrap="none" rtlCol="0">
            <a:spAutoFit/>
          </a:bodyPr>
          <a:lstStyle/>
          <a:p>
            <a:r>
              <a:rPr lang="en-US" sz="1050" dirty="0">
                <a:solidFill>
                  <a:srgbClr val="182F58"/>
                </a:solidFill>
              </a:rPr>
              <a:t>Figure 3</a:t>
            </a:r>
          </a:p>
        </p:txBody>
      </p:sp>
      <p:pic>
        <p:nvPicPr>
          <p:cNvPr id="4" name="Content Placeholder 5" descr="A photograph of a marble bust of Aristotle">
            <a:extLst>
              <a:ext uri="{FF2B5EF4-FFF2-40B4-BE49-F238E27FC236}">
                <a16:creationId xmlns:a16="http://schemas.microsoft.com/office/drawing/2014/main" id="{0F4E062D-38A5-8F74-B2BC-20D65D6DED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893887"/>
            <a:ext cx="2390603" cy="3344545"/>
          </a:xfrm>
          <a:prstGeom prst="rect">
            <a:avLst/>
          </a:prstGeom>
        </p:spPr>
      </p:pic>
    </p:spTree>
    <p:extLst>
      <p:ext uri="{BB962C8B-B14F-4D97-AF65-F5344CB8AC3E}">
        <p14:creationId xmlns:p14="http://schemas.microsoft.com/office/powerpoint/2010/main" val="262003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9003-7650-2886-DD67-19058D7BFAF2}"/>
              </a:ext>
            </a:extLst>
          </p:cNvPr>
          <p:cNvSpPr>
            <a:spLocks noGrp="1"/>
          </p:cNvSpPr>
          <p:nvPr>
            <p:ph type="title"/>
          </p:nvPr>
        </p:nvSpPr>
        <p:spPr/>
        <p:txBody>
          <a:bodyPr/>
          <a:lstStyle/>
          <a:p>
            <a:r>
              <a:rPr lang="en-US" b="1" dirty="0"/>
              <a:t>Lesson 1.3 Figure 4</a:t>
            </a:r>
          </a:p>
        </p:txBody>
      </p:sp>
      <p:sp>
        <p:nvSpPr>
          <p:cNvPr id="3" name="Content Placeholder 2">
            <a:extLst>
              <a:ext uri="{FF2B5EF4-FFF2-40B4-BE49-F238E27FC236}">
                <a16:creationId xmlns:a16="http://schemas.microsoft.com/office/drawing/2014/main" id="{48361555-F9BA-B99A-A27F-CE71018E7C54}"/>
              </a:ext>
            </a:extLst>
          </p:cNvPr>
          <p:cNvSpPr>
            <a:spLocks noGrp="1"/>
          </p:cNvSpPr>
          <p:nvPr>
            <p:ph idx="1"/>
          </p:nvPr>
        </p:nvSpPr>
        <p:spPr>
          <a:xfrm>
            <a:off x="457200" y="5334000"/>
            <a:ext cx="8229600" cy="719462"/>
          </a:xfrm>
        </p:spPr>
        <p:txBody>
          <a:bodyPr>
            <a:normAutofit fontScale="85000" lnSpcReduction="20000"/>
          </a:bodyPr>
          <a:lstStyle/>
          <a:p>
            <a:pPr marL="0" indent="0">
              <a:buNone/>
            </a:pPr>
            <a:r>
              <a:rPr lang="en-US" dirty="0"/>
              <a:t>Caption: Psychological research relies on both inductive and deductive reasoning.</a:t>
            </a:r>
          </a:p>
        </p:txBody>
      </p:sp>
      <p:pic>
        <p:nvPicPr>
          <p:cNvPr id="5" name="Content Placeholder 2" descr="A diagram showing the path of inductive reasoning and deductive reasoning.&#10;">
            <a:extLst>
              <a:ext uri="{FF2B5EF4-FFF2-40B4-BE49-F238E27FC236}">
                <a16:creationId xmlns:a16="http://schemas.microsoft.com/office/drawing/2014/main" id="{E6B335C4-4AB7-1326-92BE-895371C5DA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300" y="1133287"/>
            <a:ext cx="6883400" cy="3871913"/>
          </a:xfrm>
          <a:prstGeom prst="rect">
            <a:avLst/>
          </a:prstGeom>
          <a:noFill/>
        </p:spPr>
      </p:pic>
    </p:spTree>
    <p:extLst>
      <p:ext uri="{BB962C8B-B14F-4D97-AF65-F5344CB8AC3E}">
        <p14:creationId xmlns:p14="http://schemas.microsoft.com/office/powerpoint/2010/main" val="423432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6332-A7F4-71B3-2A36-980D8CF36147}"/>
              </a:ext>
            </a:extLst>
          </p:cNvPr>
          <p:cNvSpPr>
            <a:spLocks noGrp="1"/>
          </p:cNvSpPr>
          <p:nvPr>
            <p:ph type="title"/>
          </p:nvPr>
        </p:nvSpPr>
        <p:spPr/>
        <p:txBody>
          <a:bodyPr/>
          <a:lstStyle/>
          <a:p>
            <a:r>
              <a:rPr lang="en-US" b="1" dirty="0"/>
              <a:t>Deductive Reasoning</a:t>
            </a:r>
          </a:p>
        </p:txBody>
      </p:sp>
      <p:sp>
        <p:nvSpPr>
          <p:cNvPr id="3" name="Content Placeholder 2">
            <a:extLst>
              <a:ext uri="{FF2B5EF4-FFF2-40B4-BE49-F238E27FC236}">
                <a16:creationId xmlns:a16="http://schemas.microsoft.com/office/drawing/2014/main" id="{FB8EF228-1429-8443-5D51-D8AD30EC65B6}"/>
              </a:ext>
            </a:extLst>
          </p:cNvPr>
          <p:cNvSpPr>
            <a:spLocks noGrp="1"/>
          </p:cNvSpPr>
          <p:nvPr>
            <p:ph idx="1"/>
          </p:nvPr>
        </p:nvSpPr>
        <p:spPr/>
        <p:txBody>
          <a:bodyPr>
            <a:normAutofit lnSpcReduction="10000"/>
          </a:bodyPr>
          <a:lstStyle/>
          <a:p>
            <a:r>
              <a:rPr lang="en-US" dirty="0"/>
              <a:t>It begins with a generalization or hypothesis to reach conclusions.</a:t>
            </a:r>
          </a:p>
          <a:p>
            <a:r>
              <a:rPr lang="en-US" dirty="0"/>
              <a:t>If the hypothesis is correct, deductive conclusions should be correct.</a:t>
            </a:r>
          </a:p>
          <a:p>
            <a:pPr lvl="1"/>
            <a:r>
              <a:rPr lang="en-US" u="sng" dirty="0">
                <a:solidFill>
                  <a:srgbClr val="2B7799"/>
                </a:solidFill>
              </a:rPr>
              <a:t>Example</a:t>
            </a:r>
            <a:r>
              <a:rPr lang="en-US" dirty="0">
                <a:solidFill>
                  <a:srgbClr val="2B7799"/>
                </a:solidFill>
              </a:rPr>
              <a:t>: All living things require energy (premise) → Ducks require energy (conclusion)</a:t>
            </a:r>
          </a:p>
          <a:p>
            <a:r>
              <a:rPr lang="en-US" dirty="0"/>
              <a:t>An incorrect premise can lead to logical but incorrect conclusion.</a:t>
            </a:r>
          </a:p>
          <a:p>
            <a:r>
              <a:rPr lang="en-US" dirty="0"/>
              <a:t>Scientists use deductive reasoning to empirically test hypotheses.</a:t>
            </a:r>
          </a:p>
        </p:txBody>
      </p:sp>
    </p:spTree>
    <p:extLst>
      <p:ext uri="{BB962C8B-B14F-4D97-AF65-F5344CB8AC3E}">
        <p14:creationId xmlns:p14="http://schemas.microsoft.com/office/powerpoint/2010/main" val="278146588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994</Words>
  <Application>Microsoft Office PowerPoint</Application>
  <PresentationFormat>On-screen Show (4:3)</PresentationFormat>
  <Paragraphs>98</Paragraphs>
  <Slides>20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Aptos</vt:lpstr>
      <vt:lpstr>Arial</vt:lpstr>
      <vt:lpstr>Aptos Display</vt:lpstr>
      <vt:lpstr>Century Gothic</vt:lpstr>
      <vt:lpstr>Calibri</vt:lpstr>
      <vt:lpstr>Office Theme</vt:lpstr>
      <vt:lpstr>1_Office Theme</vt:lpstr>
      <vt:lpstr>Lesson 1.3</vt:lpstr>
      <vt:lpstr>Scientific Research</vt:lpstr>
      <vt:lpstr>Use Of Research Information</vt:lpstr>
      <vt:lpstr>Example: Evaluating Effectiveness Of Early Intervention Programs</vt:lpstr>
      <vt:lpstr>Fact Vs. Opinion</vt:lpstr>
      <vt:lpstr>On Your Own</vt:lpstr>
      <vt:lpstr>The Process Of Scientific Research</vt:lpstr>
      <vt:lpstr>Lesson 1.3 Figure 4</vt:lpstr>
      <vt:lpstr>Deductive Reasoning</vt:lpstr>
      <vt:lpstr>Inductive Reasoning</vt:lpstr>
      <vt:lpstr>Theory</vt:lpstr>
      <vt:lpstr>Helpful Hint</vt:lpstr>
      <vt:lpstr>Hypothesis</vt:lpstr>
      <vt:lpstr>Lesson 1.3 Figure 5</vt:lpstr>
      <vt:lpstr>Group Activity</vt:lpstr>
      <vt:lpstr>Falsifiability</vt:lpstr>
      <vt:lpstr>Lesson 1.3 Figure 6</vt:lpstr>
      <vt:lpstr>James-Lange Theory Example</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1.3 Why is Research Important</dc:title>
  <dc:creator>Hawkes Learning</dc:creator>
  <cp:keywords>Psychology</cp:keywords>
  <cp:lastModifiedBy>Talissa Nahass</cp:lastModifiedBy>
  <cp:revision>188</cp:revision>
  <dcterms:created xsi:type="dcterms:W3CDTF">2013-04-26T14:43:13Z</dcterms:created>
  <dcterms:modified xsi:type="dcterms:W3CDTF">2024-08-26T19:13:27Z</dcterms:modified>
  <cp:category>Psychology</cp:category>
</cp:coreProperties>
</file>