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72" r:id="rId3"/>
    <p:sldId id="273" r:id="rId4"/>
    <p:sldId id="268" r:id="rId5"/>
    <p:sldId id="275" r:id="rId6"/>
    <p:sldId id="283" r:id="rId7"/>
    <p:sldId id="276" r:id="rId8"/>
    <p:sldId id="284" r:id="rId9"/>
    <p:sldId id="285" r:id="rId10"/>
    <p:sldId id="270" r:id="rId11"/>
    <p:sldId id="286" r:id="rId12"/>
    <p:sldId id="289" r:id="rId13"/>
    <p:sldId id="277" r:id="rId14"/>
    <p:sldId id="287" r:id="rId15"/>
    <p:sldId id="288" r:id="rId16"/>
    <p:sldId id="278" r:id="rId17"/>
    <p:sldId id="290" r:id="rId18"/>
    <p:sldId id="291" r:id="rId19"/>
    <p:sldId id="282" r:id="rId20"/>
    <p:sldId id="279" r:id="rId21"/>
    <p:sldId id="292" r:id="rId22"/>
    <p:sldId id="293" r:id="rId23"/>
    <p:sldId id="294" r:id="rId24"/>
    <p:sldId id="280" r:id="rId25"/>
    <p:sldId id="295" r:id="rId26"/>
    <p:sldId id="296" r:id="rId27"/>
    <p:sldId id="297" r:id="rId28"/>
    <p:sldId id="281" r:id="rId29"/>
    <p:sldId id="318" r:id="rId3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6" name="Picture 5" descr="A book cover of a book&#10;&#10;Description automatically generated">
            <a:extLst>
              <a:ext uri="{FF2B5EF4-FFF2-40B4-BE49-F238E27FC236}">
                <a16:creationId xmlns:a16="http://schemas.microsoft.com/office/drawing/2014/main" id="{004EF98B-DB51-B803-BA8E-8C3648B894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219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82880" y="5993334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84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8" r:id="rId7"/>
    <p:sldLayoutId id="2147483656" r:id="rId8"/>
    <p:sldLayoutId id="2147483657" r:id="rId9"/>
    <p:sldLayoutId id="2147483659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1.4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Approaches to Research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6094-3532-1C36-FF4D-B234BC7B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Observer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1CE23-683B-6548-9A13-6D4BA2D0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Observers may unconsciously skew observations to fit research goals or expectations.</a:t>
            </a:r>
          </a:p>
          <a:p>
            <a:r>
              <a:rPr lang="en-US" dirty="0"/>
              <a:t>Arises from observers' close involvement in the research project.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Mitigation</a:t>
            </a:r>
            <a:r>
              <a:rPr lang="en-US" dirty="0">
                <a:solidFill>
                  <a:srgbClr val="2B7799"/>
                </a:solidFill>
              </a:rPr>
              <a:t>: Establish clear criteria for recording behaviors to prevent bias.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Strategy</a:t>
            </a:r>
            <a:r>
              <a:rPr lang="en-US" dirty="0">
                <a:solidFill>
                  <a:srgbClr val="2B7799"/>
                </a:solidFill>
              </a:rPr>
              <a:t>: Compare observations by multiple observers to test consistency.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Objective</a:t>
            </a:r>
            <a:r>
              <a:rPr lang="en-US" dirty="0">
                <a:solidFill>
                  <a:srgbClr val="2B7799"/>
                </a:solidFill>
              </a:rPr>
              <a:t>: Enhance validity and accuracy of observational research findings.</a:t>
            </a:r>
          </a:p>
        </p:txBody>
      </p:sp>
    </p:spTree>
    <p:extLst>
      <p:ext uri="{BB962C8B-B14F-4D97-AF65-F5344CB8AC3E}">
        <p14:creationId xmlns:p14="http://schemas.microsoft.com/office/powerpoint/2010/main" val="135646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AF2B-F325-D00B-E973-E8252817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Inter-Rater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2AD1-9AA0-F86D-9876-65053544A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 of reliability assessing consistency among different observers' observations</a:t>
            </a:r>
          </a:p>
          <a:p>
            <a:r>
              <a:rPr lang="en-US" dirty="0"/>
              <a:t>Used in observational research to ensure consistency and accuracy of data collection.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Purpose</a:t>
            </a:r>
            <a:r>
              <a:rPr lang="en-US" dirty="0">
                <a:solidFill>
                  <a:srgbClr val="2B7799"/>
                </a:solidFill>
              </a:rPr>
              <a:t>: Test the reliability of observations made by multiple observers.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Method</a:t>
            </a:r>
            <a:r>
              <a:rPr lang="en-US" dirty="0">
                <a:solidFill>
                  <a:srgbClr val="2B7799"/>
                </a:solidFill>
              </a:rPr>
              <a:t>: Comparing observations of the same event by different observers.</a:t>
            </a:r>
          </a:p>
          <a:p>
            <a:r>
              <a:rPr lang="en-US" dirty="0"/>
              <a:t>Enhances the credibility and validity of research findings by reducing the impact of individual biases.</a:t>
            </a:r>
          </a:p>
        </p:txBody>
      </p:sp>
    </p:spTree>
    <p:extLst>
      <p:ext uri="{BB962C8B-B14F-4D97-AF65-F5344CB8AC3E}">
        <p14:creationId xmlns:p14="http://schemas.microsoft.com/office/powerpoint/2010/main" val="43122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634C-04F2-B565-2AF7-5240483C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10BC-7423-CAD2-5BC6-C7845374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Surveys are lists of questions designed to gather data from research participants.</a:t>
            </a:r>
          </a:p>
          <a:p>
            <a:r>
              <a:rPr lang="en-US" dirty="0"/>
              <a:t>They can be delivered as paper-and-pencil questionnaires, electronically, or verbally.</a:t>
            </a:r>
          </a:p>
          <a:p>
            <a:r>
              <a:rPr lang="en-US" dirty="0"/>
              <a:t>Surveys allow researchers to collect data from a large group of individuals efficiently.</a:t>
            </a:r>
          </a:p>
          <a:p>
            <a:r>
              <a:rPr lang="en-US" dirty="0"/>
              <a:t>Researchers use samples, subsets of a population, to generalize findings to the larger population.</a:t>
            </a:r>
          </a:p>
          <a:p>
            <a:r>
              <a:rPr lang="en-US" dirty="0"/>
              <a:t>Surveys can answer various research questions and provide insights into attitudes, behaviors, and opinions within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176132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F215-07F9-CC90-F514-4E2295EE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09C29-ABEE-03FE-657D-E5FFAD81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1394"/>
            <a:ext cx="8229600" cy="35204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Surveys enable researchers to collect data from larger samples compared to other methods.</a:t>
            </a:r>
          </a:p>
          <a:p>
            <a:r>
              <a:rPr lang="en-US" dirty="0"/>
              <a:t>They allow for efficient data collection and can be completed in a short time.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Sample</a:t>
            </a:r>
            <a:r>
              <a:rPr lang="en-US" dirty="0">
                <a:solidFill>
                  <a:srgbClr val="2B7799"/>
                </a:solidFill>
              </a:rPr>
              <a:t>: subsets of a population used to generalize findings.</a:t>
            </a:r>
          </a:p>
          <a:p>
            <a:r>
              <a:rPr lang="en-US" dirty="0"/>
              <a:t>Surveys provide insights into attitudes, behaviors, and opinions within a population.</a:t>
            </a:r>
          </a:p>
          <a:p>
            <a:r>
              <a:rPr lang="en-US" dirty="0"/>
              <a:t>They can answer diverse research questions across different domains, such as social attitudes and behaviors.</a:t>
            </a:r>
          </a:p>
        </p:txBody>
      </p:sp>
      <p:pic>
        <p:nvPicPr>
          <p:cNvPr id="6" name="Content Placeholder 2" descr="Two photos of different groups of children.&#10;">
            <a:extLst>
              <a:ext uri="{FF2B5EF4-FFF2-40B4-BE49-F238E27FC236}">
                <a16:creationId xmlns:a16="http://schemas.microsoft.com/office/drawing/2014/main" id="{FAA982BB-407B-9A11-8062-90346AB5F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b="17366"/>
          <a:stretch/>
        </p:blipFill>
        <p:spPr>
          <a:xfrm>
            <a:off x="2667000" y="4292642"/>
            <a:ext cx="3909060" cy="14478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29494F-EB59-992D-C289-B317E77DAE97}"/>
              </a:ext>
            </a:extLst>
          </p:cNvPr>
          <p:cNvSpPr txBox="1"/>
          <p:nvPr/>
        </p:nvSpPr>
        <p:spPr>
          <a:xfrm>
            <a:off x="4308784" y="5719648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39143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B6A8-F7B7-7977-A318-77B67BEB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Drawbacks Of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E21BF-6EF8-CFBD-4F14-5024B56E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Despite their efficiency, surveys may suffer from response bias, where participants provide inaccurate or misleading responses.</a:t>
            </a:r>
          </a:p>
          <a:p>
            <a:r>
              <a:rPr lang="en-US" dirty="0"/>
              <a:t>Surveys require careful design to ensure questions are clear and unbiased.</a:t>
            </a:r>
          </a:p>
          <a:p>
            <a:r>
              <a:rPr lang="en-US" dirty="0"/>
              <a:t>Researchers must consider the limitations of survey samples when generalizing findings to the broader population.</a:t>
            </a:r>
          </a:p>
          <a:p>
            <a:r>
              <a:rPr lang="en-US" dirty="0"/>
              <a:t>Response bias occurs when participants provide inaccurate or misleading responses.</a:t>
            </a:r>
          </a:p>
          <a:p>
            <a:r>
              <a:rPr lang="en-US" dirty="0"/>
              <a:t>Surveys may not capture nuanced attitudes or behaviors and may overlook subtle forms of prejudice or bias.</a:t>
            </a:r>
          </a:p>
        </p:txBody>
      </p:sp>
    </p:spTree>
    <p:extLst>
      <p:ext uri="{BB962C8B-B14F-4D97-AF65-F5344CB8AC3E}">
        <p14:creationId xmlns:p14="http://schemas.microsoft.com/office/powerpoint/2010/main" val="203047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4597-9B81-D04B-2A40-616BD4F7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Archival Research</a:t>
            </a:r>
          </a:p>
        </p:txBody>
      </p:sp>
      <p:pic>
        <p:nvPicPr>
          <p:cNvPr id="6" name="Content Placeholder 2" descr="Two photographs show paper records on a shelf and electronic records on a laptop.&#10;">
            <a:extLst>
              <a:ext uri="{FF2B5EF4-FFF2-40B4-BE49-F238E27FC236}">
                <a16:creationId xmlns:a16="http://schemas.microsoft.com/office/drawing/2014/main" id="{C9F41A99-AEA5-2316-D0BB-F2EA8567F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r="33125"/>
          <a:stretch/>
        </p:blipFill>
        <p:spPr>
          <a:xfrm>
            <a:off x="152400" y="1523999"/>
            <a:ext cx="2286000" cy="391885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B8EB1-52DB-0C01-9156-80137363F585}"/>
              </a:ext>
            </a:extLst>
          </p:cNvPr>
          <p:cNvSpPr txBox="1"/>
          <p:nvPr/>
        </p:nvSpPr>
        <p:spPr>
          <a:xfrm>
            <a:off x="965907" y="5432779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E0FB-D9F2-AA55-753F-A98657C0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80160"/>
            <a:ext cx="6248400" cy="46634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Relies on looking at past records or data sets to identify interesting patterns or relationships</a:t>
            </a:r>
          </a:p>
          <a:p>
            <a:r>
              <a:rPr lang="en-US" dirty="0"/>
              <a:t>Involves analyzing existing records without interacting with research participants directly</a:t>
            </a:r>
          </a:p>
          <a:p>
            <a:r>
              <a:rPr lang="en-US" dirty="0"/>
              <a:t>Allows researchers to access large amounts of data with less time and money investment</a:t>
            </a:r>
          </a:p>
          <a:p>
            <a:r>
              <a:rPr lang="en-US" dirty="0"/>
              <a:t>Research questions are tailored to fit the structure of the existing data sets</a:t>
            </a:r>
          </a:p>
          <a:p>
            <a:r>
              <a:rPr lang="en-US" dirty="0"/>
              <a:t>Consistency between records from different sources may be problematic for comparing data sets</a:t>
            </a:r>
          </a:p>
        </p:txBody>
      </p:sp>
    </p:spTree>
    <p:extLst>
      <p:ext uri="{BB962C8B-B14F-4D97-AF65-F5344CB8AC3E}">
        <p14:creationId xmlns:p14="http://schemas.microsoft.com/office/powerpoint/2010/main" val="53396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DDA7-3069-E5A4-C666-8EC4FA7F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/>
              <a:t>Benefits Of Archival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34F3-435C-2DB8-AF5E-BEF45831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direct interaction with research participants is required, which saves time and resources.</a:t>
            </a:r>
          </a:p>
          <a:p>
            <a:r>
              <a:rPr lang="en-US" dirty="0"/>
              <a:t>It allows access to large existing data sets that would be difficult or impossible to collect otherwise.</a:t>
            </a:r>
          </a:p>
          <a:p>
            <a:r>
              <a:rPr lang="en-US" dirty="0"/>
              <a:t>It allows for the study of historical events or trends over long periods of time.</a:t>
            </a:r>
          </a:p>
          <a:p>
            <a:r>
              <a:rPr lang="en-US" dirty="0"/>
              <a:t>It can provide important information and identify risk factors without additional data collection.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Analyzing academic records to study college completion rates and risk factors</a:t>
            </a:r>
          </a:p>
        </p:txBody>
      </p:sp>
    </p:spTree>
    <p:extLst>
      <p:ext uri="{BB962C8B-B14F-4D97-AF65-F5344CB8AC3E}">
        <p14:creationId xmlns:p14="http://schemas.microsoft.com/office/powerpoint/2010/main" val="413283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DEC2-07A8-D8EA-1B03-5A5F92C3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Drawbacks Of Archival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0158-120D-3DBA-9DB1-A90AA5B5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Researchers have no control over the information originally collected in the existing records</a:t>
            </a:r>
          </a:p>
          <a:p>
            <a:r>
              <a:rPr lang="en-US" dirty="0"/>
              <a:t>Research questions must be tailored to fit the available data, limiting flexibility</a:t>
            </a:r>
          </a:p>
          <a:p>
            <a:r>
              <a:rPr lang="en-US" dirty="0"/>
              <a:t>Lack of consistency between records from different sources may hinder data comparison</a:t>
            </a:r>
          </a:p>
          <a:p>
            <a:r>
              <a:rPr lang="en-US" dirty="0"/>
              <a:t>Inability to follow up or clarify information in the existing records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Difficulty comparing academic records if data was collected differently across sources</a:t>
            </a:r>
          </a:p>
        </p:txBody>
      </p:sp>
    </p:spTree>
    <p:extLst>
      <p:ext uri="{BB962C8B-B14F-4D97-AF65-F5344CB8AC3E}">
        <p14:creationId xmlns:p14="http://schemas.microsoft.com/office/powerpoint/2010/main" val="92441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005841"/>
          </a:xfrm>
        </p:spPr>
        <p:txBody>
          <a:bodyPr/>
          <a:lstStyle/>
          <a:p>
            <a:r>
              <a:rPr lang="en-US" dirty="0"/>
              <a:t>What are the pros and cons of archival research?</a:t>
            </a:r>
          </a:p>
        </p:txBody>
      </p:sp>
    </p:spTree>
    <p:extLst>
      <p:ext uri="{BB962C8B-B14F-4D97-AF65-F5344CB8AC3E}">
        <p14:creationId xmlns:p14="http://schemas.microsoft.com/office/powerpoint/2010/main" val="414015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9DEA-8E90-C818-A230-B5A63DDE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Longitudinal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A909-1D35-DD9A-63D3-4F2511F9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5638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Involves repeated data-gathering from the same group over an extended period of time</a:t>
            </a:r>
          </a:p>
          <a:p>
            <a:r>
              <a:rPr lang="en-US" dirty="0"/>
              <a:t>Used in studies of human development, lifespan, and diseases to understand risk factors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Example:</a:t>
            </a:r>
            <a:r>
              <a:rPr lang="en-US" dirty="0">
                <a:solidFill>
                  <a:srgbClr val="2B7799"/>
                </a:solidFill>
              </a:rPr>
              <a:t> Cancer Prevention Study-3 tracks participants over 20 years to identify cancer risk factors</a:t>
            </a:r>
          </a:p>
          <a:p>
            <a:r>
              <a:rPr lang="en-US" dirty="0"/>
              <a:t>Allows researchers to observe changes in individuals over time</a:t>
            </a:r>
          </a:p>
          <a:p>
            <a:r>
              <a:rPr lang="en-US" dirty="0"/>
              <a:t>Can involve very large sample sizes to ensure generalizability of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B43AD-64A7-D196-1993-59FAF7F7116F}"/>
              </a:ext>
            </a:extLst>
          </p:cNvPr>
          <p:cNvSpPr txBox="1"/>
          <p:nvPr/>
        </p:nvSpPr>
        <p:spPr>
          <a:xfrm>
            <a:off x="7196243" y="432816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7</a:t>
            </a:r>
          </a:p>
        </p:txBody>
      </p:sp>
      <p:pic>
        <p:nvPicPr>
          <p:cNvPr id="6" name="Content Placeholder 2" descr="A photograph of a pile of cigarettes and a pack of cigarettes in the background&#10;">
            <a:extLst>
              <a:ext uri="{FF2B5EF4-FFF2-40B4-BE49-F238E27FC236}">
                <a16:creationId xmlns:a16="http://schemas.microsoft.com/office/drawing/2014/main" id="{B5C0D6D7-9CD9-78BF-2488-6363AE2C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0918" b="1235"/>
          <a:stretch/>
        </p:blipFill>
        <p:spPr>
          <a:xfrm>
            <a:off x="5991430" y="2286000"/>
            <a:ext cx="2968231" cy="204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19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3E88-70B1-44FE-425D-D35BFD10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3098-DC6E-CD72-8C2F-2FE94E57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4" y="1219200"/>
            <a:ext cx="8229600" cy="4572000"/>
          </a:xfrm>
        </p:spPr>
        <p:txBody>
          <a:bodyPr>
            <a:noAutofit/>
          </a:bodyPr>
          <a:lstStyle/>
          <a:p>
            <a:r>
              <a:rPr lang="en-US" sz="2300" dirty="0"/>
              <a:t>Observational techniques consist of studying behavior through observation.</a:t>
            </a:r>
          </a:p>
          <a:p>
            <a:r>
              <a:rPr lang="en-US" sz="2300" dirty="0"/>
              <a:t>Interactions between researcher and participants include:</a:t>
            </a:r>
          </a:p>
          <a:p>
            <a:pPr lvl="1"/>
            <a:r>
              <a:rPr lang="en-US" sz="2300" dirty="0">
                <a:solidFill>
                  <a:srgbClr val="2B7799"/>
                </a:solidFill>
              </a:rPr>
              <a:t> Questioning, interviews, experiments</a:t>
            </a:r>
          </a:p>
          <a:p>
            <a:r>
              <a:rPr lang="en-US" sz="2300" dirty="0"/>
              <a:t>Types of research include: </a:t>
            </a:r>
          </a:p>
          <a:p>
            <a:pPr lvl="1"/>
            <a:r>
              <a:rPr lang="en-US" sz="2300" dirty="0">
                <a:solidFill>
                  <a:srgbClr val="2B7799"/>
                </a:solidFill>
              </a:rPr>
              <a:t>Archival data, case studies, naturalistic observation, surveys</a:t>
            </a:r>
          </a:p>
          <a:p>
            <a:r>
              <a:rPr lang="en-US" sz="2300" dirty="0"/>
              <a:t>Correlational methods allow researchers to examine relationships between variables but cannot establish cause-and-effect relationships.</a:t>
            </a:r>
          </a:p>
          <a:p>
            <a:r>
              <a:rPr lang="en-US" sz="2300" dirty="0"/>
              <a:t>Experimental research offers control over variables but may lack real-world applicability and face ethical constraints, limiting its scope in addressing certain psychological questions.</a:t>
            </a:r>
          </a:p>
        </p:txBody>
      </p:sp>
    </p:spTree>
    <p:extLst>
      <p:ext uri="{BB962C8B-B14F-4D97-AF65-F5344CB8AC3E}">
        <p14:creationId xmlns:p14="http://schemas.microsoft.com/office/powerpoint/2010/main" val="74066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FDAE-87E6-46FF-F56F-F2142D75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Longitudinal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98F0-9412-2C0A-375D-89502F9E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815840"/>
          </a:xfrm>
        </p:spPr>
        <p:txBody>
          <a:bodyPr>
            <a:normAutofit/>
          </a:bodyPr>
          <a:lstStyle/>
          <a:p>
            <a:r>
              <a:rPr lang="en-US" b="1" dirty="0"/>
              <a:t>What:</a:t>
            </a:r>
            <a:r>
              <a:rPr lang="en-US" dirty="0"/>
              <a:t> Data are gathered from same group of participants over a long period of time</a:t>
            </a:r>
          </a:p>
          <a:p>
            <a:r>
              <a:rPr lang="en-US" b="1" dirty="0"/>
              <a:t>When it is used: </a:t>
            </a:r>
            <a:r>
              <a:rPr lang="en-US" dirty="0"/>
              <a:t>Long-term health studies, following individuals with childhood abuse histories, follow a cohort over time (better understand risk factors)</a:t>
            </a:r>
          </a:p>
          <a:p>
            <a:r>
              <a:rPr lang="en-US" b="1" dirty="0"/>
              <a:t>Why: </a:t>
            </a:r>
            <a:r>
              <a:rPr lang="en-US" dirty="0"/>
              <a:t>Powerful statistical design because each participant serves as his/her/their own control</a:t>
            </a:r>
          </a:p>
          <a:p>
            <a:r>
              <a:rPr lang="en-US" b="1" dirty="0"/>
              <a:t>Challenges: </a:t>
            </a:r>
            <a:r>
              <a:rPr lang="en-US" dirty="0"/>
              <a:t>Substantial time and financial investment, participants or researchers may leave the project</a:t>
            </a:r>
          </a:p>
        </p:txBody>
      </p:sp>
    </p:spTree>
    <p:extLst>
      <p:ext uri="{BB962C8B-B14F-4D97-AF65-F5344CB8AC3E}">
        <p14:creationId xmlns:p14="http://schemas.microsoft.com/office/powerpoint/2010/main" val="180226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F10E-E7D4-21B2-421C-6CD36DCA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Longitudinal Research</a:t>
            </a:r>
          </a:p>
        </p:txBody>
      </p:sp>
      <p:pic>
        <p:nvPicPr>
          <p:cNvPr id="6" name="Content Placeholder 2" descr="A photograph showing an older man looking off into the distance and a young toddler looking at the man.&#10;">
            <a:extLst>
              <a:ext uri="{FF2B5EF4-FFF2-40B4-BE49-F238E27FC236}">
                <a16:creationId xmlns:a16="http://schemas.microsoft.com/office/drawing/2014/main" id="{971DA0BB-5497-ECA5-FBB3-C7D9726C9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235" r="26852"/>
          <a:stretch/>
        </p:blipFill>
        <p:spPr>
          <a:xfrm>
            <a:off x="163778" y="2176959"/>
            <a:ext cx="2169460" cy="265648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2CD79-311E-706C-1BC8-55263A9A3663}"/>
              </a:ext>
            </a:extLst>
          </p:cNvPr>
          <p:cNvSpPr txBox="1"/>
          <p:nvPr/>
        </p:nvSpPr>
        <p:spPr>
          <a:xfrm>
            <a:off x="935762" y="479576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A8E9-092F-290E-F31F-79E44654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219200"/>
            <a:ext cx="67818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Tracks changes in the same individuals over an extended period, providing rich data</a:t>
            </a:r>
          </a:p>
          <a:p>
            <a:r>
              <a:rPr lang="en-US" dirty="0"/>
              <a:t>Large sample sizes increase confidence in generalizing findings to the larger population</a:t>
            </a:r>
          </a:p>
          <a:p>
            <a:r>
              <a:rPr lang="en-US" dirty="0"/>
              <a:t>Enables identification of risk factors and predictors for various outcomes like diseases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Earlier longitudinal studies linked smoking to increased cancer rates</a:t>
            </a:r>
          </a:p>
          <a:p>
            <a:r>
              <a:rPr lang="en-US" dirty="0"/>
              <a:t>Allows for observation of developmental changes and lifespan effects</a:t>
            </a:r>
          </a:p>
        </p:txBody>
      </p:sp>
    </p:spTree>
    <p:extLst>
      <p:ext uri="{BB962C8B-B14F-4D97-AF65-F5344CB8AC3E}">
        <p14:creationId xmlns:p14="http://schemas.microsoft.com/office/powerpoint/2010/main" val="358462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4625-D7CA-506F-EA58-93D8E2D1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Drawbacks Of Longitudinal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9F71-811F-99C6-999A-521838668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 attrition rates as participants drop out over the long time period</a:t>
            </a:r>
          </a:p>
          <a:p>
            <a:r>
              <a:rPr lang="en-US" dirty="0"/>
              <a:t>Researchers must continually check if remaining sample still represents the population</a:t>
            </a:r>
          </a:p>
          <a:p>
            <a:r>
              <a:rPr lang="en-US" dirty="0"/>
              <a:t>Requires extensive commitment from participants to continue participation for years or decades</a:t>
            </a:r>
          </a:p>
          <a:p>
            <a:r>
              <a:rPr lang="en-US" dirty="0"/>
              <a:t>Costly and time-consuming to conduct, often taking decades to complete</a:t>
            </a:r>
          </a:p>
          <a:p>
            <a:r>
              <a:rPr lang="en-US" dirty="0"/>
              <a:t>Potential for confounding variables to influence results over the extended timeframe</a:t>
            </a:r>
          </a:p>
        </p:txBody>
      </p:sp>
    </p:spTree>
    <p:extLst>
      <p:ext uri="{BB962C8B-B14F-4D97-AF65-F5344CB8AC3E}">
        <p14:creationId xmlns:p14="http://schemas.microsoft.com/office/powerpoint/2010/main" val="66972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45F1-2AD2-04E2-1904-2555967F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Cross-Sectional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5193-6973-6F05-E64C-303E8843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322"/>
            <a:ext cx="8458200" cy="4830278"/>
          </a:xfrm>
        </p:spPr>
        <p:txBody>
          <a:bodyPr>
            <a:normAutofit/>
          </a:bodyPr>
          <a:lstStyle/>
          <a:p>
            <a:r>
              <a:rPr lang="en-US" dirty="0"/>
              <a:t>Involves comparing multiple segments of the population at the same time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Comparing dietary habits of 20, 30, and 40-year-old individuals concurrently</a:t>
            </a:r>
          </a:p>
          <a:p>
            <a:r>
              <a:rPr lang="en-US" dirty="0"/>
              <a:t>Examines differences between different generational cohorts or age groups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Surveying different age groups on support for same-sex marriage</a:t>
            </a:r>
          </a:p>
        </p:txBody>
      </p:sp>
    </p:spTree>
    <p:extLst>
      <p:ext uri="{BB962C8B-B14F-4D97-AF65-F5344CB8AC3E}">
        <p14:creationId xmlns:p14="http://schemas.microsoft.com/office/powerpoint/2010/main" val="388427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C2EF-7C15-FBD5-2BD4-E8377E61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Cross-Sectional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0E3D-3CC3-6E5D-6D3D-D94154DB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b="1" dirty="0"/>
              <a:t>What:</a:t>
            </a:r>
            <a:r>
              <a:rPr lang="en-US" dirty="0"/>
              <a:t> Data are gathered from participants at one point in time and subgroups are compared (e.g., age groups, gender, education level, etc.)</a:t>
            </a:r>
          </a:p>
          <a:p>
            <a:r>
              <a:rPr lang="en-US" b="1" dirty="0"/>
              <a:t>When it is used: </a:t>
            </a:r>
            <a:r>
              <a:rPr lang="en-US" dirty="0"/>
              <a:t>Used most frequently for attitudinal and polling research</a:t>
            </a:r>
          </a:p>
          <a:p>
            <a:r>
              <a:rPr lang="en-US" b="1" dirty="0"/>
              <a:t>Why: </a:t>
            </a:r>
            <a:r>
              <a:rPr lang="en-US" dirty="0"/>
              <a:t>Provides a snapshot in time and is cheaper than longitudinal research</a:t>
            </a:r>
          </a:p>
          <a:p>
            <a:r>
              <a:rPr lang="en-US" b="1" dirty="0"/>
              <a:t>Challenges: </a:t>
            </a:r>
            <a:r>
              <a:rPr lang="en-US" dirty="0"/>
              <a:t>Cannot examine changes in groups over time or generational differences due to different experiences</a:t>
            </a:r>
          </a:p>
        </p:txBody>
      </p:sp>
    </p:spTree>
    <p:extLst>
      <p:ext uri="{BB962C8B-B14F-4D97-AF65-F5344CB8AC3E}">
        <p14:creationId xmlns:p14="http://schemas.microsoft.com/office/powerpoint/2010/main" val="81108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C57A-A522-137C-28E2-B033C2E4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Cross-Sectional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7E27-6D51-3F69-755C-B5292F2D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a shorter time investment compared to longitudinal studies</a:t>
            </a:r>
          </a:p>
          <a:p>
            <a:r>
              <a:rPr lang="en-US" dirty="0"/>
              <a:t>Can survey multiple age groups or cohorts simultaneously</a:t>
            </a:r>
          </a:p>
          <a:p>
            <a:r>
              <a:rPr lang="en-US" dirty="0"/>
              <a:t>Provides a snapshot of different segments of the population at one point in time</a:t>
            </a:r>
          </a:p>
          <a:p>
            <a:r>
              <a:rPr lang="en-US" dirty="0"/>
              <a:t>Allows for examining potential generational or cohort differences</a:t>
            </a:r>
          </a:p>
          <a:p>
            <a:r>
              <a:rPr lang="en-US" dirty="0"/>
              <a:t>Data can be collected relatively quickly compared to longitudinal designs</a:t>
            </a:r>
          </a:p>
        </p:txBody>
      </p:sp>
    </p:spTree>
    <p:extLst>
      <p:ext uri="{BB962C8B-B14F-4D97-AF65-F5344CB8AC3E}">
        <p14:creationId xmlns:p14="http://schemas.microsoft.com/office/powerpoint/2010/main" val="280433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E37D-FF57-9D28-D22B-DB2F8F7E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Drawbacks Of Cross-Sectional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CF6F-439F-C067-7737-90D55BF2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observed could be due to cohort effects rather than age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Older cohorts may have different views due to social climates they grew up in</a:t>
            </a:r>
          </a:p>
          <a:p>
            <a:r>
              <a:rPr lang="en-US" dirty="0"/>
              <a:t>Does not track changes within individuals over time</a:t>
            </a:r>
          </a:p>
          <a:p>
            <a:r>
              <a:rPr lang="en-US" dirty="0"/>
              <a:t>Potential for confounding variables across different cohorts or age groups</a:t>
            </a:r>
          </a:p>
          <a:p>
            <a:r>
              <a:rPr lang="en-US" dirty="0"/>
              <a:t>Limited in its ability to establish causality or developmental changes</a:t>
            </a:r>
          </a:p>
        </p:txBody>
      </p:sp>
    </p:spTree>
    <p:extLst>
      <p:ext uri="{BB962C8B-B14F-4D97-AF65-F5344CB8AC3E}">
        <p14:creationId xmlns:p14="http://schemas.microsoft.com/office/powerpoint/2010/main" val="239948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BFCD-D37E-8B93-9B18-C5262EDE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901E-F25F-0158-5725-02C97D96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3592"/>
            <a:ext cx="8686800" cy="4880008"/>
          </a:xfrm>
        </p:spPr>
        <p:txBody>
          <a:bodyPr>
            <a:normAutofit/>
          </a:bodyPr>
          <a:lstStyle/>
          <a:p>
            <a:r>
              <a:rPr lang="en-US" dirty="0"/>
              <a:t>Clinical/case studies provide in-depth data but limited generalizability.</a:t>
            </a:r>
          </a:p>
          <a:p>
            <a:r>
              <a:rPr lang="en-US" dirty="0"/>
              <a:t>Naturalistic observation allows realistic observation but lacks experimental control.</a:t>
            </a:r>
          </a:p>
          <a:p>
            <a:r>
              <a:rPr lang="en-US" dirty="0"/>
              <a:t>Surveys enable rapid large-scale data collection with limited depth.</a:t>
            </a:r>
          </a:p>
          <a:p>
            <a:r>
              <a:rPr lang="en-US" dirty="0"/>
              <a:t>Archival research utilizes existing data sets to answer questions.</a:t>
            </a:r>
          </a:p>
          <a:p>
            <a:r>
              <a:rPr lang="en-US" dirty="0"/>
              <a:t>Longitudinal research tracks changes over time, cross-sectional compares groups concurrently.</a:t>
            </a:r>
          </a:p>
        </p:txBody>
      </p:sp>
    </p:spTree>
    <p:extLst>
      <p:ext uri="{BB962C8B-B14F-4D97-AF65-F5344CB8AC3E}">
        <p14:creationId xmlns:p14="http://schemas.microsoft.com/office/powerpoint/2010/main" val="2889463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-1020130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D6AE-0B98-8803-5EA0-9861798A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8272-FE29-99EF-9D2C-7651D84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researcher is interested in the long-term effects of child abuse. She believes that child abuse can lead to depression symptoms in adults.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pros and cons of using archival research? Survey research? Case studies?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research assistant suggests naturalistic observation. Is this a good idea?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would you design this experiment? What are the ethical challenges to using this design?</a:t>
            </a:r>
          </a:p>
        </p:txBody>
      </p:sp>
    </p:spTree>
    <p:extLst>
      <p:ext uri="{BB962C8B-B14F-4D97-AF65-F5344CB8AC3E}">
        <p14:creationId xmlns:p14="http://schemas.microsoft.com/office/powerpoint/2010/main" val="206963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F562-CDB1-9817-C826-3D486FFB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Or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2CCA-0334-6F81-ABB5-B7661F5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Observational research focuses on studying a single person or a small group intensely, providing rich insights into specific cases.</a:t>
            </a:r>
          </a:p>
          <a:p>
            <a:r>
              <a:rPr lang="en-US" dirty="0"/>
              <a:t>This approach allows researchers to gain a deep understanding of individuals and phenomena, unmatched by other methods.</a:t>
            </a:r>
          </a:p>
          <a:p>
            <a:r>
              <a:rPr lang="en-US" dirty="0"/>
              <a:t>The specificity of case studies limits their generalizability to the broader population.</a:t>
            </a:r>
          </a:p>
          <a:p>
            <a:r>
              <a:rPr lang="en-US" dirty="0"/>
              <a:t>While case studies offer vast amounts of information, their applicability to average individuals or society at large may be limited.</a:t>
            </a:r>
          </a:p>
          <a:p>
            <a:r>
              <a:rPr lang="en-US" dirty="0"/>
              <a:t>Researchers face a trade-off between depth of understanding and the ability to apply findings to wider contexts when utilizing case study methods.</a:t>
            </a:r>
          </a:p>
        </p:txBody>
      </p:sp>
    </p:spTree>
    <p:extLst>
      <p:ext uri="{BB962C8B-B14F-4D97-AF65-F5344CB8AC3E}">
        <p14:creationId xmlns:p14="http://schemas.microsoft.com/office/powerpoint/2010/main" val="153440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005841"/>
          </a:xfrm>
        </p:spPr>
        <p:txBody>
          <a:bodyPr/>
          <a:lstStyle/>
          <a:p>
            <a:r>
              <a:rPr lang="en-US" dirty="0"/>
              <a:t>What are the pros and cons of case studies?</a:t>
            </a:r>
          </a:p>
        </p:txBody>
      </p:sp>
    </p:spTree>
    <p:extLst>
      <p:ext uri="{BB962C8B-B14F-4D97-AF65-F5344CB8AC3E}">
        <p14:creationId xmlns:p14="http://schemas.microsoft.com/office/powerpoint/2010/main" val="39899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2071-306A-ACE9-176F-70E429FC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Naturalistic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C102-B22F-5E2B-17EA-3C1D76B4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1" y="1295400"/>
            <a:ext cx="574155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Observing behavior in its natural context without interference.</a:t>
            </a:r>
          </a:p>
          <a:p>
            <a:r>
              <a:rPr lang="en-US" dirty="0"/>
              <a:t>Provides insights into behavior as it naturally occurs.</a:t>
            </a:r>
          </a:p>
          <a:p>
            <a:r>
              <a:rPr lang="en-US" dirty="0"/>
              <a:t>Applies to both human and animal studies.</a:t>
            </a:r>
          </a:p>
          <a:p>
            <a:r>
              <a:rPr lang="en-US" dirty="0"/>
              <a:t>Requires researchers to be inconspicuous to avoid influencing behavior.</a:t>
            </a:r>
          </a:p>
          <a:p>
            <a:r>
              <a:rPr lang="en-US" dirty="0"/>
              <a:t>Examples include observing children on a playground and studying animals in their habitats.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84315-1113-762C-DF19-400C897B2D9E}"/>
              </a:ext>
            </a:extLst>
          </p:cNvPr>
          <p:cNvSpPr txBox="1"/>
          <p:nvPr/>
        </p:nvSpPr>
        <p:spPr>
          <a:xfrm>
            <a:off x="7162800" y="4429816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  <p:pic>
        <p:nvPicPr>
          <p:cNvPr id="6" name="Content Placeholder 2" descr="An image of children playing on the playground&#10;">
            <a:extLst>
              <a:ext uri="{FF2B5EF4-FFF2-40B4-BE49-F238E27FC236}">
                <a16:creationId xmlns:a16="http://schemas.microsoft.com/office/drawing/2014/main" id="{2866E5D8-5F10-2D21-99BF-760F877A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r="13437"/>
          <a:stretch/>
        </p:blipFill>
        <p:spPr>
          <a:xfrm>
            <a:off x="5880680" y="1981200"/>
            <a:ext cx="3189732" cy="2453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46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AF03-FB99-90CD-A67B-2AF11375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Naturalistic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F0B4-8283-E7A5-AD8D-0D551DF4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97280"/>
            <a:ext cx="8382000" cy="35204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Higher ecological validity and realism compared to other research approaches.</a:t>
            </a:r>
          </a:p>
          <a:p>
            <a:r>
              <a:rPr lang="en-US" dirty="0"/>
              <a:t>Allows for the collection of accurate data in natural settings.</a:t>
            </a:r>
          </a:p>
          <a:p>
            <a:r>
              <a:rPr lang="en-US" dirty="0"/>
              <a:t>Enhances the ability to generalize findings to real-world situations.</a:t>
            </a:r>
          </a:p>
          <a:p>
            <a:r>
              <a:rPr lang="en-US" dirty="0"/>
              <a:t>Avoids the problem of people or animals modifying their behavior due to observation.</a:t>
            </a:r>
          </a:p>
          <a:p>
            <a:r>
              <a:rPr lang="en-US" dirty="0"/>
              <a:t>Ensures a deeper understanding of behavior as it naturally unfolds.</a:t>
            </a:r>
          </a:p>
        </p:txBody>
      </p:sp>
      <p:pic>
        <p:nvPicPr>
          <p:cNvPr id="6" name="Content Placeholder 2" descr="(a) A photograph shows Jane Goodall speaking from a lectern. (b) A photograph shows a chimpanzee's face.&#10;">
            <a:extLst>
              <a:ext uri="{FF2B5EF4-FFF2-40B4-BE49-F238E27FC236}">
                <a16:creationId xmlns:a16="http://schemas.microsoft.com/office/drawing/2014/main" id="{D3100D9D-E144-9595-9317-B8D12652A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 b="14074"/>
          <a:stretch/>
        </p:blipFill>
        <p:spPr>
          <a:xfrm>
            <a:off x="2438400" y="4038601"/>
            <a:ext cx="4343400" cy="176953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674B4-3547-4C36-1BD6-3983588CA950}"/>
              </a:ext>
            </a:extLst>
          </p:cNvPr>
          <p:cNvSpPr txBox="1"/>
          <p:nvPr/>
        </p:nvSpPr>
        <p:spPr>
          <a:xfrm>
            <a:off x="4343400" y="5779979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229682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9449-371F-6D8A-9D76-2681FF3F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Drawbacks Of Naturalistic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12A-9556-EAC9-E37C-306DDE90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791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Difficult to set up and control experiments in natural settings.</a:t>
            </a:r>
          </a:p>
          <a:p>
            <a:r>
              <a:rPr lang="en-US" dirty="0"/>
              <a:t>Lack of control over when or if behavior will occur for observation.</a:t>
            </a:r>
          </a:p>
          <a:p>
            <a:r>
              <a:rPr lang="en-US" dirty="0"/>
              <a:t>Requires significant investments of time, money, and luck.</a:t>
            </a:r>
          </a:p>
          <a:p>
            <a:r>
              <a:rPr lang="en-US" dirty="0"/>
              <a:t>Examples include potential issues with restroom studies and animal migration.</a:t>
            </a:r>
          </a:p>
          <a:p>
            <a:r>
              <a:rPr lang="en-US" dirty="0"/>
              <a:t>Challenges in maintaining objectivity and avoiding interference with natural behavior.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CF4E5-170D-60B8-7B6F-4CC005FDC250}"/>
              </a:ext>
            </a:extLst>
          </p:cNvPr>
          <p:cNvSpPr txBox="1"/>
          <p:nvPr/>
        </p:nvSpPr>
        <p:spPr>
          <a:xfrm>
            <a:off x="7467600" y="39624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  <p:pic>
        <p:nvPicPr>
          <p:cNvPr id="6" name="Content Placeholder 2" descr="A photograph showing a police car with its lights flashing pulled over behind another car on the side of the road.&#10;">
            <a:extLst>
              <a:ext uri="{FF2B5EF4-FFF2-40B4-BE49-F238E27FC236}">
                <a16:creationId xmlns:a16="http://schemas.microsoft.com/office/drawing/2014/main" id="{EFD29E3C-563D-8721-53FE-12BF89FB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235" r="11111"/>
          <a:stretch/>
        </p:blipFill>
        <p:spPr>
          <a:xfrm>
            <a:off x="6335268" y="2057400"/>
            <a:ext cx="2667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4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005841"/>
          </a:xfrm>
        </p:spPr>
        <p:txBody>
          <a:bodyPr/>
          <a:lstStyle/>
          <a:p>
            <a:r>
              <a:rPr lang="en-US" dirty="0"/>
              <a:t>What are the pros and cons naturalistic observation?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1620</Words>
  <Application>Microsoft Office PowerPoint</Application>
  <PresentationFormat>On-screen Show (4:3)</PresentationFormat>
  <Paragraphs>157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1.4</vt:lpstr>
      <vt:lpstr>Types Of Research Methods</vt:lpstr>
      <vt:lpstr>Reflection Question</vt:lpstr>
      <vt:lpstr>Clinical Or Case Studies</vt:lpstr>
      <vt:lpstr>On Your Own1</vt:lpstr>
      <vt:lpstr>Naturalistic Observation</vt:lpstr>
      <vt:lpstr>Benefits Of Naturalistic Observation</vt:lpstr>
      <vt:lpstr>Drawbacks Of Naturalistic Observation</vt:lpstr>
      <vt:lpstr>On Your Own2</vt:lpstr>
      <vt:lpstr>Observer Bias</vt:lpstr>
      <vt:lpstr>Inter-Rater Reliability</vt:lpstr>
      <vt:lpstr>Surveys</vt:lpstr>
      <vt:lpstr>Benefits Of Surveys</vt:lpstr>
      <vt:lpstr>Drawbacks Of Surveys</vt:lpstr>
      <vt:lpstr>Archival Research</vt:lpstr>
      <vt:lpstr>Benefits Of Archival Research</vt:lpstr>
      <vt:lpstr>Drawbacks Of Archival Research</vt:lpstr>
      <vt:lpstr>On Your Own3</vt:lpstr>
      <vt:lpstr>Longitudinal Research</vt:lpstr>
      <vt:lpstr>Characteristics Of Longitudinal Studies</vt:lpstr>
      <vt:lpstr>Benefits Of Longitudinal Research</vt:lpstr>
      <vt:lpstr>Drawbacks Of Longitudinal Research</vt:lpstr>
      <vt:lpstr>Cross-Sectional Research</vt:lpstr>
      <vt:lpstr>Characteristics Of Cross-Sectional Studies</vt:lpstr>
      <vt:lpstr>Benefits Of Cross-Sectional Research</vt:lpstr>
      <vt:lpstr>Drawbacks Of Cross-Sectional Research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1.4 Approaches to Research</dc:title>
  <dc:creator>Hawkes Learning</dc:creator>
  <cp:keywords>Psychology</cp:keywords>
  <cp:lastModifiedBy>Talissa Nahass</cp:lastModifiedBy>
  <cp:revision>185</cp:revision>
  <dcterms:created xsi:type="dcterms:W3CDTF">2013-04-26T14:43:13Z</dcterms:created>
  <dcterms:modified xsi:type="dcterms:W3CDTF">2024-07-23T17:33:15Z</dcterms:modified>
  <cp:category>Psychology</cp:category>
</cp:coreProperties>
</file>