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272" r:id="rId3"/>
    <p:sldId id="273" r:id="rId4"/>
    <p:sldId id="294" r:id="rId5"/>
    <p:sldId id="274" r:id="rId6"/>
    <p:sldId id="275" r:id="rId7"/>
    <p:sldId id="268" r:id="rId8"/>
    <p:sldId id="276" r:id="rId9"/>
    <p:sldId id="300" r:id="rId10"/>
    <p:sldId id="277" r:id="rId11"/>
    <p:sldId id="278" r:id="rId12"/>
    <p:sldId id="293" r:id="rId13"/>
    <p:sldId id="279" r:id="rId14"/>
    <p:sldId id="280" r:id="rId15"/>
    <p:sldId id="296" r:id="rId16"/>
    <p:sldId id="295" r:id="rId17"/>
    <p:sldId id="301" r:id="rId18"/>
    <p:sldId id="291" r:id="rId19"/>
    <p:sldId id="270" r:id="rId20"/>
    <p:sldId id="281" r:id="rId21"/>
    <p:sldId id="292" r:id="rId22"/>
    <p:sldId id="282" r:id="rId23"/>
    <p:sldId id="283" r:id="rId24"/>
    <p:sldId id="297" r:id="rId25"/>
    <p:sldId id="284" r:id="rId26"/>
    <p:sldId id="285" r:id="rId27"/>
    <p:sldId id="286" r:id="rId28"/>
    <p:sldId id="287" r:id="rId29"/>
    <p:sldId id="288" r:id="rId30"/>
    <p:sldId id="289" r:id="rId31"/>
    <p:sldId id="271" r:id="rId32"/>
    <p:sldId id="290" r:id="rId33"/>
    <p:sldId id="318" r:id="rId3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0" autoAdjust="0"/>
  </p:normalViewPr>
  <p:slideViewPr>
    <p:cSldViewPr>
      <p:cViewPr varScale="1">
        <p:scale>
          <a:sx n="95" d="100"/>
          <a:sy n="95" d="100"/>
        </p:scale>
        <p:origin x="9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5F2D7CC2-6BCC-9698-D5D7-797E429CA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2" y="297219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6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0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9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0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4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8" r:id="rId7"/>
    <p:sldLayoutId id="2147483656" r:id="rId8"/>
    <p:sldLayoutId id="2147483657" r:id="rId9"/>
    <p:sldLayoutId id="2147483659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1.5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Analyzing Findings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7B51-6335-7F62-9C93-DF3870C8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Illusory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9DCD-0E94-455E-0069-7954ABEC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295400"/>
            <a:ext cx="6248400" cy="45720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Illusory correlations: </a:t>
            </a:r>
            <a:r>
              <a:rPr lang="en-US" dirty="0"/>
              <a:t>seeing relationships between two things when in reality no such relationship exists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The belief that human behavior is affected by the phases of the moon, despite research showing no such correlation.</a:t>
            </a:r>
          </a:p>
          <a:p>
            <a:r>
              <a:rPr lang="en-US" dirty="0"/>
              <a:t>People tend to accept illusory correlations based on unsystematic observations or anecdotal information.</a:t>
            </a:r>
          </a:p>
        </p:txBody>
      </p:sp>
      <p:pic>
        <p:nvPicPr>
          <p:cNvPr id="5" name="Content Placeholder 2" descr="A photograph shows the moon.&#10;">
            <a:extLst>
              <a:ext uri="{FF2B5EF4-FFF2-40B4-BE49-F238E27FC236}">
                <a16:creationId xmlns:a16="http://schemas.microsoft.com/office/drawing/2014/main" id="{29B30C7B-10BE-F2C6-C513-D0013B1B0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1235" r="24074"/>
          <a:stretch/>
        </p:blipFill>
        <p:spPr>
          <a:xfrm>
            <a:off x="6477000" y="1981200"/>
            <a:ext cx="2461260" cy="25908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8586F-0F44-D84E-671D-CEE7619DF3D1}"/>
              </a:ext>
            </a:extLst>
          </p:cNvPr>
          <p:cNvSpPr txBox="1"/>
          <p:nvPr/>
        </p:nvSpPr>
        <p:spPr>
          <a:xfrm>
            <a:off x="7394884" y="4602982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47925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465D-B6E0-BAA9-F3F5-6F5E86F2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Confirmation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7B5E-F360-BCA7-0FFF-6B7D3821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334000"/>
          </a:xfrm>
        </p:spPr>
        <p:txBody>
          <a:bodyPr>
            <a:normAutofit/>
          </a:bodyPr>
          <a:lstStyle/>
          <a:p>
            <a:r>
              <a:rPr lang="en-US" b="1" dirty="0"/>
              <a:t>Confirmation bias</a:t>
            </a:r>
            <a:r>
              <a:rPr lang="en-US" dirty="0"/>
              <a:t>: tendency to focus on information that supports our beliefs while ignoring or failing to seek contradictory evidence</a:t>
            </a:r>
            <a:endParaRPr lang="en-US" b="1" dirty="0"/>
          </a:p>
          <a:p>
            <a:r>
              <a:rPr lang="en-US" dirty="0"/>
              <a:t>Contributes to the formation and persistence of illusory correlations.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Looking for evidence to support a hunch about how something works, while disregarding evidence that disproves the hunch.</a:t>
            </a:r>
          </a:p>
          <a:p>
            <a:r>
              <a:rPr lang="en-US" dirty="0"/>
              <a:t>Illusory correlations and confirmation bias can lead to prejudicial attitudes and discriminatory behavior.</a:t>
            </a:r>
          </a:p>
        </p:txBody>
      </p:sp>
    </p:spTree>
    <p:extLst>
      <p:ext uri="{BB962C8B-B14F-4D97-AF65-F5344CB8AC3E}">
        <p14:creationId xmlns:p14="http://schemas.microsoft.com/office/powerpoint/2010/main" val="122422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58C4-9557-6EAC-6ED4-0ADD63A9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16C4-50C8-31DA-28ED-0E5058ED2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experiments are conducted to establish if there is a cause-and-effect relationship between two variables.</a:t>
            </a:r>
          </a:p>
          <a:p>
            <a:r>
              <a:rPr lang="en-US" dirty="0"/>
              <a:t>Experiments use controlled settings to determine if one carriable causes a change in the other variable.</a:t>
            </a:r>
          </a:p>
          <a:p>
            <a:r>
              <a:rPr lang="en-US" dirty="0"/>
              <a:t>Experiments are usually conducted in a laboratory setting to enable researchers to control conditions.</a:t>
            </a:r>
          </a:p>
        </p:txBody>
      </p:sp>
    </p:spTree>
    <p:extLst>
      <p:ext uri="{BB962C8B-B14F-4D97-AF65-F5344CB8AC3E}">
        <p14:creationId xmlns:p14="http://schemas.microsoft.com/office/powerpoint/2010/main" val="229205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7073-6DC0-1C62-1784-945264D4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Experimental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6D55-1305-37DE-A3FA-75E5516FE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Hypotheses: </a:t>
            </a:r>
            <a:r>
              <a:rPr lang="en-US" dirty="0"/>
              <a:t>tentative and testable statement about the relationship between two or more variables</a:t>
            </a:r>
          </a:p>
          <a:p>
            <a:r>
              <a:rPr lang="en-US" dirty="0"/>
              <a:t>Often made by observations in the real world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2" descr="A photograph shows a child pointing a toy gun.&#10;">
            <a:extLst>
              <a:ext uri="{FF2B5EF4-FFF2-40B4-BE49-F238E27FC236}">
                <a16:creationId xmlns:a16="http://schemas.microsoft.com/office/drawing/2014/main" id="{6A4D5091-96B4-B4F3-B1AC-75DCC10E9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r="23750"/>
          <a:stretch/>
        </p:blipFill>
        <p:spPr>
          <a:xfrm>
            <a:off x="3352800" y="2743199"/>
            <a:ext cx="2667000" cy="296333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53F996-D8C1-8369-F230-1CB011A9836A}"/>
              </a:ext>
            </a:extLst>
          </p:cNvPr>
          <p:cNvSpPr txBox="1"/>
          <p:nvPr/>
        </p:nvSpPr>
        <p:spPr>
          <a:xfrm>
            <a:off x="4373554" y="5725202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270065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BFE4-636D-4900-43E4-AF2DE150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1.5 Figure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9438-8FE5-8A25-2CED-AD327080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866" y="5583460"/>
            <a:ext cx="8229600" cy="365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Caption: Samples strive to represent the population accurately.</a:t>
            </a:r>
          </a:p>
        </p:txBody>
      </p:sp>
      <p:pic>
        <p:nvPicPr>
          <p:cNvPr id="4" name="Content Placeholder 2" descr="An illustration demonstrates the way to represent a sample from a population.&#10;">
            <a:extLst>
              <a:ext uri="{FF2B5EF4-FFF2-40B4-BE49-F238E27FC236}">
                <a16:creationId xmlns:a16="http://schemas.microsoft.com/office/drawing/2014/main" id="{CEC1910A-684E-882D-AD0F-9CE242573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1097280"/>
            <a:ext cx="7879080" cy="4431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62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A3E7-D956-E383-32D7-3B07683D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Variables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0D7-0E79-72F6-8B06-E52331FD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76800"/>
          </a:xfrm>
        </p:spPr>
        <p:txBody>
          <a:bodyPr>
            <a:noAutofit/>
          </a:bodyPr>
          <a:lstStyle/>
          <a:p>
            <a:r>
              <a:rPr lang="en-US" dirty="0"/>
              <a:t>Basic experimental design involves two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7799"/>
                </a:solidFill>
              </a:rPr>
              <a:t>Experimental group: </a:t>
            </a:r>
            <a:r>
              <a:rPr lang="en-US" dirty="0">
                <a:solidFill>
                  <a:srgbClr val="2B7799"/>
                </a:solidFill>
              </a:rPr>
              <a:t>group designed to answer the research question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7799"/>
                </a:solidFill>
              </a:rPr>
              <a:t>Controlled group: </a:t>
            </a:r>
            <a:r>
              <a:rPr lang="en-US" dirty="0">
                <a:solidFill>
                  <a:srgbClr val="2B7799"/>
                </a:solidFill>
              </a:rPr>
              <a:t>serves as a basis for comparison and controls for chance factors that might influence the results of the study</a:t>
            </a:r>
          </a:p>
          <a:p>
            <a:r>
              <a:rPr lang="en-US" dirty="0"/>
              <a:t>Any differences between the two are due to experimental manipulation rather than chance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7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A3E7-D956-E383-32D7-3B07683D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Variables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0D7-0E79-72F6-8B06-E52331FD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4876800"/>
          </a:xfrm>
        </p:spPr>
        <p:txBody>
          <a:bodyPr>
            <a:noAutofit/>
          </a:bodyPr>
          <a:lstStyle/>
          <a:p>
            <a:r>
              <a:rPr lang="en-US" u="sng" dirty="0"/>
              <a:t>Example</a:t>
            </a:r>
            <a:r>
              <a:rPr lang="en-US" dirty="0"/>
              <a:t>: Albert Bandura hypothesized that watching adults engage in violent behavior on television can cause children to become aggressive in real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2F58"/>
                </a:solidFill>
              </a:rPr>
              <a:t>Experimental group: children who watched a video of adults punching, kicking, and hitting a doll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2F58"/>
                </a:solidFill>
              </a:rPr>
              <a:t>Children were placed in a room with a doll and their behavior was observed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2F58"/>
                </a:solidFill>
              </a:rPr>
              <a:t>These children were more likely to punch, hit, and kick the doll</a:t>
            </a:r>
          </a:p>
          <a:p>
            <a:pPr marL="457200" lvl="1" indent="0">
              <a:buNone/>
            </a:pPr>
            <a:endParaRPr lang="en-US" sz="2130" dirty="0"/>
          </a:p>
        </p:txBody>
      </p:sp>
    </p:spTree>
    <p:extLst>
      <p:ext uri="{BB962C8B-B14F-4D97-AF65-F5344CB8AC3E}">
        <p14:creationId xmlns:p14="http://schemas.microsoft.com/office/powerpoint/2010/main" val="292761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2073-2275-5BB1-C8AB-0EDC0A2F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Operational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23B3-F5BC-B221-4FD1-6875B241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5562600" cy="4572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Operational definition: </a:t>
            </a:r>
            <a:r>
              <a:rPr lang="en-US" dirty="0"/>
              <a:t>description of what actions and operations will be used to measure the dependent variables and manipulate the independent variables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In Bandura</a:t>
            </a:r>
            <a:r>
              <a:rPr lang="en-US" dirty="0"/>
              <a:t>'</a:t>
            </a:r>
            <a:r>
              <a:rPr lang="en-US" dirty="0">
                <a:solidFill>
                  <a:srgbClr val="2B7799"/>
                </a:solidFill>
              </a:rPr>
              <a:t>s study, each aggressive action, such as a hit, kick, or punch, was added up to determine the child</a:t>
            </a:r>
            <a:r>
              <a:rPr lang="en-US" dirty="0"/>
              <a:t>'</a:t>
            </a:r>
            <a:r>
              <a:rPr lang="en-US" dirty="0">
                <a:solidFill>
                  <a:srgbClr val="2B7799"/>
                </a:solidFill>
              </a:rPr>
              <a:t>s score.</a:t>
            </a:r>
          </a:p>
        </p:txBody>
      </p:sp>
      <p:pic>
        <p:nvPicPr>
          <p:cNvPr id="5" name="Content Placeholder 2" descr="A photograph showing a robot toy broken into several pieces.&#10;">
            <a:extLst>
              <a:ext uri="{FF2B5EF4-FFF2-40B4-BE49-F238E27FC236}">
                <a16:creationId xmlns:a16="http://schemas.microsoft.com/office/drawing/2014/main" id="{C7CA6F42-A250-D3A9-CFB6-F355265C7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1114" r="11111" b="120"/>
          <a:stretch/>
        </p:blipFill>
        <p:spPr>
          <a:xfrm>
            <a:off x="6019800" y="2354580"/>
            <a:ext cx="3044190" cy="214884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F37B-A705-C11E-82F8-5478E1AE568D}"/>
              </a:ext>
            </a:extLst>
          </p:cNvPr>
          <p:cNvSpPr txBox="1"/>
          <p:nvPr/>
        </p:nvSpPr>
        <p:spPr>
          <a:xfrm>
            <a:off x="7315200" y="4498396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128725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2148841"/>
          </a:xfrm>
        </p:spPr>
        <p:txBody>
          <a:bodyPr/>
          <a:lstStyle/>
          <a:p>
            <a:r>
              <a:rPr lang="en-US" dirty="0"/>
              <a:t>Work with your group to come up with your own operational definition for a variable that might be measured in a psychology study. Remember to explain exactly how you are going to measure it.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79D8-94B8-AA6E-9C34-E58E2171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Experimenter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B0DF-5AE9-A535-6A10-65400ABAC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Experimenter bias: </a:t>
            </a:r>
            <a:r>
              <a:rPr lang="en-US" dirty="0"/>
              <a:t>researcher expectations skew the results of the study</a:t>
            </a:r>
          </a:p>
          <a:p>
            <a:r>
              <a:rPr lang="en-US" b="1" dirty="0"/>
              <a:t>Random assignment </a:t>
            </a:r>
            <a:r>
              <a:rPr lang="en-US" dirty="0"/>
              <a:t>is a process that ensures each participant has an equal chance of being assigned to the experimental or control group.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Since Bandura used random assignment to divide the participants into experimental and control groups, his study is less likely to be affected by experimenter bias.</a:t>
            </a:r>
          </a:p>
          <a:p>
            <a:r>
              <a:rPr lang="en-US" dirty="0"/>
              <a:t>In a </a:t>
            </a:r>
            <a:r>
              <a:rPr lang="en-US" b="1" dirty="0"/>
              <a:t>single-blind study</a:t>
            </a:r>
            <a:r>
              <a:rPr lang="en-US" dirty="0"/>
              <a:t>, the participants are unaware as to which group they are in (experiment or control), while the researcher knows the assignments.</a:t>
            </a:r>
          </a:p>
          <a:p>
            <a:r>
              <a:rPr lang="en-US" dirty="0"/>
              <a:t>In a </a:t>
            </a:r>
            <a:r>
              <a:rPr lang="en-US" b="1" dirty="0"/>
              <a:t>double-blind study</a:t>
            </a:r>
            <a:r>
              <a:rPr lang="en-US" dirty="0"/>
              <a:t>, both the researchers and the participants are blind to group assignments.</a:t>
            </a:r>
          </a:p>
        </p:txBody>
      </p:sp>
    </p:spTree>
    <p:extLst>
      <p:ext uri="{BB962C8B-B14F-4D97-AF65-F5344CB8AC3E}">
        <p14:creationId xmlns:p14="http://schemas.microsoft.com/office/powerpoint/2010/main" val="20843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D114-4C31-CBC9-D825-61CF6E1D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4E7D-A123-267A-306F-A8A1726D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Correlation: </a:t>
            </a:r>
            <a:r>
              <a:rPr lang="en-US" dirty="0"/>
              <a:t>relation between two or more variables; when two variables are correlated, one variable change as the other does (Figure 1)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As ice cream sales increase, so do drowning deaths (due to hot summer months).</a:t>
            </a:r>
          </a:p>
          <a:p>
            <a:r>
              <a:rPr lang="en-US" dirty="0"/>
              <a:t>Correlation does not imply causation; it only indicates a relationship between variables.</a:t>
            </a:r>
          </a:p>
        </p:txBody>
      </p:sp>
    </p:spTree>
    <p:extLst>
      <p:ext uri="{BB962C8B-B14F-4D97-AF65-F5344CB8AC3E}">
        <p14:creationId xmlns:p14="http://schemas.microsoft.com/office/powerpoint/2010/main" val="1380654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1A6B-B670-A6F0-4FCF-98434A75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Placebo Effect</a:t>
            </a:r>
          </a:p>
        </p:txBody>
      </p:sp>
      <p:pic>
        <p:nvPicPr>
          <p:cNvPr id="5" name="Content Placeholder 2" descr="A photograph shows four pills; three white and one red.&#10;">
            <a:extLst>
              <a:ext uri="{FF2B5EF4-FFF2-40B4-BE49-F238E27FC236}">
                <a16:creationId xmlns:a16="http://schemas.microsoft.com/office/drawing/2014/main" id="{2F894269-2FAC-3223-984F-8E18BA6A0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9687"/>
          <a:stretch/>
        </p:blipFill>
        <p:spPr>
          <a:xfrm>
            <a:off x="68579" y="2438400"/>
            <a:ext cx="2293620" cy="16002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FA4AB-91DE-8EBB-C531-DFCC5D9BCDB4}"/>
              </a:ext>
            </a:extLst>
          </p:cNvPr>
          <p:cNvSpPr txBox="1"/>
          <p:nvPr/>
        </p:nvSpPr>
        <p:spPr>
          <a:xfrm>
            <a:off x="902643" y="40386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D78E-5803-755D-1FEC-FA76DDB3F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199" y="1080532"/>
            <a:ext cx="6683829" cy="47106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150" b="1" dirty="0"/>
              <a:t>Placebo effect: </a:t>
            </a:r>
            <a:r>
              <a:rPr lang="en-US" sz="2150" dirty="0"/>
              <a:t>people's expectations or beliefs influencing or determining their experience in a given situation</a:t>
            </a:r>
          </a:p>
          <a:p>
            <a:pPr lvl="1">
              <a:spcBef>
                <a:spcPts val="0"/>
              </a:spcBef>
            </a:pPr>
            <a:r>
              <a:rPr lang="en-US" sz="2150" u="sng" dirty="0">
                <a:solidFill>
                  <a:srgbClr val="2B7799"/>
                </a:solidFill>
              </a:rPr>
              <a:t>Example</a:t>
            </a:r>
            <a:r>
              <a:rPr lang="en-US" sz="2150" dirty="0">
                <a:solidFill>
                  <a:srgbClr val="2B7799"/>
                </a:solidFill>
              </a:rPr>
              <a:t>: An individual feels better after taking a sugar pill believed to be an antidepressant medication.</a:t>
            </a:r>
          </a:p>
          <a:p>
            <a:pPr>
              <a:spcBef>
                <a:spcPts val="0"/>
              </a:spcBef>
            </a:pPr>
            <a:r>
              <a:rPr lang="en-US" sz="2150" dirty="0"/>
              <a:t>To control for the placebo effect, researchers randomly assign participants to an experimental and placebo group.</a:t>
            </a:r>
          </a:p>
          <a:p>
            <a:pPr>
              <a:spcBef>
                <a:spcPts val="0"/>
              </a:spcBef>
            </a:pPr>
            <a:r>
              <a:rPr lang="en-US" sz="2150" dirty="0"/>
              <a:t>The placebo group takes a pill with a noneffective substance like sugar instead of the actual treatment drug.</a:t>
            </a:r>
          </a:p>
          <a:p>
            <a:pPr>
              <a:spcBef>
                <a:spcPts val="0"/>
              </a:spcBef>
            </a:pPr>
            <a:r>
              <a:rPr lang="en-US" sz="2150" dirty="0"/>
              <a:t>Participants cannot know if they are receiving the real treatment or placebo to avoid lowering expectations in the placebo group.</a:t>
            </a:r>
          </a:p>
        </p:txBody>
      </p:sp>
    </p:spTree>
    <p:extLst>
      <p:ext uri="{BB962C8B-B14F-4D97-AF65-F5344CB8AC3E}">
        <p14:creationId xmlns:p14="http://schemas.microsoft.com/office/powerpoint/2010/main" val="1517132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13EA-217C-602B-B29D-B9270FEE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Independent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0C45-9367-6795-751A-848B45CBC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Independent variable: </a:t>
            </a:r>
            <a:r>
              <a:rPr lang="en-US" dirty="0"/>
              <a:t>variable that is influences or controlled by the experimenter</a:t>
            </a:r>
          </a:p>
          <a:p>
            <a:r>
              <a:rPr lang="en-US" dirty="0"/>
              <a:t>In an experimental study, the independent variable is the only important difference between experimental and control groups.</a:t>
            </a:r>
          </a:p>
          <a:p>
            <a:r>
              <a:rPr lang="en-US" dirty="0"/>
              <a:t>In Bandura's doll study, a child's viewing of the aggressive adult behavior was the independent variable.</a:t>
            </a:r>
          </a:p>
          <a:p>
            <a:r>
              <a:rPr lang="en-US" dirty="0"/>
              <a:t>An independent variable related to violent TV content would be the specific TV shows a child watches.</a:t>
            </a:r>
          </a:p>
          <a:p>
            <a:r>
              <a:rPr lang="en-US" dirty="0"/>
              <a:t>Researchers manipulate the independent variable to examine its effect on the dependent variable.</a:t>
            </a:r>
          </a:p>
        </p:txBody>
      </p:sp>
    </p:spTree>
    <p:extLst>
      <p:ext uri="{BB962C8B-B14F-4D97-AF65-F5344CB8AC3E}">
        <p14:creationId xmlns:p14="http://schemas.microsoft.com/office/powerpoint/2010/main" val="84334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F18B-8DCF-678C-C6D1-F40C6321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Dependent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5DA57-F360-2EA1-9B41-9D3D7D5C5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Dependent variable: </a:t>
            </a:r>
            <a:r>
              <a:rPr lang="en-US" dirty="0"/>
              <a:t>variable that the researcher measures to see how much effect the independent variable had</a:t>
            </a:r>
          </a:p>
          <a:p>
            <a:r>
              <a:rPr lang="en-US" dirty="0"/>
              <a:t>The dependent variable depends on or is influenced by the independent variable.</a:t>
            </a:r>
          </a:p>
          <a:p>
            <a:r>
              <a:rPr lang="en-US" dirty="0"/>
              <a:t>In Bandura's study, the number of aggressive acts by children toward dolls was the dependent variable.</a:t>
            </a:r>
          </a:p>
          <a:p>
            <a:r>
              <a:rPr lang="en-US" dirty="0"/>
              <a:t>For a study on violent TV, a child's display of violent acts could be the dependent variable.</a:t>
            </a:r>
          </a:p>
          <a:p>
            <a:r>
              <a:rPr lang="en-US" dirty="0"/>
              <a:t>Researchers observe and measure changes in the dependent variable based on the independent variable manipulation.</a:t>
            </a:r>
          </a:p>
        </p:txBody>
      </p:sp>
    </p:spTree>
    <p:extLst>
      <p:ext uri="{BB962C8B-B14F-4D97-AF65-F5344CB8AC3E}">
        <p14:creationId xmlns:p14="http://schemas.microsoft.com/office/powerpoint/2010/main" val="16459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CC7A-10C1-D18C-B55A-AACEBF01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1.5 Figure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FF67-5FFE-48FC-AA4B-BAC444E98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67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Caption: In an experiment, manipulations of the independent variable are expected to result in changes in the dependent variable.</a:t>
            </a:r>
          </a:p>
        </p:txBody>
      </p:sp>
      <p:pic>
        <p:nvPicPr>
          <p:cNvPr id="4" name="Content Placeholder 2" descr="A graphic showing the flow of information in an experiment&#10;">
            <a:extLst>
              <a:ext uri="{FF2B5EF4-FFF2-40B4-BE49-F238E27FC236}">
                <a16:creationId xmlns:a16="http://schemas.microsoft.com/office/drawing/2014/main" id="{67D86B50-54E3-7127-E6CE-F1FCC83D9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97280"/>
            <a:ext cx="6990079" cy="393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460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BA17-CB09-8CB1-BC97-1CED2E04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6DD11-258F-5356-596E-656BB484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Participants</a:t>
            </a:r>
            <a:r>
              <a:rPr lang="en-US" dirty="0"/>
              <a:t> are the individuals who are involved in psychological research or actively participate in the process.</a:t>
            </a:r>
          </a:p>
          <a:p>
            <a:r>
              <a:rPr lang="en-US" dirty="0"/>
              <a:t>The group of participants in a study are referred to as the </a:t>
            </a:r>
            <a:r>
              <a:rPr lang="en-US" b="1" dirty="0"/>
              <a:t>sample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A population is the larger group that the study's results are intended to apply to.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A sample should be representative of the intended population for the results to be generalizable.</a:t>
            </a:r>
          </a:p>
          <a:p>
            <a:r>
              <a:rPr lang="en-US" dirty="0"/>
              <a:t>A </a:t>
            </a:r>
            <a:r>
              <a:rPr lang="en-US" b="1" dirty="0"/>
              <a:t>random sample </a:t>
            </a:r>
            <a:r>
              <a:rPr lang="en-US" dirty="0"/>
              <a:t>gives every member of the population an equal chance of being selected for the study.</a:t>
            </a:r>
          </a:p>
          <a:p>
            <a:r>
              <a:rPr lang="en-US" dirty="0"/>
              <a:t>Random sampling is ideal, as it increases the likelihood the sample represents the larger population.</a:t>
            </a:r>
          </a:p>
        </p:txBody>
      </p:sp>
    </p:spTree>
    <p:extLst>
      <p:ext uri="{BB962C8B-B14F-4D97-AF65-F5344CB8AC3E}">
        <p14:creationId xmlns:p14="http://schemas.microsoft.com/office/powerpoint/2010/main" val="37509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C845-C255-B0E8-B6D8-19CE9F12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Issues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A59A-5806-4875-374D-F981F28AD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02" y="1143000"/>
            <a:ext cx="8229600" cy="4572000"/>
          </a:xfrm>
        </p:spPr>
        <p:txBody>
          <a:bodyPr>
            <a:noAutofit/>
          </a:bodyPr>
          <a:lstStyle/>
          <a:p>
            <a:r>
              <a:rPr lang="en-US" sz="2250" dirty="0"/>
              <a:t>True experiments require manipulating an independent variable, limiting questions psychologists can study experimentally.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50" u="sng" dirty="0">
                <a:solidFill>
                  <a:srgbClr val="2B7799"/>
                </a:solidFill>
              </a:rPr>
              <a:t>Example</a:t>
            </a:r>
            <a:r>
              <a:rPr lang="en-US" sz="2250" dirty="0">
                <a:solidFill>
                  <a:srgbClr val="2B7799"/>
                </a:solidFill>
              </a:rPr>
              <a:t>: you cannot experimentally manipulate a person's biological sex to study its effect on spatial memory</a:t>
            </a:r>
          </a:p>
          <a:p>
            <a:r>
              <a:rPr lang="en-US" sz="2250" dirty="0"/>
              <a:t>Research that cannot manipulate the independent variable is considered quasi-experimental, preventing cause-and-effect claims.</a:t>
            </a:r>
          </a:p>
          <a:p>
            <a:r>
              <a:rPr lang="en-US" sz="2250" dirty="0"/>
              <a:t>Ethical constraints prevent experiments that could potentially harm participants, like studying child abuse effects.</a:t>
            </a:r>
          </a:p>
          <a:p>
            <a:r>
              <a:rPr lang="en-US" sz="2250" dirty="0"/>
              <a:t>An experiment randomly assigning some participants to experience abuse would be unethical to conduct.</a:t>
            </a:r>
          </a:p>
          <a:p>
            <a:r>
              <a:rPr lang="en-US" sz="2250" dirty="0"/>
              <a:t>Psychologists must carefully weigh potential scientific benefits against ethical risks when designing experiments.</a:t>
            </a:r>
          </a:p>
        </p:txBody>
      </p:sp>
    </p:spTree>
    <p:extLst>
      <p:ext uri="{BB962C8B-B14F-4D97-AF65-F5344CB8AC3E}">
        <p14:creationId xmlns:p14="http://schemas.microsoft.com/office/powerpoint/2010/main" val="1431097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06CF-94BC-9894-D750-DD0E1C4F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Experimental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9324-83C6-635B-8721-7F553E51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After data is collected from experimental and control groups, a statistical analysis is conducted.</a:t>
            </a:r>
          </a:p>
          <a:p>
            <a:r>
              <a:rPr lang="en-US" b="1" dirty="0"/>
              <a:t>Statistical analysis </a:t>
            </a:r>
            <a:r>
              <a:rPr lang="en-US" dirty="0"/>
              <a:t>determines if there are meaningful differences between the two groups.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In Bandura's study, statistical tests revealed if watching the aggressive video significantly impacted aggressive acts.</a:t>
            </a:r>
          </a:p>
          <a:p>
            <a:r>
              <a:rPr lang="en-US" dirty="0"/>
              <a:t>Significance typically means 95% confidence that the results did not occur by chance.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Bandura's tests showed 95% confidence that watching aggression increased likelihood of aggressive behavior toward the doll.</a:t>
            </a:r>
          </a:p>
          <a:p>
            <a:r>
              <a:rPr lang="en-US" dirty="0"/>
              <a:t>Statistical analysis allows researchers to interpret if their experimental manipulation had the expected effect.</a:t>
            </a:r>
          </a:p>
        </p:txBody>
      </p:sp>
    </p:spTree>
    <p:extLst>
      <p:ext uri="{BB962C8B-B14F-4D97-AF65-F5344CB8AC3E}">
        <p14:creationId xmlns:p14="http://schemas.microsoft.com/office/powerpoint/2010/main" val="121079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F506-D528-02F4-0E5A-D896B22D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Reporting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1705F-8649-74B1-C654-68395EF25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Research psychologists write up findings of their study for publication in a peer-reviewed journal.</a:t>
            </a:r>
          </a:p>
          <a:p>
            <a:r>
              <a:rPr lang="en-US" dirty="0"/>
              <a:t>The peer review process provides quality control, with other scientists evaluating the study methods and conclusions.</a:t>
            </a:r>
          </a:p>
          <a:p>
            <a:r>
              <a:rPr lang="en-US" dirty="0"/>
              <a:t>Journal articles follow formatting guidelines from the American Psychological Association (APA).</a:t>
            </a:r>
          </a:p>
          <a:p>
            <a:r>
              <a:rPr lang="en-US" dirty="0"/>
              <a:t>Peer reviewers assess if the study significantly advances knowledge in the field.</a:t>
            </a:r>
          </a:p>
          <a:p>
            <a:r>
              <a:rPr lang="en-US" dirty="0"/>
              <a:t>Peer review ensures research is described clearly enough for other scientists to replicate or repeat the study.</a:t>
            </a:r>
          </a:p>
        </p:txBody>
      </p:sp>
    </p:spTree>
    <p:extLst>
      <p:ext uri="{BB962C8B-B14F-4D97-AF65-F5344CB8AC3E}">
        <p14:creationId xmlns:p14="http://schemas.microsoft.com/office/powerpoint/2010/main" val="1458945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C139-038B-447B-41D0-A2837062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2D9A-9D26-02EB-2AC7-5672A16E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Reliability</a:t>
            </a:r>
            <a:r>
              <a:rPr lang="en-US" dirty="0"/>
              <a:t> refers to the ability to consistently produce a given result in research.</a:t>
            </a:r>
          </a:p>
          <a:p>
            <a:r>
              <a:rPr lang="en-US" dirty="0"/>
              <a:t>Reliable instruments/tools collect data in consistent, reproducible ways.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getting very different scores on the same intelligence test at two times shows unreliability</a:t>
            </a:r>
          </a:p>
          <a:p>
            <a:r>
              <a:rPr lang="en-US" dirty="0"/>
              <a:t>If inconsistent results are due to participant effort rather than the test itself, that impacts validity, not reliability.</a:t>
            </a:r>
          </a:p>
          <a:p>
            <a:r>
              <a:rPr lang="en-US" dirty="0"/>
              <a:t>Consistent but inaccurate measurement, like using foot size for weight, demonstrates reliability without validity.</a:t>
            </a:r>
          </a:p>
        </p:txBody>
      </p:sp>
    </p:spTree>
    <p:extLst>
      <p:ext uri="{BB962C8B-B14F-4D97-AF65-F5344CB8AC3E}">
        <p14:creationId xmlns:p14="http://schemas.microsoft.com/office/powerpoint/2010/main" val="427955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320E-303C-670C-CA96-0B36AF09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5469E-B318-F669-2AE4-26B6D3C2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Validity</a:t>
            </a:r>
            <a:r>
              <a:rPr lang="en-US" dirty="0"/>
              <a:t> is the extent to which an instrument/tool accurately measures what it's intended to measure.</a:t>
            </a:r>
          </a:p>
          <a:p>
            <a:r>
              <a:rPr lang="en-US" dirty="0"/>
              <a:t>An intelligence test scoring differently due to lack of effort demonstrates invalidity of those results.</a:t>
            </a:r>
          </a:p>
          <a:p>
            <a:r>
              <a:rPr lang="en-US" dirty="0"/>
              <a:t>Using a ruler to measure foot size as someone's weight produces reliable but invalid results.</a:t>
            </a:r>
          </a:p>
          <a:p>
            <a:r>
              <a:rPr lang="en-US" dirty="0"/>
              <a:t>For a test to be considered valid, it must accurately capture the concept being studied.</a:t>
            </a:r>
          </a:p>
          <a:p>
            <a:r>
              <a:rPr lang="en-US" dirty="0"/>
              <a:t>Reliability is necessary but not sufficient for validity - a measure must be reliable to be valid.</a:t>
            </a:r>
          </a:p>
        </p:txBody>
      </p:sp>
    </p:spTree>
    <p:extLst>
      <p:ext uri="{BB962C8B-B14F-4D97-AF65-F5344CB8AC3E}">
        <p14:creationId xmlns:p14="http://schemas.microsoft.com/office/powerpoint/2010/main" val="5652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1683-0524-C45E-D941-93F51045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1.5 Figure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3518-8D03-2054-5AA0-29ED7E72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8229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Caption: Scatterplots are a graphical view of the strength and direction of correlations. The stronger the correlation, the closer the data points are to a straight line. In these examples, we see that there is (a) a positive correlation between weight and height, (b) a negative correlation between tiredness and hours of sleep, and (c) no correlation between shoe size and hours of sleep.</a:t>
            </a:r>
          </a:p>
        </p:txBody>
      </p:sp>
      <p:pic>
        <p:nvPicPr>
          <p:cNvPr id="4" name="Content Placeholder 2" descr="Three scatterplots are shown.&#10;">
            <a:extLst>
              <a:ext uri="{FF2B5EF4-FFF2-40B4-BE49-F238E27FC236}">
                <a16:creationId xmlns:a16="http://schemas.microsoft.com/office/drawing/2014/main" id="{8DFB5A21-AECF-E0D8-F122-74B42F02A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2" b="19553"/>
          <a:stretch/>
        </p:blipFill>
        <p:spPr>
          <a:xfrm>
            <a:off x="152400" y="1828800"/>
            <a:ext cx="8653241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97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754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your own study providing a response to each of the questions below.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your hypothesis?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will participate in your study?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conditions for the experimental group?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stipulations for the control group?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independent variable?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dependent variable?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possible conclusions?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8613-6579-8E9E-BBD8-070A8804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BC1D-4CFC-7881-7081-673A6307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correlation coefficient (r) ranges from -1 to +1 and describes the strength/direction of a relationship between variables.</a:t>
            </a:r>
          </a:p>
          <a:p>
            <a:r>
              <a:rPr lang="en-US" dirty="0"/>
              <a:t>Correlations do not indicate causation - experiments are required to test cause-and-effect hypotheses.</a:t>
            </a:r>
          </a:p>
          <a:p>
            <a:r>
              <a:rPr lang="en-US" dirty="0"/>
              <a:t>In experiments, participants are ideally randomly selected from the population and randomly assigned to groups.</a:t>
            </a:r>
          </a:p>
          <a:p>
            <a:r>
              <a:rPr lang="en-US" dirty="0"/>
              <a:t>The independent variable involves the difference between experimental and control group conditions.</a:t>
            </a:r>
          </a:p>
        </p:txBody>
      </p:sp>
    </p:spTree>
    <p:extLst>
      <p:ext uri="{BB962C8B-B14F-4D97-AF65-F5344CB8AC3E}">
        <p14:creationId xmlns:p14="http://schemas.microsoft.com/office/powerpoint/2010/main" val="2251961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143000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62B8-005C-D8DA-5906-21FDA6AB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Positive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FDF9F-7AD1-952C-8284-FEDB6B24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Positive correlation</a:t>
            </a:r>
            <a:r>
              <a:rPr lang="en-US" dirty="0"/>
              <a:t>: two variables change in the same direction, both becoming either larger or smaller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As height increases, weight also tends to increase.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Positive correlation between ice cream sales and drowning deaths (both increase during summer).</a:t>
            </a:r>
          </a:p>
        </p:txBody>
      </p:sp>
    </p:spTree>
    <p:extLst>
      <p:ext uri="{BB962C8B-B14F-4D97-AF65-F5344CB8AC3E}">
        <p14:creationId xmlns:p14="http://schemas.microsoft.com/office/powerpoint/2010/main" val="85184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5A25-2829-5C47-38FE-3718631A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Negative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B32B-95C8-F4DD-0448-EEC0EF14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97280"/>
            <a:ext cx="8915400" cy="50749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Negative correlation: </a:t>
            </a:r>
            <a:r>
              <a:rPr lang="en-US" dirty="0"/>
              <a:t>two variables change in different directions, with one becoming larger as the other becomes smaller; a negative correlation is not the same thing as no correlation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As exercise increases, body weight tends to decrease (assuming no change in diet).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Negative correlation between tiredness and hours of sleep (as sleep decreases, tiredness increases).</a:t>
            </a:r>
          </a:p>
          <a:p>
            <a:r>
              <a:rPr lang="en-US" dirty="0"/>
              <a:t>University of Minnesota study found a weak negative correlation (r = -0.29) between days with less than 5 hours of sleep and students' GPAs. (Lowry et al., 2010)</a:t>
            </a:r>
          </a:p>
        </p:txBody>
      </p:sp>
    </p:spTree>
    <p:extLst>
      <p:ext uri="{BB962C8B-B14F-4D97-AF65-F5344CB8AC3E}">
        <p14:creationId xmlns:p14="http://schemas.microsoft.com/office/powerpoint/2010/main" val="10903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D6AE-0B98-8803-5EA0-9861798A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8272-FE29-99EF-9D2C-7651D849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3040"/>
          </a:xfrm>
        </p:spPr>
        <p:txBody>
          <a:bodyPr/>
          <a:lstStyle/>
          <a:p>
            <a:r>
              <a:rPr lang="en-US" dirty="0"/>
              <a:t>Identify your own positive and negative correlations. Give two examples for each.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3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7736-A8B3-0ED9-2636-80B43B76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 Coefficient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FED4-856A-88C4-C48A-35174919D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97280"/>
            <a:ext cx="8991600" cy="50749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Correlation coefficient: </a:t>
            </a:r>
            <a:r>
              <a:rPr lang="en-US" dirty="0"/>
              <a:t>number from -1 to +1 indicating the strength and direction of the relationship between variables and usually represented by </a:t>
            </a:r>
            <a:r>
              <a:rPr lang="en-US" i="1" dirty="0"/>
              <a:t>r</a:t>
            </a:r>
          </a:p>
          <a:p>
            <a:r>
              <a:rPr lang="en-US" dirty="0"/>
              <a:t>The closer the value is to 1 (positive or negative), the stronger the relationship between the variables and the more predictable the change in one variable is based on the other.</a:t>
            </a:r>
          </a:p>
          <a:p>
            <a:pPr lvl="1"/>
            <a:r>
              <a:rPr lang="en-US" sz="2000" u="sng" dirty="0">
                <a:solidFill>
                  <a:srgbClr val="2B7799"/>
                </a:solidFill>
              </a:rPr>
              <a:t>Example</a:t>
            </a:r>
            <a:r>
              <a:rPr lang="en-US" sz="2000" dirty="0">
                <a:solidFill>
                  <a:srgbClr val="2B7799"/>
                </a:solidFill>
              </a:rPr>
              <a:t>: If you always bring an umbrella when it rains and never bring it when it doesn't rain, the correlation coefficient would be +1 (perfect positive correlation).</a:t>
            </a:r>
          </a:p>
          <a:p>
            <a:pPr lvl="1"/>
            <a:r>
              <a:rPr lang="en-US" sz="2000" dirty="0">
                <a:solidFill>
                  <a:srgbClr val="2B7799"/>
                </a:solidFill>
              </a:rPr>
              <a:t>If you sometimes forget to bring an umbrella on rainy days or bring it on non-rainy days, the correlation coefficient might be 0.6, 0.7, or 0.8 (strong positive correlation).</a:t>
            </a:r>
          </a:p>
        </p:txBody>
      </p:sp>
    </p:spTree>
    <p:extLst>
      <p:ext uri="{BB962C8B-B14F-4D97-AF65-F5344CB8AC3E}">
        <p14:creationId xmlns:p14="http://schemas.microsoft.com/office/powerpoint/2010/main" val="190631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7736-A8B3-0ED9-2636-80B43B76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 Coefficient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FED4-856A-88C4-C48A-35174919D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5248"/>
            <a:ext cx="8763000" cy="4934552"/>
          </a:xfrm>
        </p:spPr>
        <p:txBody>
          <a:bodyPr>
            <a:normAutofit/>
          </a:bodyPr>
          <a:lstStyle/>
          <a:p>
            <a:r>
              <a:rPr lang="en-US" dirty="0"/>
              <a:t>The closer the value is to 0, the weaker the relationship between the variables and the less predictable the change in one variable is based on the other.</a:t>
            </a:r>
          </a:p>
          <a:p>
            <a:r>
              <a:rPr lang="en-US" dirty="0"/>
              <a:t>If two variables are not related at all (e.g., shoe size and hours of sleep), the correlation coefficient is 0 (no correlation).</a:t>
            </a:r>
          </a:p>
        </p:txBody>
      </p:sp>
    </p:spTree>
    <p:extLst>
      <p:ext uri="{BB962C8B-B14F-4D97-AF65-F5344CB8AC3E}">
        <p14:creationId xmlns:p14="http://schemas.microsoft.com/office/powerpoint/2010/main" val="287297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6CC8-5493-2672-CF70-E7C996A3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 Does Not Indicate Causation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0C31-0AE5-0662-734B-7922FE52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93093"/>
            <a:ext cx="8521002" cy="2311623"/>
          </a:xfrm>
        </p:spPr>
        <p:txBody>
          <a:bodyPr>
            <a:noAutofit/>
          </a:bodyPr>
          <a:lstStyle/>
          <a:p>
            <a:r>
              <a:rPr lang="en-US" sz="2000" dirty="0"/>
              <a:t>Correlational research shows the strength and direction of relationships between variables but does not establish cause and effect.</a:t>
            </a:r>
          </a:p>
          <a:p>
            <a:r>
              <a:rPr lang="en-US" sz="2000" dirty="0"/>
              <a:t>Even with a correlation, there could be a confounding variable causing the systematic changes in the variables of interest.</a:t>
            </a:r>
          </a:p>
          <a:p>
            <a:r>
              <a:rPr lang="en-US" sz="2000" dirty="0"/>
              <a:t>People often mistakenly make causal claims based solely on correlations, which is common in advertisements and news stories.</a:t>
            </a:r>
          </a:p>
          <a:p>
            <a:r>
              <a:rPr lang="en-US" sz="2000" dirty="0"/>
              <a:t>The major limitation of correlational research is the inability to establish causality between variables.</a:t>
            </a:r>
          </a:p>
          <a:p>
            <a:r>
              <a:rPr lang="en-US" sz="2000" dirty="0"/>
              <a:t>Scientific experiments are needed to understand causal relationships between variables.</a:t>
            </a:r>
          </a:p>
        </p:txBody>
      </p:sp>
      <p:pic>
        <p:nvPicPr>
          <p:cNvPr id="5" name="Content Placeholder 2" descr="A photograph shows a bowl of cereal.&#10;">
            <a:extLst>
              <a:ext uri="{FF2B5EF4-FFF2-40B4-BE49-F238E27FC236}">
                <a16:creationId xmlns:a16="http://schemas.microsoft.com/office/drawing/2014/main" id="{8AF7DD62-F8CD-0B9D-E2D2-9DAFD5AC6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1235" r="13889"/>
          <a:stretch/>
        </p:blipFill>
        <p:spPr>
          <a:xfrm>
            <a:off x="3505200" y="4188823"/>
            <a:ext cx="1795780" cy="153924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98B92-68CA-5BE5-E2A5-87014FE82804}"/>
              </a:ext>
            </a:extLst>
          </p:cNvPr>
          <p:cNvSpPr txBox="1"/>
          <p:nvPr/>
        </p:nvSpPr>
        <p:spPr>
          <a:xfrm>
            <a:off x="3996750" y="5728063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BE700-26B5-A8FF-BF81-D8F9A85C94F9}"/>
              </a:ext>
            </a:extLst>
          </p:cNvPr>
          <p:cNvSpPr txBox="1"/>
          <p:nvPr/>
        </p:nvSpPr>
        <p:spPr>
          <a:xfrm>
            <a:off x="5327776" y="4953000"/>
            <a:ext cx="236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Caption: Does eating cereal really cause someone to be a healthy weight?</a:t>
            </a:r>
          </a:p>
        </p:txBody>
      </p:sp>
    </p:spTree>
    <p:extLst>
      <p:ext uri="{BB962C8B-B14F-4D97-AF65-F5344CB8AC3E}">
        <p14:creationId xmlns:p14="http://schemas.microsoft.com/office/powerpoint/2010/main" val="91262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2120</Words>
  <Application>Microsoft Office PowerPoint</Application>
  <PresentationFormat>On-screen Show (4:3)</PresentationFormat>
  <Paragraphs>154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1.5</vt:lpstr>
      <vt:lpstr>Correlation</vt:lpstr>
      <vt:lpstr>Lesson 1.5 Figure 1</vt:lpstr>
      <vt:lpstr>Positive Correlation</vt:lpstr>
      <vt:lpstr>Negative Correlation</vt:lpstr>
      <vt:lpstr>On Your Own1</vt:lpstr>
      <vt:lpstr>Correlation Coefficient1</vt:lpstr>
      <vt:lpstr>Correlation Coefficient2</vt:lpstr>
      <vt:lpstr>Correlation Does Not Indicate Causation</vt:lpstr>
      <vt:lpstr>Illusory Correlations</vt:lpstr>
      <vt:lpstr>Confirmation Bias</vt:lpstr>
      <vt:lpstr>Causality</vt:lpstr>
      <vt:lpstr>The Experimental Hypothesis</vt:lpstr>
      <vt:lpstr>Lesson 1.5 Figure 5</vt:lpstr>
      <vt:lpstr>Variables1</vt:lpstr>
      <vt:lpstr>Variables2</vt:lpstr>
      <vt:lpstr>Operational Definition</vt:lpstr>
      <vt:lpstr>Group Activity</vt:lpstr>
      <vt:lpstr>Experimenter Bias</vt:lpstr>
      <vt:lpstr>Placebo Effect</vt:lpstr>
      <vt:lpstr>Independent Variables</vt:lpstr>
      <vt:lpstr>Dependent Variables</vt:lpstr>
      <vt:lpstr>Lesson 1.5 Figure 8</vt:lpstr>
      <vt:lpstr>Experimental Participants</vt:lpstr>
      <vt:lpstr>Issues to Consider</vt:lpstr>
      <vt:lpstr>Interpreting Experimental Findings</vt:lpstr>
      <vt:lpstr>Reporting Research</vt:lpstr>
      <vt:lpstr>Reliability</vt:lpstr>
      <vt:lpstr>Validity</vt:lpstr>
      <vt:lpstr>On Your Own2</vt:lpstr>
      <vt:lpstr>Summary1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Psychology, 2nd Edition</dc:title>
  <dc:creator>Hawkes Learning</dc:creator>
  <cp:keywords>Psychology</cp:keywords>
  <cp:lastModifiedBy>Talissa Nahass</cp:lastModifiedBy>
  <cp:revision>184</cp:revision>
  <dcterms:created xsi:type="dcterms:W3CDTF">2013-04-26T14:43:13Z</dcterms:created>
  <dcterms:modified xsi:type="dcterms:W3CDTF">2024-07-23T17:33:31Z</dcterms:modified>
  <cp:category>Psychology</cp:category>
</cp:coreProperties>
</file>