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2" r:id="rId2"/>
  </p:sldMasterIdLst>
  <p:notesMasterIdLst>
    <p:notesMasterId r:id="rId14"/>
  </p:notesMasterIdLst>
  <p:handoutMasterIdLst>
    <p:handoutMasterId r:id="rId15"/>
  </p:handoutMasterIdLst>
  <p:sldIdLst>
    <p:sldId id="272" r:id="rId3"/>
    <p:sldId id="273" r:id="rId4"/>
    <p:sldId id="274" r:id="rId5"/>
    <p:sldId id="271" r:id="rId6"/>
    <p:sldId id="275" r:id="rId7"/>
    <p:sldId id="276" r:id="rId8"/>
    <p:sldId id="277" r:id="rId9"/>
    <p:sldId id="278" r:id="rId10"/>
    <p:sldId id="279" r:id="rId11"/>
    <p:sldId id="280" r:id="rId12"/>
    <p:sldId id="318" r:id="rId13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799"/>
    <a:srgbClr val="182F58"/>
    <a:srgbClr val="1F497D"/>
    <a:srgbClr val="2D7D9F"/>
    <a:srgbClr val="0000FF"/>
    <a:srgbClr val="366092"/>
    <a:srgbClr val="000099"/>
    <a:srgbClr val="000000"/>
    <a:srgbClr val="1F497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9" autoAdjust="0"/>
    <p:restoredTop sz="86410" autoAdjust="0"/>
  </p:normalViewPr>
  <p:slideViewPr>
    <p:cSldViewPr>
      <p:cViewPr varScale="1">
        <p:scale>
          <a:sx n="95" d="100"/>
          <a:sy n="95" d="100"/>
        </p:scale>
        <p:origin x="2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2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91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3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2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Originally an On Your 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235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55021B-8C83-0E64-7853-247E9DC8E5CC}"/>
              </a:ext>
            </a:extLst>
          </p:cNvPr>
          <p:cNvSpPr txBox="1"/>
          <p:nvPr userDrawn="1"/>
        </p:nvSpPr>
        <p:spPr>
          <a:xfrm>
            <a:off x="3276600" y="6096038"/>
            <a:ext cx="8381999" cy="464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© 2023 Hawkes Learning.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No reproduction or further distribution permitted without the prior written consent of Hawkes Learning.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91900-F9C7-EB19-6E5D-FAAB3EFAF3E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81000" y="2800183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0492872-1E9F-75D1-A86E-4EAE19934D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rgbClr val="182F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X.X</a:t>
            </a:r>
          </a:p>
        </p:txBody>
      </p:sp>
      <p:pic>
        <p:nvPicPr>
          <p:cNvPr id="3" name="Picture 2" descr="A book cover of a book&#10;&#10;Description automatically generated">
            <a:extLst>
              <a:ext uri="{FF2B5EF4-FFF2-40B4-BE49-F238E27FC236}">
                <a16:creationId xmlns:a16="http://schemas.microsoft.com/office/drawing/2014/main" id="{3A732969-7458-4DB7-9990-5476CB2084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662" y="297219"/>
            <a:ext cx="4407338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On Your Own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3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Dig Deeper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0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966751E-D7BB-F58F-6EF7-988C1DD7F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66" y="1981200"/>
            <a:ext cx="9144000" cy="2250283"/>
            <a:chOff x="1524000" y="1410227"/>
            <a:chExt cx="9144000" cy="2250283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5745617-7817-BAD4-50DB-96682A18AA8C}"/>
                </a:ext>
              </a:extLst>
            </p:cNvPr>
            <p:cNvCxnSpPr/>
            <p:nvPr/>
          </p:nvCxnSpPr>
          <p:spPr>
            <a:xfrm>
              <a:off x="1859169" y="2729726"/>
              <a:ext cx="8429625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4544EB-EC3E-1655-8249-41F759480F18}"/>
                </a:ext>
              </a:extLst>
            </p:cNvPr>
            <p:cNvSpPr txBox="1"/>
            <p:nvPr/>
          </p:nvSpPr>
          <p:spPr>
            <a:xfrm>
              <a:off x="1524000" y="141022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7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9AE6A06-DC07-3D52-BB89-86F2EF077C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1108" y="3050910"/>
              <a:ext cx="609600" cy="6096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2522F05-C169-5A8E-BEE7-C2AF4A8B2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6179" y="3050910"/>
              <a:ext cx="609600" cy="6096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787E3FD-08C2-8D03-8749-14D089268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7122" y="3050910"/>
              <a:ext cx="609600" cy="609600"/>
            </a:xfrm>
            <a:prstGeom prst="rect">
              <a:avLst/>
            </a:prstGeom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6388AC8-6D6B-52AD-1753-6A2F27A1765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631" y="362188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59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081F-48F3-8267-3057-5544357BE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33713-4DEA-1BFF-037C-ED269AF8B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07F6C-D326-3F27-7EAE-5BF868C7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77BFC-6D1D-7790-F568-DEDC1E5B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47BFD-8ACB-D117-DD6E-8C910642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20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38D66-2168-5395-E638-C563C5FCA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95709-6FBD-5A0B-E014-B76BE88C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714-6F35-A8B9-B214-1E800CF2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DD3B-EA6B-8E52-209F-DC060D85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5B957-CDD8-A1A1-036C-846EDDFB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15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1966E-AF61-4BAF-32F4-D64F7F13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52EE6-2FC4-FF10-FE8B-7B462A03D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E3765-CFB8-3DB8-4530-40A91AA4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5BB5A-01A4-73B5-3458-1F4BF4FD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4B8BA-A6A0-FB9D-787C-C584FA63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01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F029-D9A2-29CD-D92A-EA140BD93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ECE9F-4981-2D10-5FA3-9365F9EED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331FE-8241-9BF3-10DE-0A81E662F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D400E-FED1-430C-4090-DEDA45577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5812B-8595-572D-E9AA-8E222E27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EE0C1-6885-9A3F-C9C0-D4ABB4ADF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10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CE991-2CC7-8043-5043-30DFA7818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533A0-4C38-7817-BC59-0E848EC3F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4372E-6BD9-DFC5-026B-5B596518A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EEDA2-7A44-4A85-E840-DB0F587C3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0F3DA-20DF-47C4-1238-09DB2721E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8F7FA1-21C2-F903-F10E-94D67334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BAF0D-C093-33EB-0FB5-1DEE5C1BF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1B7B6A-E322-6D06-1427-10A47C00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23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D8880-42A0-105F-1181-F63CEB78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40DC5C-C6DF-6DA7-DB2D-0977A0C8D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3A55FD-722C-86C4-FB61-0039EB9C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3D996-C02E-5BB5-CEEB-E7805FC3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219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65AE0E-18E4-7AD5-CB35-91EAF67B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4D172D-F1F5-FAB9-10AA-2898733E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9DEEB-5F88-A85E-677E-F3514428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2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4F2B-CEF7-34ED-3CBC-130FD3E3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02857-3189-6D0C-8942-BC5E624BC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50612-0EE6-D884-4964-770E86185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9F506-34FB-841B-2AB7-47A6DBC0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FFA8C-2DE3-D563-1DAC-E913F8A7D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6E7F7-542A-73E5-5C39-D3F7EA03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130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185D-89FF-49DB-25B7-273E5CB9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510F5-A26E-6EB8-0770-7ADF0385E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DE380-D33B-1D6E-2C57-10D549F01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405F3-753B-17B1-949C-638C78CA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7BE86-94D6-AE37-EA09-617C083B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9BDFD-566D-10E4-88AA-A2097149F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241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8F8C-C2E8-3ED0-624C-F4D195FC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7C933-2DD2-67DA-1555-5CFA2EDB5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31696-6DCC-3D74-B964-C6A7CA82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4C985-0666-F247-F678-2B9D23EEC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F260B-18EF-E5A9-273D-75B09EF8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976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58D992-0865-8967-2916-0BE7BEE89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6BEFF-3D23-B6C4-6EE0-EEFD8BAAA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1F246-1707-C02C-610E-845DF212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800BD-0EDC-B130-57AA-E2E91AE7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4D67-EBF8-57F5-0B7F-3B24F83D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728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9CDC15-C133-6A43-2AB0-D5FB639C2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81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7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2971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81400" y="1280160"/>
            <a:ext cx="5105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188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257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1280160"/>
            <a:ext cx="2819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835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Lesson X.X Figure Number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6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Group Activity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9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8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Reflection Question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572001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4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61" r:id="rId5"/>
    <p:sldLayoutId id="2147483652" r:id="rId6"/>
    <p:sldLayoutId id="2147483653" r:id="rId7"/>
    <p:sldLayoutId id="2147483658" r:id="rId8"/>
    <p:sldLayoutId id="2147483656" r:id="rId9"/>
    <p:sldLayoutId id="2147483657" r:id="rId10"/>
    <p:sldLayoutId id="2147483660" r:id="rId11"/>
    <p:sldLayoutId id="214748365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8BF824-37E5-A46A-6320-EBA7FEE0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9F70-BC82-BDAE-32C6-8744D1218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25259-6911-78F4-049F-3E1160176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4B541-4E51-2197-9F9F-7D1C30B59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CF51B-67CB-17C0-C9E5-64AA1D8BC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9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E7A1944-20A9-5EFC-CF5D-428D07B9FF1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182F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1.6</a:t>
            </a:r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FF68ED90-5F09-E335-E8D2-4F2687C0EB5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79562" y="2627694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Ethics</a:t>
            </a:r>
          </a:p>
        </p:txBody>
      </p:sp>
    </p:spTree>
    <p:extLst>
      <p:ext uri="{BB962C8B-B14F-4D97-AF65-F5344CB8AC3E}">
        <p14:creationId xmlns:p14="http://schemas.microsoft.com/office/powerpoint/2010/main" val="3886239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4DC1D-B8EA-57BD-F56A-9BFE3361F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62A23-568D-09AD-0256-3A7F70023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Animal research also follows strict ethical standards to minimize pain and distress.</a:t>
            </a:r>
          </a:p>
          <a:p>
            <a:r>
              <a:rPr lang="en-US" dirty="0"/>
              <a:t>Animal studies require approval from an institutional animal care and use committee (IACUC).</a:t>
            </a:r>
          </a:p>
          <a:p>
            <a:r>
              <a:rPr lang="en-US" dirty="0"/>
              <a:t>Animal facilities undergo regular inspections to ensure humane treatment of research animals.</a:t>
            </a:r>
          </a:p>
        </p:txBody>
      </p:sp>
    </p:spTree>
    <p:extLst>
      <p:ext uri="{BB962C8B-B14F-4D97-AF65-F5344CB8AC3E}">
        <p14:creationId xmlns:p14="http://schemas.microsoft.com/office/powerpoint/2010/main" val="3349923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BA363-008A-9460-24DB-6A18281A28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52600" y="-1020130"/>
            <a:ext cx="5915025" cy="994172"/>
          </a:xfrm>
          <a:prstGeom prst="rect">
            <a:avLst/>
          </a:prstGeom>
        </p:spPr>
        <p:txBody>
          <a:bodyPr anchor="b">
            <a:normAutofit fontScale="90000"/>
          </a:bodyPr>
          <a:lstStyle/>
          <a:p>
            <a:r>
              <a:rPr lang="en-US" dirty="0"/>
              <a:t>End of Hawkes Learning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12950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Research Involving Human 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34290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Any experiment with human participants must follow strict ethical guidelines to prevent harm.</a:t>
            </a:r>
          </a:p>
          <a:p>
            <a:r>
              <a:rPr lang="en-US" dirty="0"/>
              <a:t>Institutions receiving federal funding must have an </a:t>
            </a:r>
            <a:r>
              <a:rPr lang="en-US" b="1" dirty="0"/>
              <a:t>institutional review board (IRB).</a:t>
            </a:r>
          </a:p>
          <a:p>
            <a:r>
              <a:rPr lang="en-US" dirty="0"/>
              <a:t>An IRB is a committee that reviews proposals for research involving human participants.</a:t>
            </a:r>
          </a:p>
          <a:p>
            <a:r>
              <a:rPr lang="en-US" dirty="0"/>
              <a:t>IRB members include administrators, scientists, and community representatives from the institution.</a:t>
            </a:r>
          </a:p>
          <a:p>
            <a:r>
              <a:rPr lang="en-US" dirty="0"/>
              <a:t>The purpose of the IRB is to ensure proposed research adheres to ethical principles.</a:t>
            </a:r>
          </a:p>
          <a:p>
            <a:r>
              <a:rPr lang="en-US" dirty="0"/>
              <a:t>IRB approval is generally required before experiments with human participants can be conducted.</a:t>
            </a:r>
          </a:p>
        </p:txBody>
      </p:sp>
      <p:pic>
        <p:nvPicPr>
          <p:cNvPr id="6" name="Content Placeholder 2" descr="A photograph showing a meeting among people in lab coats&#10;">
            <a:extLst>
              <a:ext uri="{FF2B5EF4-FFF2-40B4-BE49-F238E27FC236}">
                <a16:creationId xmlns:a16="http://schemas.microsoft.com/office/drawing/2014/main" id="{32BE080B-659B-DD9F-36A7-88837C7C97E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5"/>
          <a:stretch/>
        </p:blipFill>
        <p:spPr>
          <a:xfrm>
            <a:off x="3352800" y="4117256"/>
            <a:ext cx="2898648" cy="161036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E5ABF52-8E5B-BA12-C8F9-E0B3115B0F3E}"/>
              </a:ext>
            </a:extLst>
          </p:cNvPr>
          <p:cNvSpPr txBox="1"/>
          <p:nvPr/>
        </p:nvSpPr>
        <p:spPr>
          <a:xfrm>
            <a:off x="4489378" y="5727616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Figure 1</a:t>
            </a:r>
          </a:p>
        </p:txBody>
      </p:sp>
    </p:spTree>
    <p:extLst>
      <p:ext uri="{BB962C8B-B14F-4D97-AF65-F5344CB8AC3E}">
        <p14:creationId xmlns:p14="http://schemas.microsoft.com/office/powerpoint/2010/main" val="21147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0D067-1DE7-E4C5-5431-5AD885CEB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Informed Consent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6D0E7-9F39-F327-0F60-7E8C39F37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An </a:t>
            </a:r>
            <a:r>
              <a:rPr lang="en-US" b="1" dirty="0"/>
              <a:t>informed consent</a:t>
            </a:r>
            <a:r>
              <a:rPr lang="en-US" dirty="0"/>
              <a:t> form provides a written description of what participants can expect in an experiment.</a:t>
            </a:r>
          </a:p>
          <a:p>
            <a:r>
              <a:rPr lang="en-US" dirty="0"/>
              <a:t>Informed consent includes: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The potential risks and implications of the research.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Participation in the study is voluntary.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Participant can discontinue the study at any time without penalty.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Informed consent guarantees that any data collected in the experiment will remain completely confidential.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Parents or legal guardians must sign the consent form for children under the age of 18.</a:t>
            </a:r>
          </a:p>
        </p:txBody>
      </p:sp>
    </p:spTree>
    <p:extLst>
      <p:ext uri="{BB962C8B-B14F-4D97-AF65-F5344CB8AC3E}">
        <p14:creationId xmlns:p14="http://schemas.microsoft.com/office/powerpoint/2010/main" val="1000311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1B4C-5AAA-83F0-C30B-42241B0F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1AC4C-482E-02BD-BADA-C2D6C8D02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Explain why you think each of the following was included in the informed consent process.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potential risks and implications of the research are included.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Participation in the study is voluntary.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participant can discontinue the study at any time without penalty.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Informed consent guarantees that any data collected in the experiment will remain completely confidential.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Parents or legal guardians must sign the consent form for children under the age of 18.</a:t>
            </a:r>
          </a:p>
        </p:txBody>
      </p:sp>
    </p:spTree>
    <p:extLst>
      <p:ext uri="{BB962C8B-B14F-4D97-AF65-F5344CB8AC3E}">
        <p14:creationId xmlns:p14="http://schemas.microsoft.com/office/powerpoint/2010/main" val="1933572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ADEA5-6CB5-1985-3BEE-74DA56EB6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0AECE-303C-E5C7-E22B-44ABF5D37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80160"/>
            <a:ext cx="8610600" cy="291084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Informed consent aims for honesty in describing research, but deception is sometimes used to prevent participant bias.</a:t>
            </a:r>
          </a:p>
          <a:p>
            <a:r>
              <a:rPr lang="en-US" dirty="0"/>
              <a:t>Deception is strategic, ensuring the study's integrity while avoiding harm to participants.</a:t>
            </a:r>
          </a:p>
          <a:p>
            <a:r>
              <a:rPr lang="en-US" dirty="0"/>
              <a:t>It involves purposeful misleading, safeguarding against knowledge that could influence results.</a:t>
            </a:r>
          </a:p>
          <a:p>
            <a:pPr lvl="1"/>
            <a:r>
              <a:rPr lang="en-US" u="sng" dirty="0">
                <a:solidFill>
                  <a:srgbClr val="2B7799"/>
                </a:solidFill>
              </a:rPr>
              <a:t>Example</a:t>
            </a:r>
            <a:r>
              <a:rPr lang="en-US" dirty="0">
                <a:solidFill>
                  <a:srgbClr val="2B7799"/>
                </a:solidFill>
              </a:rPr>
              <a:t>: Research on attire's impact on perceptions might hide its true purpose to prevent bias.</a:t>
            </a:r>
          </a:p>
        </p:txBody>
      </p:sp>
      <p:pic>
        <p:nvPicPr>
          <p:cNvPr id="7" name="Content Placeholder 2" descr="A photograph shows a person administering an injection.&#10;">
            <a:extLst>
              <a:ext uri="{FF2B5EF4-FFF2-40B4-BE49-F238E27FC236}">
                <a16:creationId xmlns:a16="http://schemas.microsoft.com/office/drawing/2014/main" id="{0F953D6A-EA7A-8289-6720-2DFFDE3F23D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5"/>
          <a:stretch/>
        </p:blipFill>
        <p:spPr>
          <a:xfrm>
            <a:off x="2865446" y="3895839"/>
            <a:ext cx="3276600" cy="1820333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ADB0A9F-A31F-C8C1-38FB-93CCDF25766E}"/>
              </a:ext>
            </a:extLst>
          </p:cNvPr>
          <p:cNvSpPr txBox="1"/>
          <p:nvPr/>
        </p:nvSpPr>
        <p:spPr>
          <a:xfrm>
            <a:off x="4191000" y="5748829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Figure 2</a:t>
            </a:r>
          </a:p>
        </p:txBody>
      </p:sp>
    </p:spTree>
    <p:extLst>
      <p:ext uri="{BB962C8B-B14F-4D97-AF65-F5344CB8AC3E}">
        <p14:creationId xmlns:p14="http://schemas.microsoft.com/office/powerpoint/2010/main" val="181068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09712-5283-4CD8-F05F-8BFC8AC36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Debriefing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7ADDB-4623-32BD-E2B7-A1F951243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Deception may be employed to ensure participants' responses remain unbiased by prior knowledge of the experiment's purpose.</a:t>
            </a:r>
          </a:p>
          <a:p>
            <a:r>
              <a:rPr lang="en-US" dirty="0"/>
              <a:t>Full debriefing post-study is essential when deception is used, providing participants with complete and honest information.</a:t>
            </a:r>
          </a:p>
          <a:p>
            <a:r>
              <a:rPr lang="en-US" dirty="0"/>
              <a:t>Participants are informed about the experiment's purpose, data usage, reasons for deception, and avenues for further information.</a:t>
            </a:r>
          </a:p>
          <a:p>
            <a:r>
              <a:rPr lang="en-US" dirty="0"/>
              <a:t>Debriefing fosters transparency and ensures participants understand the study's context and ethical considerations.</a:t>
            </a:r>
          </a:p>
        </p:txBody>
      </p:sp>
    </p:spTree>
    <p:extLst>
      <p:ext uri="{BB962C8B-B14F-4D97-AF65-F5344CB8AC3E}">
        <p14:creationId xmlns:p14="http://schemas.microsoft.com/office/powerpoint/2010/main" val="2899904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19B16-00D5-C038-40BE-AE73EB04E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Dig Deeper: </a:t>
            </a:r>
            <a:r>
              <a:rPr lang="en-US" sz="3200" dirty="0"/>
              <a:t>Ethics And </a:t>
            </a:r>
            <a:r>
              <a:rPr lang="en-US" dirty="0"/>
              <a:t>T</a:t>
            </a:r>
            <a:r>
              <a:rPr lang="en-US" sz="3200" dirty="0"/>
              <a:t>he Tuskegee Syphilis Study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94A56-DB29-8EB2-C601-896C9F606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1968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/>
              <a:t>In 1932, the U.S. Public Health Service conducted the unethical Tuskegee Syphilis Study on poor, Black men.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600 men were recruited to participate, with over half testing positive for syphilis as the experimental group.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The syphilis-positive participants were never informed they had the disease or received proper treatment.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Effective syphilis treatment (penicillin) became available in 1947 but was deliberately withheld from participants.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Over 40 years, participants unknowingly spread syphilis to wives and children as the disease went untreated.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The unethical study continued until exposed by the press in 1972, leading to outrage and new ethical guidelines.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Participants were deceived, denied treatment, and allowed to infect families, causing substantial harm and suffering.</a:t>
            </a:r>
          </a:p>
        </p:txBody>
      </p:sp>
    </p:spTree>
    <p:extLst>
      <p:ext uri="{BB962C8B-B14F-4D97-AF65-F5344CB8AC3E}">
        <p14:creationId xmlns:p14="http://schemas.microsoft.com/office/powerpoint/2010/main" val="2284724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C7BC1-0650-6AFA-F379-80A63D94F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Involving Animal Subjects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71177-5BD2-7BC0-8E04-1D4F6B754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712" y="1028700"/>
            <a:ext cx="6378572" cy="507492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Animal research in psychology predominantly involves rodents or birds, representing 90% of such studies. (APA n.d.-b.)</a:t>
            </a:r>
          </a:p>
          <a:p>
            <a:r>
              <a:rPr lang="en-US" dirty="0"/>
              <a:t>Animals are utilized in research due to similarities in basic processes to humans, allowing for ethical substitution in studies.</a:t>
            </a:r>
          </a:p>
          <a:p>
            <a:r>
              <a:rPr lang="en-US" dirty="0"/>
              <a:t>Ethical treatment of animal subjects is paramount, requiring researchers to minimize pain and distress.</a:t>
            </a:r>
          </a:p>
          <a:p>
            <a:r>
              <a:rPr lang="en-US" b="1" dirty="0"/>
              <a:t>Institutional Animal Care and Use Committees (IACUC)</a:t>
            </a:r>
            <a:r>
              <a:rPr lang="en-US" dirty="0"/>
              <a:t> oversee animal research proposals, ensuring humane treatment.</a:t>
            </a:r>
          </a:p>
          <a:p>
            <a:r>
              <a:rPr lang="en-US" dirty="0"/>
              <a:t>IACUC comprises administrators, scientists, veterinarians, and community members, conducting semi-annual facility inspections and approving research projects.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76B4F9-FB7F-F1E4-B4C0-141F41AF29B5}"/>
              </a:ext>
            </a:extLst>
          </p:cNvPr>
          <p:cNvSpPr txBox="1"/>
          <p:nvPr/>
        </p:nvSpPr>
        <p:spPr>
          <a:xfrm>
            <a:off x="7489808" y="4135697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Figure 3</a:t>
            </a:r>
          </a:p>
        </p:txBody>
      </p:sp>
      <p:pic>
        <p:nvPicPr>
          <p:cNvPr id="6" name="Content Placeholder 2" descr="A photograph shows a rat.&#10;">
            <a:extLst>
              <a:ext uri="{FF2B5EF4-FFF2-40B4-BE49-F238E27FC236}">
                <a16:creationId xmlns:a16="http://schemas.microsoft.com/office/drawing/2014/main" id="{8FF87568-C122-F3ED-1202-237ECB83AA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25" t="1235" r="8491"/>
          <a:stretch/>
        </p:blipFill>
        <p:spPr>
          <a:xfrm>
            <a:off x="6542552" y="2438400"/>
            <a:ext cx="2520004" cy="16972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5980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4DC1D-B8EA-57BD-F56A-9BFE3361F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62A23-568D-09AD-0256-3A7F70023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Ethical guidelines for research involving human participants have evolved over time.</a:t>
            </a:r>
          </a:p>
          <a:p>
            <a:r>
              <a:rPr lang="en-US" dirty="0"/>
              <a:t>Any experiment with human participants must receive approval from an institutional review board (IRB).</a:t>
            </a:r>
          </a:p>
          <a:p>
            <a:r>
              <a:rPr lang="en-US" dirty="0"/>
              <a:t>Participation in experiments must be completely voluntary and require informed consent.</a:t>
            </a:r>
          </a:p>
          <a:p>
            <a:r>
              <a:rPr lang="en-US" dirty="0"/>
              <a:t>If deception is involved, participants must be fully debriefed after the study concludes.</a:t>
            </a:r>
          </a:p>
        </p:txBody>
      </p:sp>
    </p:spTree>
    <p:extLst>
      <p:ext uri="{BB962C8B-B14F-4D97-AF65-F5344CB8AC3E}">
        <p14:creationId xmlns:p14="http://schemas.microsoft.com/office/powerpoint/2010/main" val="2075968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751</Words>
  <Application>Microsoft Office PowerPoint</Application>
  <PresentationFormat>On-screen Show (4:3)</PresentationFormat>
  <Paragraphs>66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Aptos</vt:lpstr>
      <vt:lpstr>Century Gothic</vt:lpstr>
      <vt:lpstr>Aptos Display</vt:lpstr>
      <vt:lpstr>Office Theme</vt:lpstr>
      <vt:lpstr>1_Office Theme</vt:lpstr>
      <vt:lpstr>Lesson 1.6</vt:lpstr>
      <vt:lpstr>Research Involving Human Participants</vt:lpstr>
      <vt:lpstr>Informed Consent</vt:lpstr>
      <vt:lpstr>On Your Own</vt:lpstr>
      <vt:lpstr>Deception</vt:lpstr>
      <vt:lpstr>Debriefing</vt:lpstr>
      <vt:lpstr>Dig Deeper: Ethics And The Tuskegee Syphilis Study</vt:lpstr>
      <vt:lpstr>Research Involving Animal Subjects</vt:lpstr>
      <vt:lpstr>Summary1</vt:lpstr>
      <vt:lpstr>Summary2</vt:lpstr>
      <vt:lpstr>End of Hawkes Learning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1.6 Ethics</dc:title>
  <dc:creator>Hawkes Learning</dc:creator>
  <cp:keywords>Psychology</cp:keywords>
  <cp:lastModifiedBy>Talissa Nahass</cp:lastModifiedBy>
  <cp:revision>179</cp:revision>
  <dcterms:created xsi:type="dcterms:W3CDTF">2013-04-26T14:43:13Z</dcterms:created>
  <dcterms:modified xsi:type="dcterms:W3CDTF">2024-07-23T17:33:43Z</dcterms:modified>
  <cp:category>Psychology</cp:category>
</cp:coreProperties>
</file>