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3"/>
  </p:notesMasterIdLst>
  <p:handoutMasterIdLst>
    <p:handoutMasterId r:id="rId24"/>
  </p:handoutMasterIdLst>
  <p:sldIdLst>
    <p:sldId id="272" r:id="rId3"/>
    <p:sldId id="273" r:id="rId4"/>
    <p:sldId id="284" r:id="rId5"/>
    <p:sldId id="274" r:id="rId6"/>
    <p:sldId id="270" r:id="rId7"/>
    <p:sldId id="290" r:id="rId8"/>
    <p:sldId id="275" r:id="rId9"/>
    <p:sldId id="283" r:id="rId10"/>
    <p:sldId id="277" r:id="rId11"/>
    <p:sldId id="285" r:id="rId12"/>
    <p:sldId id="278" r:id="rId13"/>
    <p:sldId id="286" r:id="rId14"/>
    <p:sldId id="287" r:id="rId15"/>
    <p:sldId id="279" r:id="rId16"/>
    <p:sldId id="280" r:id="rId17"/>
    <p:sldId id="281" r:id="rId18"/>
    <p:sldId id="289" r:id="rId19"/>
    <p:sldId id="291" r:id="rId20"/>
    <p:sldId id="282" r:id="rId21"/>
    <p:sldId id="318" r:id="rId22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2B0353-CABB-4FAB-A4F3-DF56B7A02BBF}" name="Talissa Nahass" initials="TN" userId="S-1-5-21-1482476501-413027322-842925246-31537" providerId="AD"/>
  <p188:author id="{374FD8F1-F78E-0B1C-EC57-ADD4335BBF65}" name="Sarah Quinn" initials="SQ" userId="S::squinn@hawkeslearning.com::f8ed23fe-e6fa-4ab4-8eeb-f1e3247d814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D7D9F"/>
    <a:srgbClr val="1F497D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10" autoAdjust="0"/>
  </p:normalViewPr>
  <p:slideViewPr>
    <p:cSldViewPr>
      <p:cViewPr varScale="1">
        <p:scale>
          <a:sx n="52" d="100"/>
          <a:sy n="52" d="100"/>
        </p:scale>
        <p:origin x="1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Johnston" userId="40fa64254241efc6" providerId="LiveId" clId="{F1723207-1443-45FC-98B6-94B1C006D05C}"/>
    <pc:docChg chg="undo custSel modSld">
      <pc:chgData name="Mark Johnston" userId="40fa64254241efc6" providerId="LiveId" clId="{F1723207-1443-45FC-98B6-94B1C006D05C}" dt="2024-05-18T13:14:54.337" v="35" actId="113"/>
      <pc:docMkLst>
        <pc:docMk/>
      </pc:docMkLst>
      <pc:sldChg chg="modSp mod modCm">
        <pc:chgData name="Mark Johnston" userId="40fa64254241efc6" providerId="LiveId" clId="{F1723207-1443-45FC-98B6-94B1C006D05C}" dt="2024-05-17T19:55:58.785" v="11" actId="207"/>
        <pc:sldMkLst>
          <pc:docMk/>
          <pc:sldMk cId="2535002463" sldId="274"/>
        </pc:sldMkLst>
        <pc:spChg chg="mod">
          <ac:chgData name="Mark Johnston" userId="40fa64254241efc6" providerId="LiveId" clId="{F1723207-1443-45FC-98B6-94B1C006D05C}" dt="2024-05-17T19:55:58.785" v="11" actId="207"/>
          <ac:spMkLst>
            <pc:docMk/>
            <pc:sldMk cId="2535002463" sldId="274"/>
            <ac:spMk id="3" creationId="{2DB405A1-1826-9335-EF31-DDDC51BD6B9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rk Johnston" userId="40fa64254241efc6" providerId="LiveId" clId="{F1723207-1443-45FC-98B6-94B1C006D05C}" dt="2024-05-17T19:55:45.148" v="10" actId="20577"/>
              <pc2:cmMkLst xmlns:pc2="http://schemas.microsoft.com/office/powerpoint/2019/9/main/command">
                <pc:docMk/>
                <pc:sldMk cId="2535002463" sldId="274"/>
                <pc2:cmMk id="{2679A232-1356-4250-9048-24AD0DB930F5}"/>
              </pc2:cmMkLst>
            </pc226:cmChg>
          </p:ext>
        </pc:extLst>
      </pc:sldChg>
      <pc:sldChg chg="modSp mod modCm">
        <pc:chgData name="Mark Johnston" userId="40fa64254241efc6" providerId="LiveId" clId="{F1723207-1443-45FC-98B6-94B1C006D05C}" dt="2024-05-17T19:56:53.490" v="14" actId="20577"/>
        <pc:sldMkLst>
          <pc:docMk/>
          <pc:sldMk cId="3242378548" sldId="275"/>
        </pc:sldMkLst>
        <pc:spChg chg="mod">
          <ac:chgData name="Mark Johnston" userId="40fa64254241efc6" providerId="LiveId" clId="{F1723207-1443-45FC-98B6-94B1C006D05C}" dt="2024-05-17T19:56:53.490" v="14" actId="20577"/>
          <ac:spMkLst>
            <pc:docMk/>
            <pc:sldMk cId="3242378548" sldId="275"/>
            <ac:spMk id="3" creationId="{2DB405A1-1826-9335-EF31-DDDC51BD6B9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rk Johnston" userId="40fa64254241efc6" providerId="LiveId" clId="{F1723207-1443-45FC-98B6-94B1C006D05C}" dt="2024-05-17T19:56:53.490" v="14" actId="20577"/>
              <pc2:cmMkLst xmlns:pc2="http://schemas.microsoft.com/office/powerpoint/2019/9/main/command">
                <pc:docMk/>
                <pc:sldMk cId="3242378548" sldId="275"/>
                <pc2:cmMk id="{A0C0E76A-E472-4149-9958-22406D065EF7}"/>
              </pc2:cmMkLst>
            </pc226:cmChg>
          </p:ext>
        </pc:extLst>
      </pc:sldChg>
      <pc:sldChg chg="modSp mod modCm">
        <pc:chgData name="Mark Johnston" userId="40fa64254241efc6" providerId="LiveId" clId="{F1723207-1443-45FC-98B6-94B1C006D05C}" dt="2024-05-18T13:13:50.222" v="25" actId="20577"/>
        <pc:sldMkLst>
          <pc:docMk/>
          <pc:sldMk cId="1312310386" sldId="277"/>
        </pc:sldMkLst>
        <pc:spChg chg="mod">
          <ac:chgData name="Mark Johnston" userId="40fa64254241efc6" providerId="LiveId" clId="{F1723207-1443-45FC-98B6-94B1C006D05C}" dt="2024-05-18T13:13:50.222" v="25" actId="20577"/>
          <ac:spMkLst>
            <pc:docMk/>
            <pc:sldMk cId="1312310386" sldId="277"/>
            <ac:spMk id="3" creationId="{2DB405A1-1826-9335-EF31-DDDC51BD6B9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rk Johnston" userId="40fa64254241efc6" providerId="LiveId" clId="{F1723207-1443-45FC-98B6-94B1C006D05C}" dt="2024-05-18T13:13:50.222" v="25" actId="20577"/>
              <pc2:cmMkLst xmlns:pc2="http://schemas.microsoft.com/office/powerpoint/2019/9/main/command">
                <pc:docMk/>
                <pc:sldMk cId="1312310386" sldId="277"/>
                <pc2:cmMk id="{25A8C703-041E-4F14-A26D-5E2BF4AD1772}"/>
              </pc2:cmMkLst>
            </pc226:cmChg>
          </p:ext>
        </pc:extLst>
      </pc:sldChg>
      <pc:sldChg chg="modSp mod">
        <pc:chgData name="Mark Johnston" userId="40fa64254241efc6" providerId="LiveId" clId="{F1723207-1443-45FC-98B6-94B1C006D05C}" dt="2024-05-18T13:14:19.140" v="29" actId="20577"/>
        <pc:sldMkLst>
          <pc:docMk/>
          <pc:sldMk cId="3471910965" sldId="280"/>
        </pc:sldMkLst>
        <pc:spChg chg="mod">
          <ac:chgData name="Mark Johnston" userId="40fa64254241efc6" providerId="LiveId" clId="{F1723207-1443-45FC-98B6-94B1C006D05C}" dt="2024-05-18T13:14:19.140" v="29" actId="20577"/>
          <ac:spMkLst>
            <pc:docMk/>
            <pc:sldMk cId="3471910965" sldId="280"/>
            <ac:spMk id="3" creationId="{2DB405A1-1826-9335-EF31-DDDC51BD6B9A}"/>
          </ac:spMkLst>
        </pc:spChg>
      </pc:sldChg>
      <pc:sldChg chg="modSp mod">
        <pc:chgData name="Mark Johnston" userId="40fa64254241efc6" providerId="LiveId" clId="{F1723207-1443-45FC-98B6-94B1C006D05C}" dt="2024-05-18T13:14:54.337" v="35" actId="113"/>
        <pc:sldMkLst>
          <pc:docMk/>
          <pc:sldMk cId="1507311125" sldId="282"/>
        </pc:sldMkLst>
        <pc:spChg chg="mod">
          <ac:chgData name="Mark Johnston" userId="40fa64254241efc6" providerId="LiveId" clId="{F1723207-1443-45FC-98B6-94B1C006D05C}" dt="2024-05-18T13:14:54.337" v="35" actId="113"/>
          <ac:spMkLst>
            <pc:docMk/>
            <pc:sldMk cId="1507311125" sldId="282"/>
            <ac:spMk id="3" creationId="{2DB405A1-1826-9335-EF31-DDDC51BD6B9A}"/>
          </ac:spMkLst>
        </pc:spChg>
      </pc:sldChg>
      <pc:sldChg chg="modSp mod modCm">
        <pc:chgData name="Mark Johnston" userId="40fa64254241efc6" providerId="LiveId" clId="{F1723207-1443-45FC-98B6-94B1C006D05C}" dt="2024-05-17T19:57:12.083" v="16" actId="20577"/>
        <pc:sldMkLst>
          <pc:docMk/>
          <pc:sldMk cId="43478253" sldId="283"/>
        </pc:sldMkLst>
        <pc:spChg chg="mod">
          <ac:chgData name="Mark Johnston" userId="40fa64254241efc6" providerId="LiveId" clId="{F1723207-1443-45FC-98B6-94B1C006D05C}" dt="2024-05-17T19:57:12.083" v="16" actId="20577"/>
          <ac:spMkLst>
            <pc:docMk/>
            <pc:sldMk cId="43478253" sldId="283"/>
            <ac:spMk id="3" creationId="{2DB405A1-1826-9335-EF31-DDDC51BD6B9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rk Johnston" userId="40fa64254241efc6" providerId="LiveId" clId="{F1723207-1443-45FC-98B6-94B1C006D05C}" dt="2024-05-17T19:57:12.083" v="16" actId="20577"/>
              <pc2:cmMkLst xmlns:pc2="http://schemas.microsoft.com/office/powerpoint/2019/9/main/command">
                <pc:docMk/>
                <pc:sldMk cId="43478253" sldId="283"/>
                <pc2:cmMk id="{91A16575-9D7A-40AA-9F8D-ABB9CD66AA06}"/>
              </pc2:cmMkLst>
            </pc226:cmChg>
          </p:ext>
        </pc:extLst>
      </pc:sldChg>
      <pc:sldChg chg="modSp mod">
        <pc:chgData name="Mark Johnston" userId="40fa64254241efc6" providerId="LiveId" clId="{F1723207-1443-45FC-98B6-94B1C006D05C}" dt="2024-05-18T13:14:00.564" v="27" actId="20577"/>
        <pc:sldMkLst>
          <pc:docMk/>
          <pc:sldMk cId="995322420" sldId="285"/>
        </pc:sldMkLst>
        <pc:spChg chg="mod">
          <ac:chgData name="Mark Johnston" userId="40fa64254241efc6" providerId="LiveId" clId="{F1723207-1443-45FC-98B6-94B1C006D05C}" dt="2024-05-18T13:14:00.564" v="27" actId="20577"/>
          <ac:spMkLst>
            <pc:docMk/>
            <pc:sldMk cId="995322420" sldId="285"/>
            <ac:spMk id="3" creationId="{2DB405A1-1826-9335-EF31-DDDC51BD6B9A}"/>
          </ac:spMkLst>
        </pc:spChg>
      </pc:sldChg>
      <pc:sldChg chg="modSp mod modCm">
        <pc:chgData name="Mark Johnston" userId="40fa64254241efc6" providerId="LiveId" clId="{F1723207-1443-45FC-98B6-94B1C006D05C}" dt="2024-05-17T19:59:40.793" v="22" actId="947"/>
        <pc:sldMkLst>
          <pc:docMk/>
          <pc:sldMk cId="1847628053" sldId="286"/>
        </pc:sldMkLst>
        <pc:spChg chg="mod">
          <ac:chgData name="Mark Johnston" userId="40fa64254241efc6" providerId="LiveId" clId="{F1723207-1443-45FC-98B6-94B1C006D05C}" dt="2024-05-17T19:59:40.793" v="22" actId="947"/>
          <ac:spMkLst>
            <pc:docMk/>
            <pc:sldMk cId="1847628053" sldId="286"/>
            <ac:spMk id="2" creationId="{18A33BDE-B1DE-9B51-1393-9AEE5689B40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rk Johnston" userId="40fa64254241efc6" providerId="LiveId" clId="{F1723207-1443-45FC-98B6-94B1C006D05C}" dt="2024-05-17T19:59:15.267" v="21" actId="20577"/>
              <pc2:cmMkLst xmlns:pc2="http://schemas.microsoft.com/office/powerpoint/2019/9/main/command">
                <pc:docMk/>
                <pc:sldMk cId="1847628053" sldId="286"/>
                <pc2:cmMk id="{2339AEC2-F2D6-4617-9477-32031F311F8B}"/>
              </pc2:cmMkLst>
            </pc226:cmChg>
          </p:ext>
        </pc:extLst>
      </pc:sldChg>
      <pc:sldChg chg="modSp mod">
        <pc:chgData name="Mark Johnston" userId="40fa64254241efc6" providerId="LiveId" clId="{F1723207-1443-45FC-98B6-94B1C006D05C}" dt="2024-05-17T20:01:09.674" v="23" actId="114"/>
        <pc:sldMkLst>
          <pc:docMk/>
          <pc:sldMk cId="2390491427" sldId="287"/>
        </pc:sldMkLst>
        <pc:spChg chg="mod">
          <ac:chgData name="Mark Johnston" userId="40fa64254241efc6" providerId="LiveId" clId="{F1723207-1443-45FC-98B6-94B1C006D05C}" dt="2024-05-17T20:01:09.674" v="23" actId="114"/>
          <ac:spMkLst>
            <pc:docMk/>
            <pc:sldMk cId="2390491427" sldId="287"/>
            <ac:spMk id="3" creationId="{2DB405A1-1826-9335-EF31-DDDC51BD6B9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6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C9B802BA-8B68-A48F-E826-1B27E1470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62" y="352898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34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17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38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41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64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15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24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3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4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59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99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1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5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10.1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Sex and Gender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Gender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Gender identity </a:t>
            </a:r>
            <a:r>
              <a:rPr lang="en-US" kern="0" dirty="0">
                <a:solidFill>
                  <a:schemeClr val="accent6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is a person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kern="0" dirty="0">
                <a:solidFill>
                  <a:schemeClr val="accent6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 deeply held internal perception of their gender.</a:t>
            </a:r>
            <a:endParaRPr lang="en-US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4" name="Content Placeholder 6" descr="A person holding a sign">
            <a:extLst>
              <a:ext uri="{FF2B5EF4-FFF2-40B4-BE49-F238E27FC236}">
                <a16:creationId xmlns:a16="http://schemas.microsoft.com/office/drawing/2014/main" id="{DDBA0F78-D17C-1637-851D-DB6B3D8FD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819400"/>
            <a:ext cx="3911600" cy="2200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322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Examples Of Gender Expression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4876800" cy="4572000"/>
          </a:xfrm>
        </p:spPr>
        <p:txBody>
          <a:bodyPr>
            <a:normAutofit/>
          </a:bodyPr>
          <a:lstStyle/>
          <a:p>
            <a:r>
              <a:rPr lang="en-US" b="1" dirty="0"/>
              <a:t>Cisgender</a:t>
            </a:r>
            <a:r>
              <a:rPr lang="en-US" b="1" dirty="0">
                <a:solidFill>
                  <a:schemeClr val="accent6">
                    <a:lumMod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eople whose gender identity aligns with the sex they were assigned at birth.</a:t>
            </a:r>
            <a:endParaRPr lang="en-US" dirty="0">
              <a:solidFill>
                <a:schemeClr val="accent6">
                  <a:lumMod val="25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6" descr="An image of a blue Mars symbol against a pink background and a pink Venus symbol against a blue background">
            <a:extLst>
              <a:ext uri="{FF2B5EF4-FFF2-40B4-BE49-F238E27FC236}">
                <a16:creationId xmlns:a16="http://schemas.microsoft.com/office/drawing/2014/main" id="{27A633B6-E874-154B-8076-50C4757A7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r="10625"/>
          <a:stretch/>
        </p:blipFill>
        <p:spPr>
          <a:xfrm>
            <a:off x="5152292" y="2392362"/>
            <a:ext cx="3329305" cy="237807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3F4A9A-666D-0A2B-8E57-48292532CCDD}"/>
              </a:ext>
            </a:extLst>
          </p:cNvPr>
          <p:cNvSpPr txBox="1"/>
          <p:nvPr/>
        </p:nvSpPr>
        <p:spPr>
          <a:xfrm>
            <a:off x="6553200" y="4770437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</p:spTree>
    <p:extLst>
      <p:ext uri="{BB962C8B-B14F-4D97-AF65-F5344CB8AC3E}">
        <p14:creationId xmlns:p14="http://schemas.microsoft.com/office/powerpoint/2010/main" val="14647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Examples Of Gender Expression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4876800" cy="4572000"/>
          </a:xfrm>
        </p:spPr>
        <p:txBody>
          <a:bodyPr>
            <a:normAutofit/>
          </a:bodyPr>
          <a:lstStyle/>
          <a:p>
            <a:r>
              <a:rPr lang="en-US" b="1" dirty="0"/>
              <a:t>Transgender 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eople whose gender identity is different from the sex they were assigned at birth.</a:t>
            </a:r>
          </a:p>
          <a:p>
            <a:pPr lvl="1"/>
            <a:r>
              <a:rPr lang="en-US" dirty="0">
                <a:solidFill>
                  <a:srgbClr val="2D7D9F"/>
                </a:solidFill>
                <a:latin typeface="Calibri" panose="020F0502020204030204" pitchFamily="34" charset="0"/>
              </a:rPr>
              <a:t>Sometimes shortened to </a:t>
            </a:r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US" dirty="0">
                <a:solidFill>
                  <a:srgbClr val="2D7D9F"/>
                </a:solidFill>
                <a:latin typeface="Calibri" panose="020F0502020204030204" pitchFamily="34" charset="0"/>
              </a:rPr>
              <a:t>trans.</a:t>
            </a:r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</a:rPr>
              <a:t>"</a:t>
            </a:r>
            <a:endParaRPr lang="en-US" dirty="0">
              <a:solidFill>
                <a:srgbClr val="2D7D9F"/>
              </a:solidFill>
            </a:endParaRPr>
          </a:p>
        </p:txBody>
      </p:sp>
      <p:pic>
        <p:nvPicPr>
          <p:cNvPr id="5" name="Picture 4" descr="A photograph of Laverne Cox at the Emmy Awards">
            <a:extLst>
              <a:ext uri="{FF2B5EF4-FFF2-40B4-BE49-F238E27FC236}">
                <a16:creationId xmlns:a16="http://schemas.microsoft.com/office/drawing/2014/main" id="{30C3FFD4-09BB-C921-9A81-12047A256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76" r="26576"/>
          <a:stretch/>
        </p:blipFill>
        <p:spPr>
          <a:xfrm>
            <a:off x="5638800" y="1676400"/>
            <a:ext cx="2793923" cy="3352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1D880-3A4C-D5D8-645A-CF4E1CE805C2}"/>
              </a:ext>
            </a:extLst>
          </p:cNvPr>
          <p:cNvSpPr txBox="1"/>
          <p:nvPr/>
        </p:nvSpPr>
        <p:spPr>
          <a:xfrm>
            <a:off x="6723015" y="5004475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7</a:t>
            </a:r>
          </a:p>
        </p:txBody>
      </p:sp>
    </p:spTree>
    <p:extLst>
      <p:ext uri="{BB962C8B-B14F-4D97-AF65-F5344CB8AC3E}">
        <p14:creationId xmlns:p14="http://schemas.microsoft.com/office/powerpoint/2010/main" val="1847628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Transitioning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572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2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Some transgender individuals may undertake a process of transition, in which they move toward living in a way that aligns with their gender identity rather than with their sex assigned at birth.</a:t>
            </a:r>
          </a:p>
          <a:p>
            <a:pPr lvl="1"/>
            <a:r>
              <a:rPr lang="en-US" b="1" dirty="0">
                <a:solidFill>
                  <a:srgbClr val="2D7D9F"/>
                </a:solidFill>
                <a:latin typeface="Calibri" panose="020F0502020204030204" pitchFamily="34" charset="0"/>
              </a:rPr>
              <a:t>Hormone therapy </a:t>
            </a:r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is used to change the physical appearance of sex characteristics and is done with a trained physician.</a:t>
            </a:r>
          </a:p>
          <a:p>
            <a:pPr lvl="1"/>
            <a:r>
              <a:rPr lang="en-US" b="1" dirty="0">
                <a:solidFill>
                  <a:srgbClr val="2D7D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Gender-affirming</a:t>
            </a:r>
            <a:r>
              <a:rPr lang="en-US" b="1" i="1" dirty="0">
                <a:solidFill>
                  <a:srgbClr val="2D7D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r>
              <a:rPr lang="en-US" b="1" dirty="0">
                <a:solidFill>
                  <a:srgbClr val="2D7D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surgery</a:t>
            </a:r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includes many surgical options tailored to the needs of the patient.  </a:t>
            </a:r>
            <a:endParaRPr lang="en-US" b="1" dirty="0">
              <a:solidFill>
                <a:srgbClr val="2D7D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91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Gender Fluidity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5720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</a:rPr>
              <a:t>Gender fluidity 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</a:rPr>
              <a:t>is when 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 person's gender identity or expression changes over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time or even day to day. </a:t>
            </a:r>
          </a:p>
          <a:p>
            <a:pPr lvl="1"/>
            <a:r>
              <a:rPr lang="en-US" sz="2400" b="1" dirty="0">
                <a:solidFill>
                  <a:srgbClr val="2D7D9F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gender nonbinary</a:t>
            </a:r>
            <a:r>
              <a:rPr lang="en-US" sz="2400" dirty="0">
                <a:solidFill>
                  <a:srgbClr val="2D7D9F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: one of the most common terms used for people to self-identify when their gender is not male or female</a:t>
            </a:r>
            <a:endParaRPr lang="en-US" sz="2400" dirty="0">
              <a:solidFill>
                <a:srgbClr val="2D7D9F"/>
              </a:solidFill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S" sz="2400" b="1" dirty="0">
                <a:solidFill>
                  <a:srgbClr val="2D7D9F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gender nonconforming</a:t>
            </a:r>
            <a:r>
              <a:rPr lang="en-US" sz="2400" dirty="0">
                <a:solidFill>
                  <a:srgbClr val="2D7D9F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: behavior, appearance, or expression that does not conform to the prevailing social expectations about masculine or feminine gender norms</a:t>
            </a:r>
            <a:endParaRPr lang="en-US" sz="2400" dirty="0">
              <a:solidFill>
                <a:srgbClr val="2D7D9F"/>
              </a:solidFill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S" sz="2400" b="1" dirty="0">
                <a:solidFill>
                  <a:srgbClr val="2D7D9F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genderqueer</a:t>
            </a:r>
            <a:r>
              <a:rPr lang="en-US" sz="2400" dirty="0">
                <a:solidFill>
                  <a:srgbClr val="2D7D9F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: used to describe a person whose gender identity does not follow conventional binary gender characteristics</a:t>
            </a:r>
            <a:endParaRPr lang="en-US" sz="2400" dirty="0">
              <a:solidFill>
                <a:srgbClr val="2D7D9F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For some people, gender fluid is a gender identity.</a:t>
            </a:r>
          </a:p>
          <a:p>
            <a:pPr lvl="1"/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53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Gender Dysphoria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95400"/>
            <a:ext cx="8001000" cy="4572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25000"/>
                  </a:schemeClr>
                </a:solidFill>
              </a:rPr>
              <a:t>Gender dysphoria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</a:rPr>
              <a:t> is 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psychological distress that results from an incongruence between one's sex assigned at birth and one's gender identity (APA, 2022b). </a:t>
            </a:r>
          </a:p>
          <a:p>
            <a:pPr lvl="1"/>
            <a:r>
              <a:rPr lang="en-US" dirty="0">
                <a:solidFill>
                  <a:srgbClr val="2D7D9F"/>
                </a:solidFill>
                <a:latin typeface="Calibri" panose="020F0502020204030204" pitchFamily="34" charset="0"/>
              </a:rPr>
              <a:t>Prior to 1973 this was called </a:t>
            </a:r>
            <a:r>
              <a:rPr lang="en-US" i="1" dirty="0">
                <a:solidFill>
                  <a:srgbClr val="2D7D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gender identity disorder </a:t>
            </a:r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considered a mental illness by the APA.</a:t>
            </a:r>
            <a:endParaRPr lang="en-US" dirty="0">
              <a:solidFill>
                <a:srgbClr val="2D7D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10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Prejudice and Discrimination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572000"/>
          </a:xfrm>
        </p:spPr>
        <p:txBody>
          <a:bodyPr>
            <a:normAutofit/>
          </a:bodyPr>
          <a:lstStyle/>
          <a:p>
            <a:r>
              <a:rPr lang="en-US" kern="0" dirty="0">
                <a:solidFill>
                  <a:schemeClr val="accent6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Prejudice and discrimination toward trans and nonbinary people is a social problem. </a:t>
            </a:r>
          </a:p>
          <a:p>
            <a:pPr lvl="1"/>
            <a:r>
              <a:rPr lang="en-US" kern="0" dirty="0">
                <a:solidFill>
                  <a:srgbClr val="2D7D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example, more than half of LGBTQIA+ adults and 70% of transgender or gender nonconforming people report experiencing discrimination from a health care professional</a:t>
            </a:r>
            <a:endParaRPr lang="en-US" dirty="0">
              <a:solidFill>
                <a:srgbClr val="2D7D9F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68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108B-DB3A-3B68-9FB9-9E709D6B3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Your Own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AD26A-862B-ECBD-69A5-7C28658BF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3291840"/>
          </a:xfrm>
        </p:spPr>
        <p:txBody>
          <a:bodyPr/>
          <a:lstStyle/>
          <a:p>
            <a:r>
              <a:rPr lang="en-US" dirty="0"/>
              <a:t>Answer the following short-answer questions.</a:t>
            </a:r>
          </a:p>
          <a:p>
            <a:endParaRPr lang="en-US" sz="1000" dirty="0"/>
          </a:p>
          <a:p>
            <a:pPr marL="514350" indent="-514350">
              <a:buAutoNum type="arabicPeriod"/>
            </a:pPr>
            <a:r>
              <a:rPr lang="en-US" dirty="0"/>
              <a:t>What is the difference between being transgender and being gender nonconforming?</a:t>
            </a:r>
          </a:p>
          <a:p>
            <a:pPr marL="514350" indent="-514350">
              <a:buAutoNum type="arabicPeriod"/>
            </a:pPr>
            <a:r>
              <a:rPr lang="en-US" dirty="0"/>
              <a:t>What are some of the official records transgender people may change when they’re transitioning?</a:t>
            </a:r>
          </a:p>
          <a:p>
            <a:pPr marL="514350" indent="-514350">
              <a:buAutoNum type="arabicPeriod"/>
            </a:pPr>
            <a:r>
              <a:rPr lang="en-US" dirty="0"/>
              <a:t>What is gender dysphoria?</a:t>
            </a:r>
          </a:p>
        </p:txBody>
      </p:sp>
    </p:spTree>
    <p:extLst>
      <p:ext uri="{BB962C8B-B14F-4D97-AF65-F5344CB8AC3E}">
        <p14:creationId xmlns:p14="http://schemas.microsoft.com/office/powerpoint/2010/main" val="3922034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E2D5F-A071-79CE-430E-D15C1708F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10.1 Figure 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FCF3F-73F9-39AA-B559-BB26F8130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7467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Caption: A timeline of women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rights in the United States (Imbornoni, 2021)</a:t>
            </a:r>
          </a:p>
        </p:txBody>
      </p:sp>
      <p:pic>
        <p:nvPicPr>
          <p:cNvPr id="4" name="Content Placeholder 6" descr="A graphic depicting a timeline of women's rights, from before 1809 to before 2013">
            <a:extLst>
              <a:ext uri="{FF2B5EF4-FFF2-40B4-BE49-F238E27FC236}">
                <a16:creationId xmlns:a16="http://schemas.microsoft.com/office/drawing/2014/main" id="{F6426374-510F-F6C0-709B-04838E955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89836"/>
            <a:ext cx="6366933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6643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4572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25000"/>
                  </a:schemeClr>
                </a:solidFill>
              </a:rPr>
              <a:t>Gender stratification: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</a:rPr>
              <a:t> a 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effectLst/>
                <a:ea typeface="Aptos" panose="020B0004020202020204" pitchFamily="34" charset="0"/>
              </a:rPr>
              <a:t>system in which groups of people experience unequal access to basic yet highly valuable social resources</a:t>
            </a:r>
            <a:endParaRPr lang="en-US" b="1" dirty="0">
              <a:solidFill>
                <a:schemeClr val="accent6">
                  <a:lumMod val="25000"/>
                </a:schemeClr>
              </a:solidFill>
              <a:effectLst/>
              <a:ea typeface="Aptos" panose="020B0004020202020204" pitchFamily="34" charset="0"/>
            </a:endParaRPr>
          </a:p>
          <a:p>
            <a:pPr lvl="1"/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The United States is characterized by stratification by gender, race and/or ethnicity, income, occupation, and more. </a:t>
            </a:r>
          </a:p>
          <a:p>
            <a:pPr lvl="1"/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Evidence of gender stratification is especially prevalent within the economic realm.</a:t>
            </a:r>
            <a:endParaRPr lang="en-US" dirty="0">
              <a:solidFill>
                <a:srgbClr val="2D7D9F"/>
              </a:solidFill>
              <a:effectLst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1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25000"/>
                  </a:schemeClr>
                </a:solidFill>
              </a:rPr>
              <a:t>Sex</a:t>
            </a:r>
            <a:r>
              <a:rPr lang="en-US" dirty="0"/>
              <a:t> </a:t>
            </a:r>
            <a:r>
              <a:rPr lang="en-US" b="0" i="0" dirty="0">
                <a:solidFill>
                  <a:schemeClr val="accent6">
                    <a:lumMod val="25000"/>
                  </a:schemeClr>
                </a:solidFill>
                <a:effectLst/>
                <a:latin typeface="+mj-lt"/>
              </a:rPr>
              <a:t>denotes the presence of physical or physiological differences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+mj-lt"/>
              </a:rPr>
              <a:t>—</a:t>
            </a:r>
            <a:r>
              <a:rPr lang="en-US" b="0" i="0" dirty="0">
                <a:solidFill>
                  <a:schemeClr val="accent6">
                    <a:lumMod val="25000"/>
                  </a:schemeClr>
                </a:solidFill>
                <a:effectLst/>
                <a:latin typeface="+mj-lt"/>
              </a:rPr>
              <a:t>mostly reproductive characteristics—between males and females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en-US" b="0" i="0" dirty="0">
                <a:solidFill>
                  <a:srgbClr val="2D7D9F"/>
                </a:solidFill>
                <a:effectLst/>
                <a:highlight>
                  <a:srgbClr val="FFFFFF"/>
                </a:highlight>
                <a:latin typeface="+mj-lt"/>
              </a:rPr>
              <a:t>The sex chromosomes are one of 23 pairs of chromosomes found in humans.</a:t>
            </a:r>
          </a:p>
          <a:p>
            <a:pPr lvl="1"/>
            <a:r>
              <a:rPr lang="en-US" dirty="0">
                <a:solidFill>
                  <a:srgbClr val="2D7D9F"/>
                </a:solidFill>
                <a:latin typeface="+mj-lt"/>
                <a:cs typeface="Times New Roman" panose="02020603050405020304" pitchFamily="18" charset="0"/>
              </a:rPr>
              <a:t>Female sex chromosomes are denoted with XX, and male chromosomes are denoted with XY. </a:t>
            </a:r>
            <a:endParaRPr lang="en-US" dirty="0">
              <a:solidFill>
                <a:srgbClr val="2D7D9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4487" y="-898922"/>
            <a:ext cx="5915025" cy="89892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Intersex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term </a:t>
            </a:r>
            <a:r>
              <a:rPr lang="en-US" b="1" i="1" dirty="0"/>
              <a:t>intersex</a:t>
            </a:r>
            <a:r>
              <a:rPr lang="en-US" dirty="0"/>
              <a:t> is used to describe</a:t>
            </a:r>
            <a:r>
              <a:rPr lang="en-US" i="0" dirty="0">
                <a:solidFill>
                  <a:schemeClr val="accent6">
                    <a:lumMod val="25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>
                <a:solidFill>
                  <a:schemeClr val="accent6">
                    <a:lumMod val="25000"/>
                  </a:schemeClr>
                </a:solidFill>
                <a:effectLst/>
                <a:latin typeface="+mj-lt"/>
              </a:rPr>
              <a:t>individuals with reproductive or sexual anatomy that does not fit the definitions of male or female determined by external sex organs, such as the presence of a penis or vagina.</a:t>
            </a:r>
          </a:p>
          <a:p>
            <a:pPr lvl="1"/>
            <a:r>
              <a:rPr lang="en-US" b="0" i="0" dirty="0">
                <a:solidFill>
                  <a:srgbClr val="2D7D9F"/>
                </a:solidFill>
                <a:effectLst/>
                <a:highlight>
                  <a:srgbClr val="FFFFFF"/>
                </a:highlight>
                <a:latin typeface="+mj-lt"/>
              </a:rPr>
              <a:t>A 2021 study found that up to 2% of the population does not fit these absolutes of female or male</a:t>
            </a:r>
            <a:r>
              <a:rPr lang="en-US" dirty="0">
                <a:solidFill>
                  <a:srgbClr val="2D7D9F"/>
                </a:solidFill>
                <a:latin typeface="+mj-lt"/>
              </a:rPr>
              <a:t>.</a:t>
            </a:r>
          </a:p>
          <a:p>
            <a:pPr lvl="1"/>
            <a:r>
              <a:rPr lang="en-US" dirty="0">
                <a:solidFill>
                  <a:srgbClr val="2D7D9F"/>
                </a:solidFill>
                <a:highlight>
                  <a:srgbClr val="FFFFFF"/>
                </a:highlight>
                <a:latin typeface="+mj-lt"/>
              </a:rPr>
              <a:t>T</a:t>
            </a:r>
            <a:r>
              <a:rPr lang="en-US" b="0" i="0" dirty="0">
                <a:solidFill>
                  <a:srgbClr val="2D7D9F"/>
                </a:solidFill>
                <a:effectLst/>
                <a:highlight>
                  <a:srgbClr val="FFFFFF"/>
                </a:highlight>
                <a:latin typeface="+mj-lt"/>
              </a:rPr>
              <a:t>his may be discovered in utero, directly after birth, or after the onset of puberty.</a:t>
            </a:r>
            <a:endParaRPr lang="en-US" dirty="0">
              <a:solidFill>
                <a:srgbClr val="2D7D9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2205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Social Constructs &amp; 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Social constructs </a:t>
            </a:r>
            <a:r>
              <a:rPr lang="en-US" dirty="0"/>
              <a:t>are ideas a society or group agrees upon as normal.</a:t>
            </a:r>
          </a:p>
          <a:p>
            <a:pPr lvl="1"/>
            <a:r>
              <a:rPr lang="en-US" b="1" dirty="0">
                <a:solidFill>
                  <a:srgbClr val="2D7D9F"/>
                </a:solidFill>
              </a:rPr>
              <a:t>Gender</a:t>
            </a:r>
            <a:r>
              <a:rPr lang="en-US" dirty="0">
                <a:solidFill>
                  <a:srgbClr val="2D7D9F"/>
                </a:solidFill>
              </a:rPr>
              <a:t> </a:t>
            </a:r>
            <a:r>
              <a:rPr lang="en-US" dirty="0">
                <a:solidFill>
                  <a:srgbClr val="2D7D9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is a social construct based on a person's identity, presentation of self, behavior, and interaction with others.</a:t>
            </a:r>
          </a:p>
          <a:p>
            <a:pPr lvl="1"/>
            <a:r>
              <a:rPr lang="en-US" b="0" i="0" dirty="0">
                <a:solidFill>
                  <a:srgbClr val="2D7D9F"/>
                </a:solidFill>
                <a:effectLst/>
                <a:highlight>
                  <a:srgbClr val="FFFFFF"/>
                </a:highlight>
                <a:latin typeface="+mj-lt"/>
              </a:rPr>
              <a:t>Psychologists view gender as learned behavior and a culturally produced identity.</a:t>
            </a:r>
            <a:endParaRPr lang="en-US" dirty="0">
              <a:solidFill>
                <a:srgbClr val="2D7D9F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02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2682241"/>
          </a:xfrm>
        </p:spPr>
        <p:txBody>
          <a:bodyPr>
            <a:normAutofit/>
          </a:bodyPr>
          <a:lstStyle/>
          <a:p>
            <a:pPr algn="l"/>
            <a:r>
              <a:rPr lang="en-US" b="0" i="0" dirty="0">
                <a:effectLst/>
              </a:rPr>
              <a:t>How do you think the way a person is raised can affect how they feel about their gender?</a:t>
            </a:r>
          </a:p>
          <a:p>
            <a:pPr algn="l"/>
            <a:endParaRPr lang="en-US" b="0" i="0" dirty="0">
              <a:effectLst/>
            </a:endParaRPr>
          </a:p>
          <a:p>
            <a:pPr algn="l"/>
            <a:r>
              <a:rPr lang="en-US" b="0" i="0" dirty="0">
                <a:effectLst/>
              </a:rPr>
              <a:t>How do you think gender construction and socialization affect girls and boys differently?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7E55-018F-2C83-6ABA-4F1D767D6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10.1 Figure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4421D-0184-BE0E-87AA-A3153CC5B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6096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Caption: Movement Advancement Project (2023) reported that many states are reviewing and updating their birth certificate laws. About one third of states allow the choice of M, F, or X gender markers on birth certificates. Some states require medical or court documentation, but others do not.</a:t>
            </a:r>
          </a:p>
        </p:txBody>
      </p:sp>
      <p:pic>
        <p:nvPicPr>
          <p:cNvPr id="4" name="Content Placeholder 6" descr="A graphic depicting a map of the United States and which states allow 'X' as a gender marker">
            <a:extLst>
              <a:ext uri="{FF2B5EF4-FFF2-40B4-BE49-F238E27FC236}">
                <a16:creationId xmlns:a16="http://schemas.microsoft.com/office/drawing/2014/main" id="{AD8D315D-8DB5-8F08-B53C-54544428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235" y="1447800"/>
            <a:ext cx="6503529" cy="3658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6352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Gender Binary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80160"/>
            <a:ext cx="8305800" cy="4572000"/>
          </a:xfrm>
        </p:spPr>
        <p:txBody>
          <a:bodyPr>
            <a:normAutofit/>
          </a:bodyPr>
          <a:lstStyle/>
          <a:p>
            <a:r>
              <a:rPr lang="en-US" b="1" dirty="0"/>
              <a:t>Gender binary: 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 dichotomous view of gender or the classification of sex and gender into two distinct, opposite, and disconnected forms of masculine and feminine.</a:t>
            </a:r>
          </a:p>
          <a:p>
            <a:pPr lvl="1"/>
            <a:r>
              <a:rPr lang="en-US" dirty="0">
                <a:solidFill>
                  <a:srgbClr val="2D7D9F"/>
                </a:solidFill>
                <a:cs typeface="Times New Roman" panose="02020603050405020304" pitchFamily="18" charset="0"/>
              </a:rPr>
              <a:t>This is not universal.</a:t>
            </a:r>
          </a:p>
        </p:txBody>
      </p:sp>
    </p:spTree>
    <p:extLst>
      <p:ext uri="{BB962C8B-B14F-4D97-AF65-F5344CB8AC3E}">
        <p14:creationId xmlns:p14="http://schemas.microsoft.com/office/powerpoint/2010/main" val="3242378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Gender Spectrum</a:t>
            </a:r>
          </a:p>
        </p:txBody>
      </p:sp>
      <p:pic>
        <p:nvPicPr>
          <p:cNvPr id="4" name="Content Placeholder 6" descr="A photo of the Olympic rings on a white background">
            <a:extLst>
              <a:ext uri="{FF2B5EF4-FFF2-40B4-BE49-F238E27FC236}">
                <a16:creationId xmlns:a16="http://schemas.microsoft.com/office/drawing/2014/main" id="{FB8F1194-2EEE-E361-04D0-FB63891F3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 r="10185" b="1235"/>
          <a:stretch/>
        </p:blipFill>
        <p:spPr>
          <a:xfrm>
            <a:off x="457200" y="2202180"/>
            <a:ext cx="3475990" cy="245364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85711D-E742-B8AC-CC68-65015E13263C}"/>
              </a:ext>
            </a:extLst>
          </p:cNvPr>
          <p:cNvSpPr txBox="1"/>
          <p:nvPr/>
        </p:nvSpPr>
        <p:spPr>
          <a:xfrm>
            <a:off x="1882449" y="465582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0" y="1280160"/>
            <a:ext cx="4953000" cy="4572000"/>
          </a:xfrm>
        </p:spPr>
        <p:txBody>
          <a:bodyPr>
            <a:normAutofit/>
          </a:bodyPr>
          <a:lstStyle/>
          <a:p>
            <a:r>
              <a:rPr lang="en-US" b="1" dirty="0"/>
              <a:t>Gender spectrum</a:t>
            </a: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denotes gender as a continuum that includes male and female but without establishing them as absolutes or polar opposites.</a:t>
            </a:r>
            <a:endParaRPr lang="en-US" b="1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8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Gender Norms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Gender norms </a:t>
            </a:r>
            <a:r>
              <a:rPr lang="en-US" kern="0" dirty="0">
                <a:solidFill>
                  <a:schemeClr val="accent6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are a behavior or attribute that society assigns to a particular sex.</a:t>
            </a:r>
            <a:endParaRPr lang="en-US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4" name="Content Placeholder 6" descr="A photo of small pink shoes next to a sign that reads 'It's a sweet precious, adorable baby girl'">
            <a:extLst>
              <a:ext uri="{FF2B5EF4-FFF2-40B4-BE49-F238E27FC236}">
                <a16:creationId xmlns:a16="http://schemas.microsoft.com/office/drawing/2014/main" id="{472E01A3-2CA5-4276-D7F9-DA344AD50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r="9687"/>
          <a:stretch/>
        </p:blipFill>
        <p:spPr>
          <a:xfrm>
            <a:off x="2971800" y="2743200"/>
            <a:ext cx="3458157" cy="241266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35C78-6DEA-D757-AF9C-7D6ACE94330F}"/>
              </a:ext>
            </a:extLst>
          </p:cNvPr>
          <p:cNvSpPr txBox="1"/>
          <p:nvPr/>
        </p:nvSpPr>
        <p:spPr>
          <a:xfrm>
            <a:off x="4388132" y="5155868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1312310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2941</TotalTime>
  <Words>800</Words>
  <Application>Microsoft Office PowerPoint</Application>
  <PresentationFormat>On-screen Show (4:3)</PresentationFormat>
  <Paragraphs>68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Aptos</vt:lpstr>
      <vt:lpstr>Century Gothic</vt:lpstr>
      <vt:lpstr>Times New Roman</vt:lpstr>
      <vt:lpstr>Aptos Display</vt:lpstr>
      <vt:lpstr>Office Theme</vt:lpstr>
      <vt:lpstr>1_Office Theme</vt:lpstr>
      <vt:lpstr>Lesson 10.1</vt:lpstr>
      <vt:lpstr>Sex</vt:lpstr>
      <vt:lpstr>Intersex</vt:lpstr>
      <vt:lpstr>Social Constructs &amp; Gender</vt:lpstr>
      <vt:lpstr>Reflection Question</vt:lpstr>
      <vt:lpstr>Lesson 10.1 Figure 4</vt:lpstr>
      <vt:lpstr>Gender Binary</vt:lpstr>
      <vt:lpstr>Gender Spectrum</vt:lpstr>
      <vt:lpstr>Gender Norms</vt:lpstr>
      <vt:lpstr>Gender Identity</vt:lpstr>
      <vt:lpstr>Examples Of Gender Expression1</vt:lpstr>
      <vt:lpstr>Examples Of Gender Expression2</vt:lpstr>
      <vt:lpstr>Transitioning</vt:lpstr>
      <vt:lpstr>Gender Fluidity</vt:lpstr>
      <vt:lpstr>Gender Dysphoria</vt:lpstr>
      <vt:lpstr>Prejudice and Discrimination</vt:lpstr>
      <vt:lpstr>On Your Own</vt:lpstr>
      <vt:lpstr>Lesson 10.1 Figure 11</vt:lpstr>
      <vt:lpstr>Inequality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10.1 Sex and Gender</dc:title>
  <dc:creator>Hawkes Learning</dc:creator>
  <cp:keywords>Psychology</cp:keywords>
  <cp:lastModifiedBy>Talissa Nahass</cp:lastModifiedBy>
  <cp:revision>183</cp:revision>
  <dcterms:created xsi:type="dcterms:W3CDTF">2013-04-26T14:43:13Z</dcterms:created>
  <dcterms:modified xsi:type="dcterms:W3CDTF">2024-07-23T21:09:53Z</dcterms:modified>
  <cp:category>Psychology</cp:category>
</cp:coreProperties>
</file>