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</p:sldMasterIdLst>
  <p:notesMasterIdLst>
    <p:notesMasterId r:id="rId29"/>
  </p:notesMasterIdLst>
  <p:handoutMasterIdLst>
    <p:handoutMasterId r:id="rId30"/>
  </p:handoutMasterIdLst>
  <p:sldIdLst>
    <p:sldId id="272" r:id="rId6"/>
    <p:sldId id="273" r:id="rId7"/>
    <p:sldId id="274" r:id="rId8"/>
    <p:sldId id="275" r:id="rId9"/>
    <p:sldId id="292" r:id="rId10"/>
    <p:sldId id="276" r:id="rId11"/>
    <p:sldId id="277" r:id="rId12"/>
    <p:sldId id="278" r:id="rId13"/>
    <p:sldId id="279" r:id="rId14"/>
    <p:sldId id="268" r:id="rId15"/>
    <p:sldId id="280" r:id="rId16"/>
    <p:sldId id="281" r:id="rId17"/>
    <p:sldId id="282" r:id="rId18"/>
    <p:sldId id="283" r:id="rId19"/>
    <p:sldId id="294" r:id="rId20"/>
    <p:sldId id="284" r:id="rId21"/>
    <p:sldId id="285" r:id="rId22"/>
    <p:sldId id="286" r:id="rId23"/>
    <p:sldId id="293" r:id="rId24"/>
    <p:sldId id="287" r:id="rId25"/>
    <p:sldId id="288" r:id="rId26"/>
    <p:sldId id="291" r:id="rId27"/>
    <p:sldId id="318" r:id="rId2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4FD8F1-F78E-0B1C-EC57-ADD4335BBF65}" name="Sarah Quinn" initials="SQ" userId="S::squinn@hawkeslearning.com::f8ed23fe-e6fa-4ab4-8eeb-f1e3247d814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F58"/>
    <a:srgbClr val="2B7799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7" autoAdjust="0"/>
    <p:restoredTop sz="86410" autoAdjust="0"/>
  </p:normalViewPr>
  <p:slideViewPr>
    <p:cSldViewPr>
      <p:cViewPr varScale="1">
        <p:scale>
          <a:sx n="54" d="100"/>
          <a:sy n="54" d="100"/>
        </p:scale>
        <p:origin x="109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5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89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18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0354EB5B-AE08-73D3-4C4C-5042221967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43" y="297219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89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1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48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91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50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5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2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13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75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51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8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9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10.2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Understanding Sexual Behavior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1615440"/>
          </a:xfrm>
        </p:spPr>
        <p:txBody>
          <a:bodyPr/>
          <a:lstStyle/>
          <a:p>
            <a:r>
              <a:rPr lang="en-US" dirty="0"/>
              <a:t>In a small group, briefly discuss the limitations of the Kinsey study. How would you have changed it to improve its validity? </a:t>
            </a:r>
          </a:p>
        </p:txBody>
      </p:sp>
    </p:spTree>
    <p:extLst>
      <p:ext uri="{BB962C8B-B14F-4D97-AF65-F5344CB8AC3E}">
        <p14:creationId xmlns:p14="http://schemas.microsoft.com/office/powerpoint/2010/main" val="206963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Sexual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Sexual orientation </a:t>
            </a:r>
            <a:r>
              <a:rPr lang="en-US" dirty="0"/>
              <a:t>is an individual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emotional and erotic attractions to other people. </a:t>
            </a:r>
          </a:p>
          <a:p>
            <a:pPr lvl="1"/>
            <a:r>
              <a:rPr lang="en-US" dirty="0"/>
              <a:t>Homosexual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Heterosexual</a:t>
            </a:r>
          </a:p>
          <a:p>
            <a:pPr lvl="1"/>
            <a:r>
              <a:rPr lang="en-US" dirty="0"/>
              <a:t>Bisexual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93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Masters And Johnson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b="1" dirty="0"/>
              <a:t>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Masters and Johnson documented the </a:t>
            </a:r>
            <a:r>
              <a:rPr lang="en-US" b="1" dirty="0"/>
              <a:t>sexual response cycle </a:t>
            </a:r>
            <a:r>
              <a:rPr lang="en-US" dirty="0"/>
              <a:t>by observing</a:t>
            </a:r>
            <a:r>
              <a:rPr lang="en-US" b="1" dirty="0"/>
              <a:t> </a:t>
            </a:r>
            <a:r>
              <a:rPr lang="en-US" dirty="0"/>
              <a:t>over 700 people engage in sex acts. They found that the response cycle was roughly equal in men and women. </a:t>
            </a:r>
          </a:p>
          <a:p>
            <a:pPr lvl="1"/>
            <a:r>
              <a:rPr lang="en-US" dirty="0"/>
              <a:t>Observed sex between individuals in a variety of positions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Heterosexual sex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Homosexual sex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Masturbation</a:t>
            </a:r>
          </a:p>
          <a:p>
            <a:pPr lvl="1"/>
            <a:r>
              <a:rPr lang="en-US" dirty="0"/>
              <a:t>Measured physiological responses as part of this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8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Response Cycle</a:t>
            </a:r>
            <a:endParaRPr lang="en-US" b="1" dirty="0"/>
          </a:p>
        </p:txBody>
      </p:sp>
      <p:pic>
        <p:nvPicPr>
          <p:cNvPr id="5" name="Content Placeholder 6" descr="A graph titled 'Sexual response cycle' has an x-axis labeled 'time' and a y-axis labeled 'arousal.'">
            <a:extLst>
              <a:ext uri="{FF2B5EF4-FFF2-40B4-BE49-F238E27FC236}">
                <a16:creationId xmlns:a16="http://schemas.microsoft.com/office/drawing/2014/main" id="{D26A5CD9-6401-B506-0550-BD2412313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r="21875"/>
          <a:stretch/>
        </p:blipFill>
        <p:spPr>
          <a:xfrm>
            <a:off x="457200" y="1280160"/>
            <a:ext cx="4346448" cy="42062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6DD90E-6AFA-840D-4319-4785E9FF73D0}"/>
              </a:ext>
            </a:extLst>
          </p:cNvPr>
          <p:cNvSpPr txBox="1"/>
          <p:nvPr/>
        </p:nvSpPr>
        <p:spPr>
          <a:xfrm>
            <a:off x="2438400" y="5452208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280160"/>
            <a:ext cx="4114800" cy="4572000"/>
          </a:xfrm>
        </p:spPr>
        <p:txBody>
          <a:bodyPr/>
          <a:lstStyle/>
          <a:p>
            <a:r>
              <a:rPr lang="en-US" dirty="0"/>
              <a:t>There are four phases in the cycle:</a:t>
            </a:r>
          </a:p>
          <a:p>
            <a:pPr lvl="1"/>
            <a:r>
              <a:rPr lang="en-US" b="1" dirty="0"/>
              <a:t>Excitement</a:t>
            </a:r>
          </a:p>
          <a:p>
            <a:pPr lvl="1"/>
            <a:r>
              <a:rPr lang="en-US" b="1" dirty="0">
                <a:solidFill>
                  <a:srgbClr val="2B7799"/>
                </a:solidFill>
              </a:rPr>
              <a:t>Plateau</a:t>
            </a:r>
          </a:p>
          <a:p>
            <a:pPr lvl="1"/>
            <a:r>
              <a:rPr lang="en-US" b="1" dirty="0"/>
              <a:t>Orgasm</a:t>
            </a:r>
          </a:p>
          <a:p>
            <a:pPr lvl="1"/>
            <a:r>
              <a:rPr lang="en-US" b="1" dirty="0">
                <a:solidFill>
                  <a:srgbClr val="2B7799"/>
                </a:solidFill>
              </a:rPr>
              <a:t>Resolution</a:t>
            </a:r>
          </a:p>
        </p:txBody>
      </p:sp>
    </p:spTree>
    <p:extLst>
      <p:ext uri="{BB962C8B-B14F-4D97-AF65-F5344CB8AC3E}">
        <p14:creationId xmlns:p14="http://schemas.microsoft.com/office/powerpoint/2010/main" val="1975242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Refractory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Refractory period</a:t>
            </a:r>
            <a:r>
              <a:rPr lang="en-US" dirty="0"/>
              <a:t>: Time immediately following an orgasm during which an individual is incapable of experiencing another orgasm.</a:t>
            </a:r>
          </a:p>
          <a:p>
            <a:pPr lvl="1"/>
            <a:r>
              <a:rPr lang="en-US" dirty="0"/>
              <a:t>Different from person to person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Males have longer refractory periods</a:t>
            </a:r>
          </a:p>
          <a:p>
            <a:pPr lvl="1"/>
            <a:r>
              <a:rPr lang="en-US" dirty="0"/>
              <a:t>Lasts longer as a person ages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45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CAEC-591B-A3D2-6EA2-294CF42D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10.2 Figure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26580-B9DE-F461-6834-39C3AC5F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05400"/>
            <a:ext cx="8229600" cy="7467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Caption: The female sexual response cycle goes through the same stages as the male sexual response cycle; however, males have longer refractory periods than females.</a:t>
            </a:r>
          </a:p>
        </p:txBody>
      </p:sp>
      <p:pic>
        <p:nvPicPr>
          <p:cNvPr id="4" name="Content Placeholder 6" descr="A graphic describing the stages of the female and male sexual response cycles">
            <a:extLst>
              <a:ext uri="{FF2B5EF4-FFF2-40B4-BE49-F238E27FC236}">
                <a16:creationId xmlns:a16="http://schemas.microsoft.com/office/drawing/2014/main" id="{659B31B4-2FF2-8B0D-6395-B5B9F6EB0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7" b="16319"/>
          <a:stretch/>
        </p:blipFill>
        <p:spPr>
          <a:xfrm>
            <a:off x="508000" y="1752600"/>
            <a:ext cx="8128000" cy="3124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4003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Sexual Health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Sexual health:</a:t>
            </a:r>
            <a:r>
              <a:rPr lang="en-US" dirty="0"/>
              <a:t> a state of physical, emotional, mental and social well-being in relation to sexuality</a:t>
            </a:r>
          </a:p>
          <a:p>
            <a:pPr lvl="1"/>
            <a:r>
              <a:rPr lang="en-US" dirty="0"/>
              <a:t>World Health Organization (WHO) definition (2004)</a:t>
            </a:r>
            <a:endParaRPr lang="en-US" dirty="0">
              <a:solidFill>
                <a:srgbClr val="2B7799"/>
              </a:solidFill>
            </a:endParaRPr>
          </a:p>
          <a:p>
            <a:r>
              <a:rPr lang="en-US" b="1" dirty="0"/>
              <a:t>Sexually transmitted infection (STI) </a:t>
            </a:r>
            <a:r>
              <a:rPr lang="en-US" dirty="0"/>
              <a:t>is an infection transmitted through sexual contact.</a:t>
            </a:r>
          </a:p>
          <a:p>
            <a:pPr lvl="1"/>
            <a:r>
              <a:rPr lang="en-US" dirty="0"/>
              <a:t>May be bacterial, viral, or parasitic in origin</a:t>
            </a:r>
          </a:p>
          <a:p>
            <a:r>
              <a:rPr lang="en-US" b="1" dirty="0"/>
              <a:t>Sexual pleasure </a:t>
            </a:r>
            <a:r>
              <a:rPr lang="en-US" dirty="0"/>
              <a:t>is the physical and/or psychological satisfaction and enjoyment derived from erotic experiences. </a:t>
            </a:r>
          </a:p>
        </p:txBody>
      </p:sp>
    </p:spTree>
    <p:extLst>
      <p:ext uri="{BB962C8B-B14F-4D97-AF65-F5344CB8AC3E}">
        <p14:creationId xmlns:p14="http://schemas.microsoft.com/office/powerpoint/2010/main" val="1420992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Sex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Sex education: </a:t>
            </a:r>
            <a:r>
              <a:rPr lang="en-US" dirty="0"/>
              <a:t>Teaching about human sexuality, relationships, anatomy, reproduction, STIs, sexual activity, sexual orientation, gender, abstinence, contraception, and reproductive rights.</a:t>
            </a:r>
          </a:p>
          <a:p>
            <a:pPr lvl="1"/>
            <a:r>
              <a:rPr lang="en-US" dirty="0"/>
              <a:t>Varies from state to state and country to country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Twenty-five states, including Washington, DC, require it.</a:t>
            </a:r>
          </a:p>
          <a:p>
            <a:pPr lvl="1"/>
            <a:r>
              <a:rPr lang="en-US" b="1" dirty="0">
                <a:solidFill>
                  <a:srgbClr val="2B7799"/>
                </a:solidFill>
              </a:rPr>
              <a:t>Abstinence-only education </a:t>
            </a:r>
            <a:r>
              <a:rPr lang="en-US" dirty="0">
                <a:solidFill>
                  <a:srgbClr val="2B7799"/>
                </a:solidFill>
              </a:rPr>
              <a:t>teaches delaying </a:t>
            </a:r>
            <a:r>
              <a:rPr lang="en-US" dirty="0"/>
              <a:t>engaging in any sexual activity until marriage.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11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Sexual Attitudes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5867400" cy="4572000"/>
          </a:xfrm>
        </p:spPr>
        <p:txBody>
          <a:bodyPr/>
          <a:lstStyle/>
          <a:p>
            <a:r>
              <a:rPr lang="en-US" b="1" dirty="0"/>
              <a:t>Sexual attitudes </a:t>
            </a:r>
            <a:r>
              <a:rPr lang="en-US" dirty="0"/>
              <a:t>are defined as 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values and beliefs about sexuality, based on family and cultural views about sexuality, sex education, and sexual experiences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dirty="0"/>
              <a:t> (APA, 2023).</a:t>
            </a:r>
          </a:p>
          <a:p>
            <a:pPr lvl="1"/>
            <a:r>
              <a:rPr lang="en-US" dirty="0"/>
              <a:t>Often stem from cultural and religious backgrounds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 Vary greatly around the world</a:t>
            </a:r>
          </a:p>
        </p:txBody>
      </p:sp>
      <p:pic>
        <p:nvPicPr>
          <p:cNvPr id="4" name="Content Placeholder 6" descr="A photo of a man and a woman kissing over a pool table">
            <a:extLst>
              <a:ext uri="{FF2B5EF4-FFF2-40B4-BE49-F238E27FC236}">
                <a16:creationId xmlns:a16="http://schemas.microsoft.com/office/drawing/2014/main" id="{CA4461DF-B7D5-3222-5EDB-00A475A51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9" r="9259" b="1235"/>
          <a:stretch/>
        </p:blipFill>
        <p:spPr>
          <a:xfrm>
            <a:off x="6019800" y="2895600"/>
            <a:ext cx="2816352" cy="192024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4D3BD5-503E-5F77-7B73-C1312703906B}"/>
              </a:ext>
            </a:extLst>
          </p:cNvPr>
          <p:cNvSpPr txBox="1"/>
          <p:nvPr/>
        </p:nvSpPr>
        <p:spPr>
          <a:xfrm>
            <a:off x="7236648" y="4815840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8</a:t>
            </a:r>
          </a:p>
        </p:txBody>
      </p:sp>
    </p:spTree>
    <p:extLst>
      <p:ext uri="{BB962C8B-B14F-4D97-AF65-F5344CB8AC3E}">
        <p14:creationId xmlns:p14="http://schemas.microsoft.com/office/powerpoint/2010/main" val="3057670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6E869-9CB1-1C15-D70A-19D71342E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10.2 Figure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F6D38-27D1-D59D-AF91-31AF34129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59436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Caption: As of March 2023, the states in the U.S. that have mandated sex education in their public school systems are filled in blue.</a:t>
            </a:r>
          </a:p>
        </p:txBody>
      </p:sp>
      <p:pic>
        <p:nvPicPr>
          <p:cNvPr id="4" name="Content Placeholder 6" descr="A map of the United States shows which states have mandated sex education in public schools.">
            <a:extLst>
              <a:ext uri="{FF2B5EF4-FFF2-40B4-BE49-F238E27FC236}">
                <a16:creationId xmlns:a16="http://schemas.microsoft.com/office/drawing/2014/main" id="{480DA796-4F24-CC78-97EF-3D6F907E2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145278"/>
            <a:ext cx="7207956" cy="4054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49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Sexual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Sex is an important part of our lives.</a:t>
            </a:r>
          </a:p>
          <a:p>
            <a:pPr lvl="1"/>
            <a:r>
              <a:rPr lang="en-US" b="0" i="0" dirty="0">
                <a:effectLst/>
                <a:highlight>
                  <a:srgbClr val="FFFFFF"/>
                </a:highlight>
                <a:latin typeface="+mj-lt"/>
              </a:rPr>
              <a:t>From an evolutionary perspective, the reason is obvious—perpetuation of the species.</a:t>
            </a:r>
          </a:p>
          <a:p>
            <a:pPr lvl="1"/>
            <a:r>
              <a:rPr lang="en-US" b="0" i="0" dirty="0">
                <a:effectLst/>
                <a:highlight>
                  <a:srgbClr val="FFFFFF"/>
                </a:highlight>
                <a:latin typeface="+mj-lt"/>
              </a:rPr>
              <a:t>Sexual behavior in humans, however, involves much more than reproduction.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Double Standard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Sexual </a:t>
            </a:r>
            <a:r>
              <a:rPr lang="en-US" b="1" dirty="0"/>
              <a:t>double standard</a:t>
            </a:r>
            <a:r>
              <a:rPr lang="en-US" dirty="0"/>
              <a:t>, a rule or principle that is unfairly applied in different ways to different people.  </a:t>
            </a:r>
          </a:p>
          <a:p>
            <a:pPr lvl="1"/>
            <a:r>
              <a:rPr lang="en-US" dirty="0"/>
              <a:t>Men are permitted to have more premarital sexual partners than women.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Women should </a:t>
            </a:r>
            <a:r>
              <a:rPr lang="en-US" dirty="0"/>
              <a:t>in</a:t>
            </a:r>
            <a:r>
              <a:rPr lang="en-US" dirty="0">
                <a:solidFill>
                  <a:srgbClr val="2B7799"/>
                </a:solidFill>
              </a:rPr>
              <a:t> engage in premarital sex </a:t>
            </a:r>
            <a:r>
              <a:rPr lang="en-US" dirty="0"/>
              <a:t>with loving, committed partners. </a:t>
            </a:r>
          </a:p>
          <a:p>
            <a:pPr lvl="1"/>
            <a:r>
              <a:rPr lang="en-US" dirty="0"/>
              <a:t>Older people shouldn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t engage in sex.</a:t>
            </a:r>
          </a:p>
          <a:p>
            <a:pPr marL="457200" lvl="1" indent="0">
              <a:buNone/>
            </a:pPr>
            <a:r>
              <a:rPr lang="en-US" dirty="0"/>
              <a:t>These are l</a:t>
            </a:r>
            <a:r>
              <a:rPr lang="en-US" dirty="0">
                <a:solidFill>
                  <a:srgbClr val="2B7799"/>
                </a:solidFill>
              </a:rPr>
              <a:t>ongstanding double standards. Younger generations are increasingly breaking these down.</a:t>
            </a:r>
          </a:p>
        </p:txBody>
      </p:sp>
    </p:spTree>
    <p:extLst>
      <p:ext uri="{BB962C8B-B14F-4D97-AF65-F5344CB8AC3E}">
        <p14:creationId xmlns:p14="http://schemas.microsoft.com/office/powerpoint/2010/main" val="3678207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D6AE-0B98-8803-5EA0-9861798A4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  <a:r>
              <a:rPr lang="en-US" b="1" baseline="-25000" dirty="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8272-FE29-99EF-9D2C-7651D849C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As a group, brainstorm common words and terms for the following types of people: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Positive terms for a sexually active 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Negative terms for a sexually active 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Positive terms for a sexually active woman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Negative terms for a sexually active woman</a:t>
            </a:r>
          </a:p>
          <a:p>
            <a:endParaRPr lang="en-US" dirty="0"/>
          </a:p>
          <a:p>
            <a:r>
              <a:rPr lang="en-US" dirty="0"/>
              <a:t>Discuss ways in which your list reflects the sexual double standard, as well as gender norms and norms for sexuality.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185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400" dirty="0"/>
              <a:t>The hypothalamus and the limbic system play an important role in sexual behavior and motivation.</a:t>
            </a:r>
          </a:p>
          <a:p>
            <a:pPr lvl="1"/>
            <a:r>
              <a:rPr lang="en-US" sz="2400" dirty="0"/>
              <a:t>Sexual behavior and the motivation to do so are linked but separate processes.</a:t>
            </a:r>
          </a:p>
          <a:p>
            <a:r>
              <a:rPr lang="en-US" sz="2400" dirty="0"/>
              <a:t>Alfred Kinsey conducted some of the first large-scale research on sexual behavior, which showed its incredible diversity.</a:t>
            </a:r>
            <a:endParaRPr lang="en-US" sz="2400" dirty="0">
              <a:solidFill>
                <a:srgbClr val="2B7799"/>
              </a:solidFill>
            </a:endParaRPr>
          </a:p>
          <a:p>
            <a:r>
              <a:rPr lang="en-US" sz="2400" dirty="0"/>
              <a:t>William Masters and Virginia Johnson documented the sexual response cycle after observing individuals engaging in sexual activity.</a:t>
            </a:r>
          </a:p>
          <a:p>
            <a:r>
              <a:rPr lang="en-US" sz="2400" dirty="0"/>
              <a:t>Norms regarding sexuality and sexual expression vary across cultures.</a:t>
            </a:r>
          </a:p>
          <a:p>
            <a:pPr lvl="1"/>
            <a:r>
              <a:rPr lang="en-US" sz="2400" dirty="0"/>
              <a:t>The U.S. tends to be conservative in its sexual attitudes and approach to sexual education.</a:t>
            </a:r>
          </a:p>
          <a:p>
            <a:r>
              <a:rPr lang="en-US" sz="2400" dirty="0"/>
              <a:t>Sexual attitudes differ across cultures, religions, and generations.</a:t>
            </a:r>
          </a:p>
          <a:p>
            <a:pPr lvl="1"/>
            <a:r>
              <a:rPr lang="en-US" sz="2400" dirty="0"/>
              <a:t>Gen Z is more open to discussing sex.</a:t>
            </a:r>
          </a:p>
        </p:txBody>
      </p:sp>
    </p:spTree>
    <p:extLst>
      <p:ext uri="{BB962C8B-B14F-4D97-AF65-F5344CB8AC3E}">
        <p14:creationId xmlns:p14="http://schemas.microsoft.com/office/powerpoint/2010/main" val="3590823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4487" y="-994172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Physiological Mechanisms Of Sexual Behavior</a:t>
            </a:r>
            <a:r>
              <a:rPr lang="en-US" baseline="-25000" dirty="0"/>
              <a:t>1</a:t>
            </a:r>
            <a:endParaRPr lang="en-US" b="1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what we know about physiological mechanisms of sexual behavior comes from animal research. </a:t>
            </a:r>
          </a:p>
          <a:p>
            <a:pPr lvl="1"/>
            <a:r>
              <a:rPr lang="en-US" dirty="0"/>
              <a:t>The following examples are related to studies from rats. 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Lesions in the medial preoptic area disrupt a male rat</a:t>
            </a:r>
            <a:r>
              <a:rPr lang="en-US" dirty="0">
                <a:solidFill>
                  <a:srgbClr val="2B7799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dirty="0">
                <a:solidFill>
                  <a:srgbClr val="2B7799"/>
                </a:solidFill>
              </a:rPr>
              <a:t>s ability to engage in sexual behavior.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These lesions do not affect a male rat’s efforts to seek a sexually reproductive female rat.</a:t>
            </a:r>
          </a:p>
        </p:txBody>
      </p:sp>
    </p:spTree>
    <p:extLst>
      <p:ext uri="{BB962C8B-B14F-4D97-AF65-F5344CB8AC3E}">
        <p14:creationId xmlns:p14="http://schemas.microsoft.com/office/powerpoint/2010/main" val="429285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Physiological Mechanisms Of Sexual Behavior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pic>
        <p:nvPicPr>
          <p:cNvPr id="5" name="Content Placeholder 6" descr="A graphic of the brain shows the nucleus accumbens, hypothalamus, medial preoptic area, and amygdala.">
            <a:extLst>
              <a:ext uri="{FF2B5EF4-FFF2-40B4-BE49-F238E27FC236}">
                <a16:creationId xmlns:a16="http://schemas.microsoft.com/office/drawing/2014/main" id="{D5170D43-AFAF-015A-4C0E-6E8438CBB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0" r="18125"/>
          <a:stretch/>
        </p:blipFill>
        <p:spPr>
          <a:xfrm>
            <a:off x="990600" y="1600200"/>
            <a:ext cx="3752321" cy="321627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BBAFF2-4358-7EAB-1853-032BE281536D}"/>
              </a:ext>
            </a:extLst>
          </p:cNvPr>
          <p:cNvSpPr txBox="1"/>
          <p:nvPr/>
        </p:nvSpPr>
        <p:spPr>
          <a:xfrm>
            <a:off x="2554014" y="4816475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280160"/>
            <a:ext cx="38100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Animal research suggests that the limbic structures such as the amygdala and nucleus accumbens are especially important for sexual motivation.</a:t>
            </a:r>
          </a:p>
          <a:p>
            <a:pPr lvl="1"/>
            <a:r>
              <a:rPr lang="en-US" dirty="0"/>
              <a:t>Damage to these areas decreased sexual motivation while leaving the ability to do so intact.</a:t>
            </a:r>
          </a:p>
        </p:txBody>
      </p:sp>
    </p:spTree>
    <p:extLst>
      <p:ext uri="{BB962C8B-B14F-4D97-AF65-F5344CB8AC3E}">
        <p14:creationId xmlns:p14="http://schemas.microsoft.com/office/powerpoint/2010/main" val="2847963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4C22-45A3-1657-7F2A-63E63AFF2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10.2 Figure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7C3E2-CE12-3AC9-280D-ACE575646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244" y="5379720"/>
            <a:ext cx="7354556" cy="518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Caption: Different areas of the brain are involved in different aspects of sexual behavior.</a:t>
            </a:r>
          </a:p>
        </p:txBody>
      </p:sp>
      <p:pic>
        <p:nvPicPr>
          <p:cNvPr id="4" name="Content Placeholder 6" descr="A graphic divides sexual behavior into sexual ability and sexual motivation and the associated areas of the brain.">
            <a:extLst>
              <a:ext uri="{FF2B5EF4-FFF2-40B4-BE49-F238E27FC236}">
                <a16:creationId xmlns:a16="http://schemas.microsoft.com/office/drawing/2014/main" id="{B45CBBFC-E6DD-E2F0-FA5B-F1C340170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7044266" cy="396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0047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Human Sexual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sexual behavior is much more complex, but some parallels can be drawn. </a:t>
            </a:r>
          </a:p>
          <a:p>
            <a:pPr lvl="1"/>
            <a:r>
              <a:rPr lang="en-US" dirty="0"/>
              <a:t>The popularity of erectile dysfunction drugs indicates that sexual motivation and the ability to engage in sex can be dissociated in humans.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Given the </a:t>
            </a:r>
            <a:r>
              <a:rPr lang="en-US" dirty="0"/>
              <a:t>hypothalamus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 role in endocrine function, it is not surprising that hormones play an important role in sexual function and motivation.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3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1B4C-5AAA-83F0-C30B-42241B0F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 Your 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1AC4C-482E-02BD-BADA-C2D6C8D02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Answer the following short-answer questions.</a:t>
            </a:r>
          </a:p>
          <a:p>
            <a:r>
              <a:rPr lang="en-US" dirty="0"/>
              <a:t>1. In an experiment, a male rat actively seeks out access to a new room that houses a receptive female but does not initiate mating upon arrival into the room. What deficit might the adult male rat have?</a:t>
            </a:r>
          </a:p>
          <a:p>
            <a:endParaRPr lang="en-US" dirty="0"/>
          </a:p>
          <a:p>
            <a:r>
              <a:rPr lang="en-US" dirty="0"/>
              <a:t>2. In an experiment, a male rat is fully capable of mating but does not appear interested in the sexually receptive female placed in his cage. What deficit might the adult male rat have?</a:t>
            </a:r>
          </a:p>
        </p:txBody>
      </p:sp>
    </p:spTree>
    <p:extLst>
      <p:ext uri="{BB962C8B-B14F-4D97-AF65-F5344CB8AC3E}">
        <p14:creationId xmlns:p14="http://schemas.microsoft.com/office/powerpoint/2010/main" val="19638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Kinsey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b="1" dirty="0"/>
              <a:t>s Research</a:t>
            </a:r>
            <a:r>
              <a:rPr lang="en-US" b="1" baseline="-25000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60"/>
            <a:ext cx="4495800" cy="4572000"/>
          </a:xfrm>
        </p:spPr>
        <p:txBody>
          <a:bodyPr>
            <a:normAutofit/>
          </a:bodyPr>
          <a:lstStyle/>
          <a:p>
            <a:r>
              <a:rPr lang="en-US" dirty="0"/>
              <a:t>Alfred Kinsey was the first psychologist to do a large-scale survey of human sexual behavior.</a:t>
            </a:r>
          </a:p>
          <a:p>
            <a:pPr lvl="1"/>
            <a:r>
              <a:rPr lang="en-US" dirty="0"/>
              <a:t>First done in the 1940</a:t>
            </a:r>
            <a:r>
              <a:rPr lang="en-US" dirty="0">
                <a:effectLst/>
                <a:latin typeface="Calibri" panose="020F0502020204030204" pitchFamily="34" charset="0"/>
              </a:rPr>
              <a:t>'</a:t>
            </a:r>
            <a:r>
              <a:rPr lang="en-US" dirty="0"/>
              <a:t>s</a:t>
            </a:r>
          </a:p>
          <a:p>
            <a:pPr lvl="1"/>
            <a:r>
              <a:rPr lang="en-US" dirty="0">
                <a:solidFill>
                  <a:srgbClr val="2B7799"/>
                </a:solidFill>
              </a:rPr>
              <a:t>Sensational at the time</a:t>
            </a:r>
          </a:p>
          <a:p>
            <a:pPr lvl="1"/>
            <a:r>
              <a:rPr lang="en-US" dirty="0"/>
              <a:t>Published two books on the topic that were popular with the public</a:t>
            </a:r>
          </a:p>
        </p:txBody>
      </p:sp>
      <p:pic>
        <p:nvPicPr>
          <p:cNvPr id="5" name="Content Placeholder 6" descr="A photograph of Alfred Kinsey.">
            <a:extLst>
              <a:ext uri="{FF2B5EF4-FFF2-40B4-BE49-F238E27FC236}">
                <a16:creationId xmlns:a16="http://schemas.microsoft.com/office/drawing/2014/main" id="{FDE19145-4B70-5890-EC8A-0D1AE9F78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8" r="31481" b="1235"/>
          <a:stretch/>
        </p:blipFill>
        <p:spPr>
          <a:xfrm>
            <a:off x="5715000" y="1219200"/>
            <a:ext cx="2585466" cy="39776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061363-83C5-6FAA-C3AB-9B1097411A4D}"/>
              </a:ext>
            </a:extLst>
          </p:cNvPr>
          <p:cNvSpPr txBox="1"/>
          <p:nvPr/>
        </p:nvSpPr>
        <p:spPr>
          <a:xfrm>
            <a:off x="6694987" y="5217774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3</a:t>
            </a:r>
          </a:p>
        </p:txBody>
      </p:sp>
    </p:spTree>
    <p:extLst>
      <p:ext uri="{BB962C8B-B14F-4D97-AF65-F5344CB8AC3E}">
        <p14:creationId xmlns:p14="http://schemas.microsoft.com/office/powerpoint/2010/main" val="139432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Kinsey</a:t>
            </a:r>
            <a:r>
              <a:rPr lang="en-US" dirty="0">
                <a:solidFill>
                  <a:srgbClr val="182F58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en-US" b="1" dirty="0"/>
              <a:t>s Research</a:t>
            </a:r>
            <a:r>
              <a:rPr lang="en-US" baseline="-25000" dirty="0"/>
              <a:t>2</a:t>
            </a:r>
            <a:endParaRPr lang="en-US" b="1" baseline="-25000" dirty="0"/>
          </a:p>
        </p:txBody>
      </p:sp>
      <p:pic>
        <p:nvPicPr>
          <p:cNvPr id="4" name="Content Placeholder 6" descr="A photograph shows three different colored game pieces on a paper with charts on it.">
            <a:extLst>
              <a:ext uri="{FF2B5EF4-FFF2-40B4-BE49-F238E27FC236}">
                <a16:creationId xmlns:a16="http://schemas.microsoft.com/office/drawing/2014/main" id="{2A58270E-0088-C32B-75FE-A2233F027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4" r="3247"/>
          <a:stretch/>
        </p:blipFill>
        <p:spPr>
          <a:xfrm>
            <a:off x="381000" y="3124200"/>
            <a:ext cx="2979936" cy="178836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7D8A8-0D08-23FE-8428-9D7C7D92AC45}"/>
              </a:ext>
            </a:extLst>
          </p:cNvPr>
          <p:cNvSpPr txBox="1"/>
          <p:nvPr/>
        </p:nvSpPr>
        <p:spPr>
          <a:xfrm>
            <a:off x="1558222" y="4912562"/>
            <a:ext cx="6254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82F58"/>
                </a:solidFill>
              </a:rPr>
              <a:t>Figure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1280160"/>
            <a:ext cx="6019800" cy="4572000"/>
          </a:xfrm>
        </p:spPr>
        <p:txBody>
          <a:bodyPr/>
          <a:lstStyle/>
          <a:p>
            <a:r>
              <a:rPr lang="en-US" dirty="0"/>
              <a:t>The original research was criticized for possible sampling and statistical errors.</a:t>
            </a:r>
          </a:p>
          <a:p>
            <a:pPr lvl="1"/>
            <a:r>
              <a:rPr lang="en-US" dirty="0"/>
              <a:t>Regardless, the research described a remarkably diverse range of sexual behaviors and experiences.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Women are just as interested in sex as men.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Masturbation is common.</a:t>
            </a:r>
          </a:p>
          <a:p>
            <a:pPr lvl="2"/>
            <a:r>
              <a:rPr lang="en-US" dirty="0">
                <a:solidFill>
                  <a:srgbClr val="2B7799"/>
                </a:solidFill>
              </a:rPr>
              <a:t>Homosexual acts are fairly common.</a:t>
            </a:r>
          </a:p>
        </p:txBody>
      </p:sp>
    </p:spTree>
    <p:extLst>
      <p:ext uri="{BB962C8B-B14F-4D97-AF65-F5344CB8AC3E}">
        <p14:creationId xmlns:p14="http://schemas.microsoft.com/office/powerpoint/2010/main" val="1094960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2D15BC18887D4EB62EDD26BBEBA897" ma:contentTypeVersion="7" ma:contentTypeDescription="Create a new document." ma:contentTypeScope="" ma:versionID="89548d074850ed2f3419bfa582bbce22">
  <xsd:schema xmlns:xsd="http://www.w3.org/2001/XMLSchema" xmlns:xs="http://www.w3.org/2001/XMLSchema" xmlns:p="http://schemas.microsoft.com/office/2006/metadata/properties" xmlns:ns3="debfe13e-85f9-4836-9142-49a6865ef940" xmlns:ns4="dc8cd511-8ed0-407a-9799-f48fe2dc8a8a" targetNamespace="http://schemas.microsoft.com/office/2006/metadata/properties" ma:root="true" ma:fieldsID="8de9ee3b3c4b8405391985e090d48e44" ns3:_="" ns4:_="">
    <xsd:import namespace="debfe13e-85f9-4836-9142-49a6865ef940"/>
    <xsd:import namespace="dc8cd511-8ed0-407a-9799-f48fe2dc8a8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fe13e-85f9-4836-9142-49a6865ef9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cd511-8ed0-407a-9799-f48fe2dc8a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2FBB0A-A89F-4F6A-AA01-B317CFD5E5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EF219C-A746-45F3-BF42-6BFB40683843}">
  <ds:schemaRefs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debfe13e-85f9-4836-9142-49a6865ef940"/>
    <ds:schemaRef ds:uri="http://schemas.microsoft.com/office/2006/documentManagement/types"/>
    <ds:schemaRef ds:uri="dc8cd511-8ed0-407a-9799-f48fe2dc8a8a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ADB79EF-BF91-4034-BFFD-9B85BB3235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bfe13e-85f9-4836-9142-49a6865ef940"/>
    <ds:schemaRef ds:uri="dc8cd511-8ed0-407a-9799-f48fe2dc8a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1091</Words>
  <Application>Microsoft Office PowerPoint</Application>
  <PresentationFormat>On-screen Show (4:3)</PresentationFormat>
  <Paragraphs>116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10.2</vt:lpstr>
      <vt:lpstr>Sexual Behavior</vt:lpstr>
      <vt:lpstr>Physiological Mechanisms Of Sexual Behavior1</vt:lpstr>
      <vt:lpstr>Physiological Mechanisms Of Sexual Behavior2</vt:lpstr>
      <vt:lpstr>Lesson 10.2 Figure 2</vt:lpstr>
      <vt:lpstr>Human Sexual Behavior</vt:lpstr>
      <vt:lpstr>On Your Own</vt:lpstr>
      <vt:lpstr>Kinsey's Research1</vt:lpstr>
      <vt:lpstr>Kinsey's Research2</vt:lpstr>
      <vt:lpstr>Group Activity1</vt:lpstr>
      <vt:lpstr>Sexual Orientation</vt:lpstr>
      <vt:lpstr>Masters And Johnson's Research</vt:lpstr>
      <vt:lpstr>Sexual Response Cycle</vt:lpstr>
      <vt:lpstr>Refractory Period</vt:lpstr>
      <vt:lpstr>Lesson 10.2 Figure 6</vt:lpstr>
      <vt:lpstr>Sexual Health And Education</vt:lpstr>
      <vt:lpstr>Sex Education</vt:lpstr>
      <vt:lpstr>Sexual Attitudes</vt:lpstr>
      <vt:lpstr>Lesson 10.2 Figure 7</vt:lpstr>
      <vt:lpstr>Double Standard</vt:lpstr>
      <vt:lpstr>Group Activity2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185</cp:revision>
  <dcterms:created xsi:type="dcterms:W3CDTF">2013-04-26T14:43:13Z</dcterms:created>
  <dcterms:modified xsi:type="dcterms:W3CDTF">2024-07-23T21:10:10Z</dcterms:modified>
  <cp:category>Psychology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0x010100CA2D15BC18887D4EB62EDD26BBEBA897</vt:lpwstr>
  </property>
</Properties>
</file>