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2" r:id="rId5"/>
  </p:sldMasterIdLst>
  <p:notesMasterIdLst>
    <p:notesMasterId r:id="rId29"/>
  </p:notesMasterIdLst>
  <p:handoutMasterIdLst>
    <p:handoutMasterId r:id="rId30"/>
  </p:handoutMasterIdLst>
  <p:sldIdLst>
    <p:sldId id="272" r:id="rId6"/>
    <p:sldId id="273" r:id="rId7"/>
    <p:sldId id="276" r:id="rId8"/>
    <p:sldId id="275" r:id="rId9"/>
    <p:sldId id="277" r:id="rId10"/>
    <p:sldId id="278" r:id="rId11"/>
    <p:sldId id="279" r:id="rId12"/>
    <p:sldId id="280" r:id="rId13"/>
    <p:sldId id="281" r:id="rId14"/>
    <p:sldId id="282" r:id="rId15"/>
    <p:sldId id="283" r:id="rId16"/>
    <p:sldId id="284" r:id="rId17"/>
    <p:sldId id="285" r:id="rId18"/>
    <p:sldId id="286" r:id="rId19"/>
    <p:sldId id="287" r:id="rId20"/>
    <p:sldId id="292" r:id="rId21"/>
    <p:sldId id="289" r:id="rId22"/>
    <p:sldId id="293" r:id="rId23"/>
    <p:sldId id="290" r:id="rId24"/>
    <p:sldId id="288" r:id="rId25"/>
    <p:sldId id="270" r:id="rId26"/>
    <p:sldId id="291" r:id="rId27"/>
    <p:sldId id="318" r:id="rId28"/>
  </p:sldIdLst>
  <p:sldSz cx="9144000" cy="6858000" type="screen4x3"/>
  <p:notesSz cx="6858000" cy="9144000"/>
  <p:embeddedFontLst>
    <p:embeddedFont>
      <p:font typeface="Century Gothic" panose="020B050202020202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94673" autoAdjust="0"/>
  </p:normalViewPr>
  <p:slideViewPr>
    <p:cSldViewPr snapToGrid="0">
      <p:cViewPr varScale="1">
        <p:scale>
          <a:sx n="59" d="100"/>
          <a:sy n="59" d="100"/>
        </p:scale>
        <p:origin x="752" y="56"/>
      </p:cViewPr>
      <p:guideLst>
        <p:guide orient="horz" pos="2160"/>
        <p:guide pos="2880"/>
      </p:guideLst>
    </p:cSldViewPr>
  </p:slideViewPr>
  <p:outlineViewPr>
    <p:cViewPr>
      <p:scale>
        <a:sx n="33" d="100"/>
        <a:sy n="33" d="100"/>
      </p:scale>
      <p:origin x="0" y="-1002"/>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font" Target="fonts/font4.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3871473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a:t>Lesson X.X</a:t>
            </a:r>
          </a:p>
        </p:txBody>
      </p:sp>
      <p:pic>
        <p:nvPicPr>
          <p:cNvPr id="3" name="Picture 2" descr="A book cover of a book&#10;&#10;Description automatically generated">
            <a:extLst>
              <a:ext uri="{FF2B5EF4-FFF2-40B4-BE49-F238E27FC236}">
                <a16:creationId xmlns:a16="http://schemas.microsoft.com/office/drawing/2014/main" id="{BB4C94E5-A92A-0CE5-249A-7FC610E28F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6651" y="379601"/>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04917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401191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147342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628804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465917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897610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733552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a:t>Click to edit Master text styles</a:t>
            </a:r>
          </a:p>
          <a:p>
            <a:pPr lvl="1"/>
            <a:r>
              <a:rPr lang="en-US"/>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741894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608173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900551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452179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640104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a:p>
          <a:p>
            <a:pPr lvl="0"/>
            <a:endParaRPr lang="en-US"/>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381287780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10.3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Sexuality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Homosocial</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i="1" dirty="0"/>
              <a:t>Homosocial</a:t>
            </a:r>
            <a:r>
              <a:rPr lang="en-US" dirty="0"/>
              <a:t>, a term coined by Eve Kosofsky Sedgwick, opposed the term </a:t>
            </a:r>
            <a:r>
              <a:rPr lang="en-US" i="1" dirty="0"/>
              <a:t>homosexual</a:t>
            </a:r>
            <a:r>
              <a:rPr lang="en-US" dirty="0"/>
              <a:t> to describe nonsexual relationships.</a:t>
            </a:r>
          </a:p>
          <a:p>
            <a:pPr lvl="1"/>
            <a:r>
              <a:rPr lang="en-US" dirty="0">
                <a:solidFill>
                  <a:srgbClr val="2B7799"/>
                </a:solidFill>
              </a:rPr>
              <a:t>This recognized that in U.S. culture, there was a divide between sexual and social norms.</a:t>
            </a:r>
          </a:p>
          <a:p>
            <a:pPr lvl="1"/>
            <a:r>
              <a:rPr lang="en-US" dirty="0"/>
              <a:t>Women are allowed to more freely express homosocial feelings (like hugging, hand-holding, and physical closeness).</a:t>
            </a:r>
            <a:endParaRPr lang="en-US" dirty="0">
              <a:solidFill>
                <a:srgbClr val="2B7799"/>
              </a:solidFill>
            </a:endParaRPr>
          </a:p>
        </p:txBody>
      </p:sp>
    </p:spTree>
    <p:extLst>
      <p:ext uri="{BB962C8B-B14F-4D97-AF65-F5344CB8AC3E}">
        <p14:creationId xmlns:p14="http://schemas.microsoft.com/office/powerpoint/2010/main" val="3867084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Sexuality and Discrimination</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In recent years, inclusivity has evolved to be inclusive of all sexualities and sexual orientations.  </a:t>
            </a:r>
          </a:p>
          <a:p>
            <a:pPr lvl="1"/>
            <a:r>
              <a:rPr lang="en-US" dirty="0"/>
              <a:t>Research has provided clear evidence showing that those in the LGBTQI+ community are treated differently from straight, cisgender people throughout society.</a:t>
            </a:r>
          </a:p>
          <a:p>
            <a:pPr lvl="1"/>
            <a:r>
              <a:rPr lang="en-US" dirty="0">
                <a:solidFill>
                  <a:srgbClr val="2B7799"/>
                </a:solidFill>
              </a:rPr>
              <a:t>Much of this discrimination is based on stereotypes and misinformation.</a:t>
            </a:r>
          </a:p>
        </p:txBody>
      </p:sp>
    </p:spTree>
    <p:extLst>
      <p:ext uri="{BB962C8B-B14F-4D97-AF65-F5344CB8AC3E}">
        <p14:creationId xmlns:p14="http://schemas.microsoft.com/office/powerpoint/2010/main" val="672851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Examples of Discriminatory Action</a:t>
            </a:r>
            <a:endParaRPr lang="en-US" sz="3200" b="1" dirty="0">
              <a:solidFill>
                <a:schemeClr val="accent1"/>
              </a:solidFill>
            </a:endParaRPr>
          </a:p>
        </p:txBody>
      </p:sp>
      <p:sp>
        <p:nvSpPr>
          <p:cNvPr id="13315" name="Rectangle 3"/>
          <p:cNvSpPr>
            <a:spLocks noGrp="1"/>
          </p:cNvSpPr>
          <p:nvPr>
            <p:ph idx="1"/>
          </p:nvPr>
        </p:nvSpPr>
        <p:spPr>
          <a:xfrm>
            <a:off x="137160" y="1280160"/>
            <a:ext cx="6675120" cy="4572000"/>
          </a:xfrm>
          <a:prstGeom prst="rect">
            <a:avLst/>
          </a:prstGeom>
        </p:spPr>
        <p:txBody>
          <a:bodyPr>
            <a:normAutofit fontScale="92500" lnSpcReduction="20000"/>
          </a:bodyPr>
          <a:lstStyle/>
          <a:p>
            <a:pPr>
              <a:tabLst>
                <a:tab pos="461963" algn="l"/>
              </a:tabLst>
            </a:pPr>
            <a:r>
              <a:rPr lang="en-US" dirty="0"/>
              <a:t>The following data shows the level of discrimination that people in the LGBTQIA+ community have faced and still face.</a:t>
            </a:r>
          </a:p>
          <a:p>
            <a:pPr lvl="1">
              <a:tabLst>
                <a:tab pos="461963" algn="l"/>
              </a:tabLst>
            </a:pPr>
            <a:r>
              <a:rPr lang="en-US" i="0" dirty="0"/>
              <a:t>60% reported discrimination in being fired from or denied a job.</a:t>
            </a:r>
          </a:p>
          <a:p>
            <a:pPr lvl="1">
              <a:tabLst>
                <a:tab pos="461963" algn="l"/>
              </a:tabLst>
            </a:pPr>
            <a:r>
              <a:rPr lang="en-US" dirty="0"/>
              <a:t>48% reported discrimination in not being promoted or receiving a negative evaluation at work.</a:t>
            </a:r>
          </a:p>
          <a:p>
            <a:pPr lvl="1">
              <a:tabLst>
                <a:tab pos="461963" algn="l"/>
              </a:tabLst>
            </a:pPr>
            <a:r>
              <a:rPr lang="en-US" i="0" dirty="0"/>
              <a:t>15% reported discrimination </a:t>
            </a:r>
            <a:r>
              <a:rPr lang="en-US" dirty="0"/>
              <a:t>in housing decisions.</a:t>
            </a:r>
          </a:p>
          <a:p>
            <a:pPr lvl="1">
              <a:tabLst>
                <a:tab pos="461963" algn="l"/>
              </a:tabLst>
            </a:pPr>
            <a:r>
              <a:rPr lang="en-US" dirty="0"/>
              <a:t>41% </a:t>
            </a:r>
            <a:r>
              <a:rPr lang="en-US" i="0" dirty="0"/>
              <a:t>reported being bullied before the age of 18.</a:t>
            </a:r>
            <a:endParaRPr lang="en-US" dirty="0"/>
          </a:p>
          <a:p>
            <a:pPr lvl="1">
              <a:tabLst>
                <a:tab pos="461963" algn="l"/>
              </a:tabLst>
            </a:pPr>
            <a:endParaRPr lang="en-US" i="0" dirty="0"/>
          </a:p>
        </p:txBody>
      </p:sp>
      <p:pic>
        <p:nvPicPr>
          <p:cNvPr id="2" name="Content Placeholder 6" descr="A photograph of a person in military uniform">
            <a:extLst>
              <a:ext uri="{FF2B5EF4-FFF2-40B4-BE49-F238E27FC236}">
                <a16:creationId xmlns:a16="http://schemas.microsoft.com/office/drawing/2014/main" id="{87320C75-84C3-DD2C-8156-873A704D7C4E}"/>
              </a:ext>
            </a:extLst>
          </p:cNvPr>
          <p:cNvPicPr>
            <a:picLocks noChangeAspect="1"/>
          </p:cNvPicPr>
          <p:nvPr/>
        </p:nvPicPr>
        <p:blipFill rotWithShape="1">
          <a:blip r:embed="rId2"/>
          <a:srcRect l="31888" r="32337"/>
          <a:stretch/>
        </p:blipFill>
        <p:spPr>
          <a:xfrm>
            <a:off x="6812280" y="1764157"/>
            <a:ext cx="1989334" cy="3127883"/>
          </a:xfrm>
          <a:prstGeom prst="rect">
            <a:avLst/>
          </a:prstGeom>
          <a:noFill/>
        </p:spPr>
      </p:pic>
      <p:sp>
        <p:nvSpPr>
          <p:cNvPr id="3" name="TextBox 2">
            <a:extLst>
              <a:ext uri="{FF2B5EF4-FFF2-40B4-BE49-F238E27FC236}">
                <a16:creationId xmlns:a16="http://schemas.microsoft.com/office/drawing/2014/main" id="{CFE058F9-758D-771C-D4CD-58A25D3DABE9}"/>
              </a:ext>
            </a:extLst>
          </p:cNvPr>
          <p:cNvSpPr txBox="1"/>
          <p:nvPr/>
        </p:nvSpPr>
        <p:spPr>
          <a:xfrm>
            <a:off x="7494201" y="4892040"/>
            <a:ext cx="625492" cy="253916"/>
          </a:xfrm>
          <a:prstGeom prst="rect">
            <a:avLst/>
          </a:prstGeom>
          <a:noFill/>
        </p:spPr>
        <p:txBody>
          <a:bodyPr wrap="none" rtlCol="0">
            <a:spAutoFit/>
          </a:bodyPr>
          <a:lstStyle/>
          <a:p>
            <a:r>
              <a:rPr lang="en-US" sz="1050" dirty="0">
                <a:solidFill>
                  <a:srgbClr val="182F58"/>
                </a:solidFill>
              </a:rPr>
              <a:t>Figure 5</a:t>
            </a:r>
          </a:p>
        </p:txBody>
      </p:sp>
    </p:spTree>
    <p:extLst>
      <p:ext uri="{BB962C8B-B14F-4D97-AF65-F5344CB8AC3E}">
        <p14:creationId xmlns:p14="http://schemas.microsoft.com/office/powerpoint/2010/main" val="2679421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Heterosexism</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b="1" dirty="0"/>
              <a:t>Heterosexism</a:t>
            </a:r>
            <a:r>
              <a:rPr lang="en-US" dirty="0"/>
              <a:t>: An ideology and set of institutional practices that privilege heterosexual and heterosexuality over other sexual orientations</a:t>
            </a:r>
          </a:p>
          <a:p>
            <a:pPr lvl="1"/>
            <a:r>
              <a:rPr lang="en-US" dirty="0"/>
              <a:t>Similar to racism and sexism</a:t>
            </a:r>
          </a:p>
          <a:p>
            <a:pPr lvl="1"/>
            <a:r>
              <a:rPr lang="en-US" dirty="0">
                <a:solidFill>
                  <a:srgbClr val="2B7799"/>
                </a:solidFill>
              </a:rPr>
              <a:t>A systematic disadvantage embedded in our social institution.</a:t>
            </a:r>
          </a:p>
          <a:p>
            <a:pPr lvl="1"/>
            <a:r>
              <a:rPr lang="en-US" dirty="0"/>
              <a:t>Several state and federal laws have been enacted to reduce this, but most are not universal. </a:t>
            </a:r>
            <a:endParaRPr lang="en-US" dirty="0">
              <a:solidFill>
                <a:srgbClr val="2B7799"/>
              </a:solidFill>
            </a:endParaRPr>
          </a:p>
        </p:txBody>
      </p:sp>
    </p:spTree>
    <p:extLst>
      <p:ext uri="{BB962C8B-B14F-4D97-AF65-F5344CB8AC3E}">
        <p14:creationId xmlns:p14="http://schemas.microsoft.com/office/powerpoint/2010/main" val="1125414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Equality Act</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A proposed bill by LGBTQIA+ advocates to be a more comprehensive set of protections.</a:t>
            </a:r>
          </a:p>
          <a:p>
            <a:pPr lvl="1"/>
            <a:r>
              <a:rPr lang="en-US" dirty="0">
                <a:solidFill>
                  <a:srgbClr val="2B7799"/>
                </a:solidFill>
              </a:rPr>
              <a:t>Calls for fairness in public accommodations, public education, federal funding, credit, and jury service not currently covered by the </a:t>
            </a:r>
            <a:r>
              <a:rPr lang="en-US" dirty="0"/>
              <a:t>Employee Non-Discrimination Act (ENDA)</a:t>
            </a:r>
            <a:r>
              <a:rPr lang="en-US" dirty="0">
                <a:solidFill>
                  <a:srgbClr val="2B7799"/>
                </a:solidFill>
              </a:rPr>
              <a:t>.</a:t>
            </a:r>
          </a:p>
          <a:p>
            <a:pPr lvl="1"/>
            <a:r>
              <a:rPr lang="en-US" dirty="0"/>
              <a:t>As of 2024, this legislation has not been adopted.</a:t>
            </a:r>
            <a:endParaRPr lang="en-US" dirty="0">
              <a:solidFill>
                <a:srgbClr val="2B7799"/>
              </a:solidFill>
            </a:endParaRPr>
          </a:p>
        </p:txBody>
      </p:sp>
    </p:spTree>
    <p:extLst>
      <p:ext uri="{BB962C8B-B14F-4D97-AF65-F5344CB8AC3E}">
        <p14:creationId xmlns:p14="http://schemas.microsoft.com/office/powerpoint/2010/main" val="2511439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Public Policies On Non-discrimination</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Public policy changes have been slow and limited to date. </a:t>
            </a:r>
          </a:p>
          <a:p>
            <a:pPr lvl="1"/>
            <a:r>
              <a:rPr lang="en-US" dirty="0"/>
              <a:t>Employee Non-Discrimination Act (ENDA) focuses only on fairness in the workplace.</a:t>
            </a:r>
          </a:p>
          <a:p>
            <a:pPr lvl="1"/>
            <a:r>
              <a:rPr lang="en-US" dirty="0">
                <a:solidFill>
                  <a:srgbClr val="2B7799"/>
                </a:solidFill>
              </a:rPr>
              <a:t>Respect for Marriage Act</a:t>
            </a:r>
            <a:r>
              <a:rPr lang="en-US" dirty="0"/>
              <a:t> is</a:t>
            </a:r>
            <a:r>
              <a:rPr lang="en-US" dirty="0">
                <a:solidFill>
                  <a:srgbClr val="2B7799"/>
                </a:solidFill>
              </a:rPr>
              <a:t> </a:t>
            </a:r>
            <a:r>
              <a:rPr lang="en-US" dirty="0"/>
              <a:t>a federal law that provides authority for same-sex and interracial marriages.</a:t>
            </a:r>
          </a:p>
        </p:txBody>
      </p:sp>
    </p:spTree>
    <p:extLst>
      <p:ext uri="{BB962C8B-B14F-4D97-AF65-F5344CB8AC3E}">
        <p14:creationId xmlns:p14="http://schemas.microsoft.com/office/powerpoint/2010/main" val="4147206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CF7D-00CE-68B8-B2F1-0B86C54CBA77}"/>
              </a:ext>
            </a:extLst>
          </p:cNvPr>
          <p:cNvSpPr>
            <a:spLocks noGrp="1"/>
          </p:cNvSpPr>
          <p:nvPr>
            <p:ph type="title"/>
          </p:nvPr>
        </p:nvSpPr>
        <p:spPr/>
        <p:txBody>
          <a:bodyPr/>
          <a:lstStyle/>
          <a:p>
            <a:r>
              <a:rPr lang="en-US" dirty="0"/>
              <a:t>Lesson 10.3 Figure 6</a:t>
            </a:r>
          </a:p>
        </p:txBody>
      </p:sp>
      <p:sp>
        <p:nvSpPr>
          <p:cNvPr id="3" name="Content Placeholder 2">
            <a:extLst>
              <a:ext uri="{FF2B5EF4-FFF2-40B4-BE49-F238E27FC236}">
                <a16:creationId xmlns:a16="http://schemas.microsoft.com/office/drawing/2014/main" id="{2EA76D4F-DB4E-CB09-6985-B016D0BB5407}"/>
              </a:ext>
            </a:extLst>
          </p:cNvPr>
          <p:cNvSpPr>
            <a:spLocks noGrp="1"/>
          </p:cNvSpPr>
          <p:nvPr>
            <p:ph idx="1"/>
          </p:nvPr>
        </p:nvSpPr>
        <p:spPr>
          <a:xfrm>
            <a:off x="457200" y="4617720"/>
            <a:ext cx="8229600" cy="1234440"/>
          </a:xfrm>
        </p:spPr>
        <p:txBody>
          <a:bodyPr>
            <a:normAutofit fontScale="62500" lnSpcReduction="20000"/>
          </a:bodyPr>
          <a:lstStyle/>
          <a:p>
            <a:pPr marL="0" indent="0">
              <a:buNone/>
            </a:pPr>
            <a:r>
              <a:rPr lang="en-US" dirty="0"/>
              <a:t>Caption: Mildred and Richard Loving appealed their criminal case to the U.S. Supreme Court where it was decided unanimously to overturn their convictions and allow them to remain legally wed in the state of Virginia. This decision ended all race-based legal restrictions on marriage across the nation. The Loving v. Virginia case also established marriage as a fundamental right, supporting future </a:t>
            </a:r>
          </a:p>
        </p:txBody>
      </p:sp>
      <p:pic>
        <p:nvPicPr>
          <p:cNvPr id="4" name="Content Placeholder 6" descr="A black-and-white photograph of Mildred and Richard Loving">
            <a:extLst>
              <a:ext uri="{FF2B5EF4-FFF2-40B4-BE49-F238E27FC236}">
                <a16:creationId xmlns:a16="http://schemas.microsoft.com/office/drawing/2014/main" id="{881A9C55-789E-D088-59EE-655A53D8647B}"/>
              </a:ext>
            </a:extLst>
          </p:cNvPr>
          <p:cNvPicPr>
            <a:picLocks noChangeAspect="1"/>
          </p:cNvPicPr>
          <p:nvPr/>
        </p:nvPicPr>
        <p:blipFill rotWithShape="1">
          <a:blip r:embed="rId2"/>
          <a:srcRect b="1235"/>
          <a:stretch/>
        </p:blipFill>
        <p:spPr>
          <a:xfrm>
            <a:off x="1682496" y="1211580"/>
            <a:ext cx="5925312" cy="3291840"/>
          </a:xfrm>
          <a:prstGeom prst="rect">
            <a:avLst/>
          </a:prstGeom>
          <a:noFill/>
        </p:spPr>
      </p:pic>
    </p:spTree>
    <p:extLst>
      <p:ext uri="{BB962C8B-B14F-4D97-AF65-F5344CB8AC3E}">
        <p14:creationId xmlns:p14="http://schemas.microsoft.com/office/powerpoint/2010/main" val="1829380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Child Custody Laws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Before the 1980s, it was nearly impossible for LGBTQIA+ parents to adopt or raise children without great difficulty.</a:t>
            </a:r>
          </a:p>
          <a:p>
            <a:pPr lvl="1"/>
            <a:r>
              <a:rPr lang="en-US" dirty="0">
                <a:solidFill>
                  <a:srgbClr val="2B7799"/>
                </a:solidFill>
              </a:rPr>
              <a:t>In June 2015, the Supreme Court ruled that same-sex couples had the legal right to adopt children in the case of </a:t>
            </a:r>
            <a:r>
              <a:rPr lang="en-US" i="1" dirty="0">
                <a:solidFill>
                  <a:srgbClr val="2B7799"/>
                </a:solidFill>
              </a:rPr>
              <a:t>Oberfell v. Hodges</a:t>
            </a:r>
            <a:r>
              <a:rPr lang="en-US" dirty="0">
                <a:solidFill>
                  <a:srgbClr val="2B7799"/>
                </a:solidFill>
              </a:rPr>
              <a:t>. </a:t>
            </a:r>
          </a:p>
          <a:p>
            <a:pPr lvl="1"/>
            <a:r>
              <a:rPr lang="en-US" dirty="0"/>
              <a:t>Some states allow adoption by all couples, including unmarried couples.</a:t>
            </a:r>
            <a:endParaRPr lang="en-US" dirty="0">
              <a:solidFill>
                <a:srgbClr val="2B7799"/>
              </a:solidFill>
            </a:endParaRPr>
          </a:p>
        </p:txBody>
      </p:sp>
    </p:spTree>
    <p:extLst>
      <p:ext uri="{BB962C8B-B14F-4D97-AF65-F5344CB8AC3E}">
        <p14:creationId xmlns:p14="http://schemas.microsoft.com/office/powerpoint/2010/main" val="767983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359CF-BC06-3F3F-03E9-CEFB54784262}"/>
              </a:ext>
            </a:extLst>
          </p:cNvPr>
          <p:cNvSpPr>
            <a:spLocks noGrp="1"/>
          </p:cNvSpPr>
          <p:nvPr>
            <p:ph type="title"/>
          </p:nvPr>
        </p:nvSpPr>
        <p:spPr/>
        <p:txBody>
          <a:bodyPr/>
          <a:lstStyle/>
          <a:p>
            <a:r>
              <a:rPr lang="en-US" dirty="0"/>
              <a:t>Lesson 10.3 Figure  7</a:t>
            </a:r>
          </a:p>
        </p:txBody>
      </p:sp>
      <p:sp>
        <p:nvSpPr>
          <p:cNvPr id="3" name="Content Placeholder 2">
            <a:extLst>
              <a:ext uri="{FF2B5EF4-FFF2-40B4-BE49-F238E27FC236}">
                <a16:creationId xmlns:a16="http://schemas.microsoft.com/office/drawing/2014/main" id="{71D5C740-E163-2379-9A3C-BDE6F84A66A5}"/>
              </a:ext>
            </a:extLst>
          </p:cNvPr>
          <p:cNvSpPr>
            <a:spLocks noGrp="1"/>
          </p:cNvSpPr>
          <p:nvPr>
            <p:ph idx="1"/>
          </p:nvPr>
        </p:nvSpPr>
        <p:spPr>
          <a:xfrm>
            <a:off x="457200" y="4745736"/>
            <a:ext cx="8229600" cy="1106424"/>
          </a:xfrm>
        </p:spPr>
        <p:txBody>
          <a:bodyPr>
            <a:normAutofit fontScale="55000" lnSpcReduction="20000"/>
          </a:bodyPr>
          <a:lstStyle/>
          <a:p>
            <a:pPr marL="0" indent="0">
              <a:buNone/>
            </a:pPr>
            <a:r>
              <a:rPr lang="en-US" dirty="0"/>
              <a:t>Caption: </a:t>
            </a:r>
            <a:r>
              <a:rPr lang="en-US" i="1" dirty="0"/>
              <a:t>Obergefell v. Hodges </a:t>
            </a:r>
            <a:r>
              <a:rPr lang="en-US" dirty="0"/>
              <a:t>was a landmark civil rights case in 2015 in which the U.S. Supreme Court ruled that the fundamental right to marry is guaranteed to same-sex couples by both the Due Process Clause and the Equal Protection Clause of the Fourteenth Amendment to the United States Constitution. James Obergefell, pictured left, married John Arthur James, pictured right, in 2013. After James' passing, Obergefell was not recognized on the death certificate as the surviving spouse.</a:t>
            </a:r>
          </a:p>
        </p:txBody>
      </p:sp>
      <p:pic>
        <p:nvPicPr>
          <p:cNvPr id="4" name="Content Placeholder 6" descr="A photograph of James Obergefell holding John Arthur James' hands">
            <a:extLst>
              <a:ext uri="{FF2B5EF4-FFF2-40B4-BE49-F238E27FC236}">
                <a16:creationId xmlns:a16="http://schemas.microsoft.com/office/drawing/2014/main" id="{213EDA24-882E-3AB1-6371-EB994DEC7C73}"/>
              </a:ext>
            </a:extLst>
          </p:cNvPr>
          <p:cNvPicPr>
            <a:picLocks noChangeAspect="1"/>
          </p:cNvPicPr>
          <p:nvPr/>
        </p:nvPicPr>
        <p:blipFill rotWithShape="1">
          <a:blip r:embed="rId2"/>
          <a:srcRect t="1235"/>
          <a:stretch/>
        </p:blipFill>
        <p:spPr>
          <a:xfrm>
            <a:off x="1298448" y="1108456"/>
            <a:ext cx="6547104" cy="3637280"/>
          </a:xfrm>
          <a:prstGeom prst="rect">
            <a:avLst/>
          </a:prstGeom>
          <a:noFill/>
        </p:spPr>
      </p:pic>
    </p:spTree>
    <p:extLst>
      <p:ext uri="{BB962C8B-B14F-4D97-AF65-F5344CB8AC3E}">
        <p14:creationId xmlns:p14="http://schemas.microsoft.com/office/powerpoint/2010/main" val="926829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Sexual Fluidity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b="1" dirty="0"/>
              <a:t>Sexual fluidity</a:t>
            </a:r>
            <a:r>
              <a:rPr lang="en-US" dirty="0"/>
              <a:t>: A change in sexual attraction, identity, or behavior</a:t>
            </a:r>
          </a:p>
          <a:p>
            <a:pPr lvl="1"/>
            <a:r>
              <a:rPr lang="en-US" dirty="0"/>
              <a:t>Common in young people and people within the LGBTQIA+ community</a:t>
            </a:r>
          </a:p>
          <a:p>
            <a:pPr lvl="1"/>
            <a:r>
              <a:rPr lang="en-US" dirty="0"/>
              <a:t>It is also common to have a relatively stable understanding of one’s sexuality.</a:t>
            </a:r>
          </a:p>
          <a:p>
            <a:pPr lvl="1"/>
            <a:endParaRPr lang="en-US" dirty="0">
              <a:solidFill>
                <a:srgbClr val="2B7799"/>
              </a:solidFill>
            </a:endParaRPr>
          </a:p>
        </p:txBody>
      </p:sp>
    </p:spTree>
    <p:extLst>
      <p:ext uri="{BB962C8B-B14F-4D97-AF65-F5344CB8AC3E}">
        <p14:creationId xmlns:p14="http://schemas.microsoft.com/office/powerpoint/2010/main" val="3390326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Sexuality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Throughout time and place, the vast majority of human beings have participated in sexual relationships (Broude, 2003). </a:t>
            </a:r>
          </a:p>
          <a:p>
            <a:pPr lvl="1"/>
            <a:r>
              <a:rPr lang="en-US" dirty="0"/>
              <a:t>Each generation has interpreted sexuality differently.</a:t>
            </a:r>
          </a:p>
          <a:p>
            <a:pPr lvl="1"/>
            <a:r>
              <a:rPr lang="en-US" dirty="0">
                <a:solidFill>
                  <a:srgbClr val="2B7799"/>
                </a:solidFill>
              </a:rPr>
              <a:t>Historically, religion has been the greatest influence on </a:t>
            </a:r>
            <a:r>
              <a:rPr lang="en-US" dirty="0"/>
              <a:t>behavior.</a:t>
            </a:r>
          </a:p>
          <a:p>
            <a:pPr lvl="1"/>
            <a:r>
              <a:rPr lang="en-US" dirty="0">
                <a:solidFill>
                  <a:srgbClr val="2B7799"/>
                </a:solidFill>
              </a:rPr>
              <a:t>Recently, this has changed to peer and social media.</a:t>
            </a:r>
          </a:p>
        </p:txBody>
      </p:sp>
    </p:spTree>
    <p:extLst>
      <p:ext uri="{BB962C8B-B14F-4D97-AF65-F5344CB8AC3E}">
        <p14:creationId xmlns:p14="http://schemas.microsoft.com/office/powerpoint/2010/main" val="21147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Conversion Therapy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Conversion therapy is a largely discredited practice of trying to realign a person’s sexual orientation from nonheterosexual to heterosexual. </a:t>
            </a:r>
          </a:p>
          <a:p>
            <a:pPr lvl="1"/>
            <a:r>
              <a:rPr lang="en-US" dirty="0"/>
              <a:t>Also called reparative therapy, reorientation therapy, or sexual orientation change</a:t>
            </a:r>
          </a:p>
          <a:p>
            <a:pPr lvl="1"/>
            <a:r>
              <a:rPr lang="en-US" dirty="0">
                <a:solidFill>
                  <a:srgbClr val="2B7799"/>
                </a:solidFill>
              </a:rPr>
              <a:t>Early claims of success have been largely discredited, even by the authors of these reports.</a:t>
            </a:r>
          </a:p>
        </p:txBody>
      </p:sp>
    </p:spTree>
    <p:extLst>
      <p:ext uri="{BB962C8B-B14F-4D97-AF65-F5344CB8AC3E}">
        <p14:creationId xmlns:p14="http://schemas.microsoft.com/office/powerpoint/2010/main" val="2904610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Questions</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p:txBody>
          <a:bodyPr>
            <a:normAutofit fontScale="77500" lnSpcReduction="20000"/>
          </a:bodyPr>
          <a:lstStyle/>
          <a:p>
            <a:pPr algn="l">
              <a:buFont typeface="Arial" panose="020B0604020202020204" pitchFamily="34" charset="0"/>
              <a:buChar char="•"/>
            </a:pPr>
            <a:r>
              <a:rPr lang="en-US" b="0" i="0" dirty="0">
                <a:effectLst/>
                <a:latin typeface="+mj-lt"/>
              </a:rPr>
              <a:t>How is your sexuality tied to your gender?</a:t>
            </a:r>
          </a:p>
          <a:p>
            <a:pPr algn="l">
              <a:buFont typeface="Arial" panose="020B0604020202020204" pitchFamily="34" charset="0"/>
              <a:buChar char="•"/>
            </a:pPr>
            <a:endParaRPr lang="en-US" b="0" i="0" dirty="0">
              <a:effectLst/>
              <a:latin typeface="+mj-lt"/>
            </a:endParaRPr>
          </a:p>
          <a:p>
            <a:pPr algn="l">
              <a:buFont typeface="Arial" panose="020B0604020202020204" pitchFamily="34" charset="0"/>
              <a:buChar char="•"/>
            </a:pPr>
            <a:r>
              <a:rPr lang="en-US" b="0" i="0" dirty="0">
                <a:effectLst/>
                <a:latin typeface="+mj-lt"/>
              </a:rPr>
              <a:t>How conscious are you of how you perform your gender roles and sexual orientation on a daily basis?</a:t>
            </a:r>
          </a:p>
          <a:p>
            <a:pPr algn="l">
              <a:buFont typeface="Arial" panose="020B0604020202020204" pitchFamily="34" charset="0"/>
              <a:buChar char="•"/>
            </a:pPr>
            <a:endParaRPr lang="en-US" b="0" i="0" dirty="0">
              <a:effectLst/>
              <a:latin typeface="+mj-lt"/>
            </a:endParaRPr>
          </a:p>
          <a:p>
            <a:pPr algn="l">
              <a:buFont typeface="Arial" panose="020B0604020202020204" pitchFamily="34" charset="0"/>
              <a:buChar char="•"/>
            </a:pPr>
            <a:r>
              <a:rPr lang="en-US" b="0" i="0" dirty="0">
                <a:effectLst/>
                <a:latin typeface="+mj-lt"/>
              </a:rPr>
              <a:t>How much do cultural expectations about gender and sexuality affect the way you feel about your own ability to perform gender roles?</a:t>
            </a:r>
          </a:p>
          <a:p>
            <a:pPr algn="l">
              <a:buFont typeface="Arial" panose="020B0604020202020204" pitchFamily="34" charset="0"/>
              <a:buChar char="•"/>
            </a:pPr>
            <a:endParaRPr lang="en-US" b="0" i="0" dirty="0">
              <a:effectLst/>
              <a:latin typeface="+mj-lt"/>
            </a:endParaRPr>
          </a:p>
          <a:p>
            <a:pPr algn="l">
              <a:buFont typeface="Arial" panose="020B0604020202020204" pitchFamily="34" charset="0"/>
              <a:buChar char="•"/>
            </a:pPr>
            <a:r>
              <a:rPr lang="en-US" b="0" i="0" dirty="0">
                <a:effectLst/>
                <a:latin typeface="+mj-lt"/>
              </a:rPr>
              <a:t>Are the performance of gender and sexual identities changing? How so?</a:t>
            </a:r>
          </a:p>
          <a:p>
            <a:pPr algn="l">
              <a:buFont typeface="Arial" panose="020B0604020202020204" pitchFamily="34" charset="0"/>
              <a:buChar char="•"/>
            </a:pPr>
            <a:endParaRPr lang="en-US" b="0" i="0" dirty="0">
              <a:effectLst/>
              <a:latin typeface="+mj-lt"/>
            </a:endParaRPr>
          </a:p>
          <a:p>
            <a:pPr algn="l">
              <a:buFont typeface="Arial" panose="020B0604020202020204" pitchFamily="34" charset="0"/>
              <a:buChar char="•"/>
            </a:pPr>
            <a:r>
              <a:rPr lang="en-US" b="0" i="0" dirty="0">
                <a:effectLst/>
                <a:latin typeface="+mj-lt"/>
              </a:rPr>
              <a:t>Do people of differing races, ethnicities, nationalities, religions, and social classes experience their gender roles differently or similarly? Why or why not?</a:t>
            </a:r>
          </a:p>
          <a:p>
            <a:endParaRPr lang="en-US" dirty="0"/>
          </a:p>
        </p:txBody>
      </p:sp>
    </p:spTree>
    <p:extLst>
      <p:ext uri="{BB962C8B-B14F-4D97-AF65-F5344CB8AC3E}">
        <p14:creationId xmlns:p14="http://schemas.microsoft.com/office/powerpoint/2010/main" val="3029162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85000" lnSpcReduction="20000"/>
          </a:bodyPr>
          <a:lstStyle/>
          <a:p>
            <a:r>
              <a:rPr lang="en-US" sz="2400" dirty="0"/>
              <a:t> Sexuality is the capacity to experience sexual feelings and attractions.</a:t>
            </a:r>
          </a:p>
          <a:p>
            <a:pPr lvl="1"/>
            <a:r>
              <a:rPr lang="en-US" sz="2400" dirty="0"/>
              <a:t>Almost everyone in the world has participated in sexual activity.</a:t>
            </a:r>
          </a:p>
          <a:p>
            <a:pPr lvl="1"/>
            <a:r>
              <a:rPr lang="en-US" sz="2400" dirty="0">
                <a:solidFill>
                  <a:srgbClr val="2B7799"/>
                </a:solidFill>
              </a:rPr>
              <a:t>Norms vary from generation to generation. Historically, religion has been the main guiding factor.</a:t>
            </a:r>
            <a:endParaRPr lang="en-US" sz="2400" dirty="0"/>
          </a:p>
          <a:p>
            <a:r>
              <a:rPr lang="en-US" sz="2400" dirty="0"/>
              <a:t>Sexual orientation is an individual</a:t>
            </a:r>
            <a:r>
              <a:rPr lang="en-US" sz="2600" dirty="0">
                <a:solidFill>
                  <a:srgbClr val="182F58"/>
                </a:solidFill>
                <a:effectLst/>
                <a:latin typeface="Calibri" panose="020F0502020204030204" pitchFamily="34" charset="0"/>
              </a:rPr>
              <a:t>'</a:t>
            </a:r>
            <a:r>
              <a:rPr lang="en-US" sz="2400" dirty="0"/>
              <a:t>s emotional and erotic attraction to others that covers all domains but is not necessarily based on gender identity or expression.</a:t>
            </a:r>
          </a:p>
          <a:p>
            <a:r>
              <a:rPr lang="en-US" sz="2400" dirty="0"/>
              <a:t>Heteronormativity is often considered the default sexual orientation. This developed from a heteronormative society and often leads to discrimination.</a:t>
            </a:r>
          </a:p>
          <a:p>
            <a:r>
              <a:rPr lang="en-US" sz="2400" dirty="0"/>
              <a:t>Sexual orientation varies from person to person and covers a wide spectrum of orientations.</a:t>
            </a:r>
          </a:p>
          <a:p>
            <a:r>
              <a:rPr lang="en-US" sz="2400" dirty="0"/>
              <a:t>Discrimination against members of the LGBTQIA+ community is an ongoing issue despite legal efforts to change this. </a:t>
            </a:r>
          </a:p>
          <a:p>
            <a:r>
              <a:rPr lang="en-US" sz="2400" dirty="0"/>
              <a:t>Conversion therapy is now a largely discredited method to change an individual</a:t>
            </a:r>
            <a:r>
              <a:rPr lang="en-US" sz="2400" dirty="0">
                <a:solidFill>
                  <a:srgbClr val="182F58"/>
                </a:solidFill>
                <a:effectLst/>
                <a:latin typeface="Calibri" panose="020F0502020204030204" pitchFamily="34" charset="0"/>
              </a:rPr>
              <a:t>'</a:t>
            </a:r>
            <a:r>
              <a:rPr lang="en-US" sz="2400" dirty="0"/>
              <a:t>s orientation from nonheterosexual to heterosexual.</a:t>
            </a:r>
          </a:p>
        </p:txBody>
      </p:sp>
    </p:spTree>
    <p:extLst>
      <p:ext uri="{BB962C8B-B14F-4D97-AF65-F5344CB8AC3E}">
        <p14:creationId xmlns:p14="http://schemas.microsoft.com/office/powerpoint/2010/main" val="45735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614487" y="-994172"/>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10.3 Figure </a:t>
            </a:r>
            <a:r>
              <a:rPr lang="en-US" dirty="0"/>
              <a:t>1</a:t>
            </a:r>
            <a:endParaRPr lang="en-US" sz="3200" b="1" dirty="0">
              <a:solidFill>
                <a:schemeClr val="accent1"/>
              </a:solidFill>
            </a:endParaRPr>
          </a:p>
        </p:txBody>
      </p:sp>
      <p:sp>
        <p:nvSpPr>
          <p:cNvPr id="13315" name="Rectangle 3"/>
          <p:cNvSpPr>
            <a:spLocks noGrp="1"/>
          </p:cNvSpPr>
          <p:nvPr>
            <p:ph idx="1"/>
          </p:nvPr>
        </p:nvSpPr>
        <p:spPr>
          <a:xfrm>
            <a:off x="457200" y="4937760"/>
            <a:ext cx="8229600" cy="914400"/>
          </a:xfrm>
          <a:prstGeom prst="rect">
            <a:avLst/>
          </a:prstGeom>
        </p:spPr>
        <p:txBody>
          <a:bodyPr>
            <a:normAutofit fontScale="55000" lnSpcReduction="20000"/>
          </a:bodyPr>
          <a:lstStyle/>
          <a:p>
            <a:pPr marL="0" indent="0">
              <a:buNone/>
              <a:tabLst>
                <a:tab pos="461963" algn="l"/>
              </a:tabLst>
            </a:pPr>
            <a:r>
              <a:rPr lang="en-US" i="0" dirty="0"/>
              <a:t>Caption: Sexual practices can differ greatly among groups. Recent studies show that married couples have sex about twice a week. Other data show that older people have sex about two to three times a month, and younger couples have sex about once a week (Montgomery, 2018).</a:t>
            </a:r>
          </a:p>
        </p:txBody>
      </p:sp>
      <p:pic>
        <p:nvPicPr>
          <p:cNvPr id="2" name="Content Placeholder 6" descr="A photo of a couple lying in bed together">
            <a:extLst>
              <a:ext uri="{FF2B5EF4-FFF2-40B4-BE49-F238E27FC236}">
                <a16:creationId xmlns:a16="http://schemas.microsoft.com/office/drawing/2014/main" id="{E5D1804C-863A-8237-EC49-938CF1080AC7}"/>
              </a:ext>
            </a:extLst>
          </p:cNvPr>
          <p:cNvPicPr>
            <a:picLocks noChangeAspect="1"/>
          </p:cNvPicPr>
          <p:nvPr/>
        </p:nvPicPr>
        <p:blipFill rotWithShape="1">
          <a:blip r:embed="rId2"/>
          <a:srcRect t="1235"/>
          <a:stretch/>
        </p:blipFill>
        <p:spPr>
          <a:xfrm>
            <a:off x="1362456" y="1097280"/>
            <a:ext cx="6629400" cy="3683000"/>
          </a:xfrm>
          <a:prstGeom prst="rect">
            <a:avLst/>
          </a:prstGeom>
          <a:noFill/>
        </p:spPr>
      </p:pic>
    </p:spTree>
    <p:extLst>
      <p:ext uri="{BB962C8B-B14F-4D97-AF65-F5344CB8AC3E}">
        <p14:creationId xmlns:p14="http://schemas.microsoft.com/office/powerpoint/2010/main" val="558387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Sexuality And Sexual Orientation</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b="1" dirty="0"/>
              <a:t>Sexuality</a:t>
            </a:r>
            <a:r>
              <a:rPr lang="en-US" dirty="0"/>
              <a:t>: The capacity to experience sexual feelings and attraction</a:t>
            </a:r>
          </a:p>
          <a:p>
            <a:r>
              <a:rPr lang="en-US" b="1" dirty="0"/>
              <a:t>Sexual orientation</a:t>
            </a:r>
            <a:r>
              <a:rPr lang="en-US" dirty="0"/>
              <a:t>: An individual</a:t>
            </a:r>
            <a:r>
              <a:rPr lang="en-US" dirty="0">
                <a:solidFill>
                  <a:srgbClr val="182F58"/>
                </a:solidFill>
                <a:effectLst/>
                <a:latin typeface="Calibri" panose="020F0502020204030204" pitchFamily="34" charset="0"/>
              </a:rPr>
              <a:t>'</a:t>
            </a:r>
            <a:r>
              <a:rPr lang="en-US" dirty="0"/>
              <a:t>s emotional and erotic attractions to other people</a:t>
            </a:r>
          </a:p>
          <a:p>
            <a:pPr lvl="1"/>
            <a:r>
              <a:rPr lang="en-US" dirty="0"/>
              <a:t>Defined by their physical, mental, emotional, and sexual attraction or lack thereof</a:t>
            </a:r>
          </a:p>
          <a:p>
            <a:pPr lvl="1"/>
            <a:r>
              <a:rPr lang="en-US" dirty="0">
                <a:solidFill>
                  <a:srgbClr val="2B7799"/>
                </a:solidFill>
              </a:rPr>
              <a:t>Sexual attraction is not necessarily based on gender identity or expression. </a:t>
            </a:r>
          </a:p>
          <a:p>
            <a:pPr lvl="1"/>
            <a:endParaRPr lang="en-US" dirty="0">
              <a:solidFill>
                <a:srgbClr val="2B7799"/>
              </a:solidFill>
            </a:endParaRPr>
          </a:p>
        </p:txBody>
      </p:sp>
    </p:spTree>
    <p:extLst>
      <p:ext uri="{BB962C8B-B14F-4D97-AF65-F5344CB8AC3E}">
        <p14:creationId xmlns:p14="http://schemas.microsoft.com/office/powerpoint/2010/main" val="533393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Common Sexual Orientations</a:t>
            </a:r>
          </a:p>
        </p:txBody>
      </p:sp>
      <p:pic>
        <p:nvPicPr>
          <p:cNvPr id="4" name="Content Placeholder 6" descr="A photo of a person carrying the rainbow flag">
            <a:extLst>
              <a:ext uri="{FF2B5EF4-FFF2-40B4-BE49-F238E27FC236}">
                <a16:creationId xmlns:a16="http://schemas.microsoft.com/office/drawing/2014/main" id="{6C25CFFD-9FBE-3B41-3F6C-5AF16E7469C1}"/>
              </a:ext>
            </a:extLst>
          </p:cNvPr>
          <p:cNvPicPr>
            <a:picLocks noChangeAspect="1"/>
          </p:cNvPicPr>
          <p:nvPr/>
        </p:nvPicPr>
        <p:blipFill rotWithShape="1">
          <a:blip r:embed="rId2"/>
          <a:srcRect l="33688" r="32674"/>
          <a:stretch/>
        </p:blipFill>
        <p:spPr>
          <a:xfrm>
            <a:off x="377025" y="1527048"/>
            <a:ext cx="2274735" cy="3803904"/>
          </a:xfrm>
          <a:prstGeom prst="rect">
            <a:avLst/>
          </a:prstGeom>
          <a:noFill/>
        </p:spPr>
      </p:pic>
      <p:sp>
        <p:nvSpPr>
          <p:cNvPr id="5" name="TextBox 4">
            <a:extLst>
              <a:ext uri="{FF2B5EF4-FFF2-40B4-BE49-F238E27FC236}">
                <a16:creationId xmlns:a16="http://schemas.microsoft.com/office/drawing/2014/main" id="{9626F415-169A-8A2C-F441-76D9D7E8B70E}"/>
              </a:ext>
            </a:extLst>
          </p:cNvPr>
          <p:cNvSpPr txBox="1"/>
          <p:nvPr/>
        </p:nvSpPr>
        <p:spPr>
          <a:xfrm>
            <a:off x="1201646" y="5337640"/>
            <a:ext cx="625492" cy="253916"/>
          </a:xfrm>
          <a:prstGeom prst="rect">
            <a:avLst/>
          </a:prstGeom>
          <a:noFill/>
        </p:spPr>
        <p:txBody>
          <a:bodyPr wrap="none" rtlCol="0">
            <a:spAutoFit/>
          </a:bodyPr>
          <a:lstStyle/>
          <a:p>
            <a:r>
              <a:rPr lang="en-US" sz="1050" dirty="0">
                <a:solidFill>
                  <a:srgbClr val="182F58"/>
                </a:solidFill>
              </a:rPr>
              <a:t>Figure 3</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2651760" y="1280160"/>
            <a:ext cx="6035040" cy="4572000"/>
          </a:xfrm>
        </p:spPr>
        <p:txBody>
          <a:bodyPr>
            <a:normAutofit fontScale="70000" lnSpcReduction="20000"/>
          </a:bodyPr>
          <a:lstStyle/>
          <a:p>
            <a:r>
              <a:rPr lang="en-US" b="1" dirty="0"/>
              <a:t>Heterosexuality</a:t>
            </a:r>
            <a:r>
              <a:rPr lang="en-US" dirty="0"/>
              <a:t>: attraction to individuals of a different sex</a:t>
            </a:r>
          </a:p>
          <a:p>
            <a:r>
              <a:rPr lang="en-US" b="1" dirty="0"/>
              <a:t>Homosexuality</a:t>
            </a:r>
            <a:r>
              <a:rPr lang="en-US" dirty="0"/>
              <a:t>: attraction to individuals of the same sex</a:t>
            </a:r>
          </a:p>
          <a:p>
            <a:r>
              <a:rPr lang="en-US" b="1" dirty="0"/>
              <a:t>Bisexuality</a:t>
            </a:r>
            <a:r>
              <a:rPr lang="en-US" dirty="0"/>
              <a:t>: attraction to individuals of either sex</a:t>
            </a:r>
          </a:p>
          <a:p>
            <a:r>
              <a:rPr lang="en-US" b="1" dirty="0"/>
              <a:t>Asexuality</a:t>
            </a:r>
            <a:r>
              <a:rPr lang="en-US" dirty="0"/>
              <a:t>: lack of sexual attraction and arousal</a:t>
            </a:r>
          </a:p>
          <a:p>
            <a:r>
              <a:rPr lang="en-US" b="1" dirty="0"/>
              <a:t>Pansexuality</a:t>
            </a:r>
            <a:r>
              <a:rPr lang="en-US" dirty="0"/>
              <a:t>: attraction that does not regard gender and is not limited by sex, gender identity, or gender expression</a:t>
            </a:r>
          </a:p>
          <a:p>
            <a:r>
              <a:rPr lang="en-US" b="1" dirty="0"/>
              <a:t>Omnisexuality</a:t>
            </a:r>
            <a:r>
              <a:rPr lang="en-US" dirty="0"/>
              <a:t>: attraction that acknowledges gender and is not limited by sex, gender identity, or gender expression</a:t>
            </a:r>
          </a:p>
          <a:p>
            <a:pPr marL="0" indent="0">
              <a:buNone/>
            </a:pPr>
            <a:endParaRPr lang="en-US" dirty="0"/>
          </a:p>
          <a:p>
            <a:pPr lvl="1"/>
            <a:r>
              <a:rPr lang="en-US" dirty="0"/>
              <a:t>Other orientations exist, and perhaps sexual orientation is better thought of as being on a spectrum. </a:t>
            </a:r>
            <a:endParaRPr lang="en-US" dirty="0">
              <a:solidFill>
                <a:srgbClr val="2B7799"/>
              </a:solidFill>
            </a:endParaRPr>
          </a:p>
        </p:txBody>
      </p:sp>
    </p:spTree>
    <p:extLst>
      <p:ext uri="{BB962C8B-B14F-4D97-AF65-F5344CB8AC3E}">
        <p14:creationId xmlns:p14="http://schemas.microsoft.com/office/powerpoint/2010/main" val="2919658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Heteronormativity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164592" y="1207008"/>
            <a:ext cx="5952744" cy="4572000"/>
          </a:xfrm>
        </p:spPr>
        <p:txBody>
          <a:bodyPr>
            <a:normAutofit fontScale="92500" lnSpcReduction="20000"/>
          </a:bodyPr>
          <a:lstStyle/>
          <a:p>
            <a:r>
              <a:rPr lang="en-US" b="1" dirty="0"/>
              <a:t>Heteronormativity</a:t>
            </a:r>
            <a:r>
              <a:rPr lang="en-US" dirty="0"/>
              <a:t> is the belief or assumption that heterosexuality, predicated on the gender binary, is the default, preferred or normal mode of sexual orientation.  </a:t>
            </a:r>
          </a:p>
          <a:p>
            <a:pPr lvl="1"/>
            <a:r>
              <a:rPr lang="en-US" dirty="0"/>
              <a:t>Socially promotes heterosexual sexual and marital relationships, relationships, and families as most fitting</a:t>
            </a:r>
          </a:p>
          <a:p>
            <a:pPr lvl="1"/>
            <a:r>
              <a:rPr lang="en-US" dirty="0">
                <a:solidFill>
                  <a:srgbClr val="2B7799"/>
                </a:solidFill>
              </a:rPr>
              <a:t>Developed in a heteronormative society</a:t>
            </a:r>
          </a:p>
          <a:p>
            <a:pPr lvl="1"/>
            <a:r>
              <a:rPr lang="en-US" dirty="0"/>
              <a:t>Has led to ongoing discrimination against nonheterosexual individuals</a:t>
            </a:r>
            <a:endParaRPr lang="en-US" dirty="0">
              <a:solidFill>
                <a:srgbClr val="2B7799"/>
              </a:solidFill>
            </a:endParaRPr>
          </a:p>
        </p:txBody>
      </p:sp>
      <p:pic>
        <p:nvPicPr>
          <p:cNvPr id="4" name="Content Placeholder 6" descr="Two photographs of couples in wedding attire">
            <a:extLst>
              <a:ext uri="{FF2B5EF4-FFF2-40B4-BE49-F238E27FC236}">
                <a16:creationId xmlns:a16="http://schemas.microsoft.com/office/drawing/2014/main" id="{41758518-2A2F-E905-F7DE-A11C36BD5DEE}"/>
              </a:ext>
            </a:extLst>
          </p:cNvPr>
          <p:cNvPicPr>
            <a:picLocks noChangeAspect="1"/>
          </p:cNvPicPr>
          <p:nvPr/>
        </p:nvPicPr>
        <p:blipFill rotWithShape="1">
          <a:blip r:embed="rId2"/>
          <a:srcRect l="12445" r="13333" b="1235"/>
          <a:stretch/>
        </p:blipFill>
        <p:spPr>
          <a:xfrm>
            <a:off x="5757574" y="2267712"/>
            <a:ext cx="3102962" cy="2322576"/>
          </a:xfrm>
          <a:prstGeom prst="rect">
            <a:avLst/>
          </a:prstGeom>
          <a:noFill/>
        </p:spPr>
      </p:pic>
      <p:sp>
        <p:nvSpPr>
          <p:cNvPr id="5" name="TextBox 4">
            <a:extLst>
              <a:ext uri="{FF2B5EF4-FFF2-40B4-BE49-F238E27FC236}">
                <a16:creationId xmlns:a16="http://schemas.microsoft.com/office/drawing/2014/main" id="{C458D3A3-007D-DF2B-B826-F1160BCD78B0}"/>
              </a:ext>
            </a:extLst>
          </p:cNvPr>
          <p:cNvSpPr txBox="1"/>
          <p:nvPr/>
        </p:nvSpPr>
        <p:spPr>
          <a:xfrm>
            <a:off x="7176190" y="4590288"/>
            <a:ext cx="625492" cy="253916"/>
          </a:xfrm>
          <a:prstGeom prst="rect">
            <a:avLst/>
          </a:prstGeom>
          <a:noFill/>
        </p:spPr>
        <p:txBody>
          <a:bodyPr wrap="none" rtlCol="0">
            <a:spAutoFit/>
          </a:bodyPr>
          <a:lstStyle/>
          <a:p>
            <a:r>
              <a:rPr lang="en-US" sz="1050" dirty="0">
                <a:solidFill>
                  <a:srgbClr val="182F58"/>
                </a:solidFill>
              </a:rPr>
              <a:t>Figure 3</a:t>
            </a:r>
          </a:p>
        </p:txBody>
      </p:sp>
    </p:spTree>
    <p:extLst>
      <p:ext uri="{BB962C8B-B14F-4D97-AF65-F5344CB8AC3E}">
        <p14:creationId xmlns:p14="http://schemas.microsoft.com/office/powerpoint/2010/main" val="792452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p:txBody>
          <a:bodyPr>
            <a:normAutofit fontScale="92500" lnSpcReduction="20000"/>
          </a:bodyPr>
          <a:lstStyle/>
          <a:p>
            <a:r>
              <a:rPr lang="en-US" dirty="0"/>
              <a:t>For each scenario, identify the correct term.</a:t>
            </a:r>
          </a:p>
          <a:p>
            <a:endParaRPr lang="en-US" dirty="0"/>
          </a:p>
          <a:p>
            <a:r>
              <a:rPr lang="en-US" dirty="0"/>
              <a:t>Gamilia is not sexually attracted to anyone. What is her sexual orientation?</a:t>
            </a:r>
          </a:p>
          <a:p>
            <a:endParaRPr lang="en-US" dirty="0"/>
          </a:p>
          <a:p>
            <a:r>
              <a:rPr lang="en-US" dirty="0"/>
              <a:t>David</a:t>
            </a:r>
            <a:r>
              <a:rPr lang="en-US" dirty="0">
                <a:effectLst/>
                <a:latin typeface="Calibri" panose="020F0502020204030204" pitchFamily="34" charset="0"/>
              </a:rPr>
              <a:t>'</a:t>
            </a:r>
            <a:r>
              <a:rPr lang="en-US" dirty="0"/>
              <a:t>s company only offers health insurance to married heterosexual couples. This social institution is an example of what?</a:t>
            </a:r>
          </a:p>
          <a:p>
            <a:endParaRPr lang="en-US" dirty="0"/>
          </a:p>
          <a:p>
            <a:r>
              <a:rPr lang="en-US" dirty="0"/>
              <a:t>Marie and Juan assume their daughter will grow up to be feminine and marry a man. This is an example of what belief?</a:t>
            </a:r>
          </a:p>
        </p:txBody>
      </p:sp>
    </p:spTree>
    <p:extLst>
      <p:ext uri="{BB962C8B-B14F-4D97-AF65-F5344CB8AC3E}">
        <p14:creationId xmlns:p14="http://schemas.microsoft.com/office/powerpoint/2010/main" val="1501476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Awareness Of Sexual Orientation</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According to scientific understanding, people are usually—but not always—aware of their sexual orientation. </a:t>
            </a:r>
          </a:p>
          <a:p>
            <a:pPr lvl="1"/>
            <a:r>
              <a:rPr lang="en-US" dirty="0">
                <a:solidFill>
                  <a:srgbClr val="2B7799"/>
                </a:solidFill>
              </a:rPr>
              <a:t>Typically begins in middle childhood</a:t>
            </a:r>
          </a:p>
          <a:p>
            <a:pPr lvl="1"/>
            <a:r>
              <a:rPr lang="en-US" dirty="0"/>
              <a:t>The timing of announcing one’s sexual orientation varies from person to person.</a:t>
            </a:r>
          </a:p>
          <a:p>
            <a:pPr lvl="1"/>
            <a:r>
              <a:rPr lang="en-US" dirty="0"/>
              <a:t>There is no scientific consensus regarding the exact reasons why an individual has a certain sexual orientation.</a:t>
            </a:r>
          </a:p>
          <a:p>
            <a:pPr lvl="1"/>
            <a:endParaRPr lang="en-US" dirty="0">
              <a:solidFill>
                <a:srgbClr val="2B7799"/>
              </a:solidFill>
            </a:endParaRPr>
          </a:p>
        </p:txBody>
      </p:sp>
    </p:spTree>
    <p:extLst>
      <p:ext uri="{BB962C8B-B14F-4D97-AF65-F5344CB8AC3E}">
        <p14:creationId xmlns:p14="http://schemas.microsoft.com/office/powerpoint/2010/main" val="100979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Kinsey’s Scale of Sexual Orientation</a:t>
            </a:r>
          </a:p>
        </p:txBody>
      </p:sp>
      <p:pic>
        <p:nvPicPr>
          <p:cNvPr id="5" name="Content Placeholder 10" descr="A graph depicting a Kinsey scale">
            <a:extLst>
              <a:ext uri="{FF2B5EF4-FFF2-40B4-BE49-F238E27FC236}">
                <a16:creationId xmlns:a16="http://schemas.microsoft.com/office/drawing/2014/main" id="{589D5DFD-6768-728E-C206-EAE38A131DFE}"/>
              </a:ext>
            </a:extLst>
          </p:cNvPr>
          <p:cNvPicPr>
            <a:picLocks noChangeAspect="1"/>
          </p:cNvPicPr>
          <p:nvPr/>
        </p:nvPicPr>
        <p:blipFill rotWithShape="1">
          <a:blip r:embed="rId2"/>
          <a:srcRect l="11187" r="11187"/>
          <a:stretch/>
        </p:blipFill>
        <p:spPr>
          <a:xfrm>
            <a:off x="457200" y="2105850"/>
            <a:ext cx="4366953" cy="3164459"/>
          </a:xfrm>
          <a:prstGeom prst="rect">
            <a:avLst/>
          </a:prstGeom>
          <a:noFill/>
        </p:spPr>
      </p:pic>
      <p:sp>
        <p:nvSpPr>
          <p:cNvPr id="6" name="TextBox 5">
            <a:extLst>
              <a:ext uri="{FF2B5EF4-FFF2-40B4-BE49-F238E27FC236}">
                <a16:creationId xmlns:a16="http://schemas.microsoft.com/office/drawing/2014/main" id="{40850E59-599A-0B1A-1990-70908367CCF7}"/>
              </a:ext>
            </a:extLst>
          </p:cNvPr>
          <p:cNvSpPr txBox="1"/>
          <p:nvPr/>
        </p:nvSpPr>
        <p:spPr>
          <a:xfrm>
            <a:off x="2278054" y="5270309"/>
            <a:ext cx="625492" cy="253916"/>
          </a:xfrm>
          <a:prstGeom prst="rect">
            <a:avLst/>
          </a:prstGeom>
          <a:noFill/>
        </p:spPr>
        <p:txBody>
          <a:bodyPr wrap="none" rtlCol="0">
            <a:spAutoFit/>
          </a:bodyPr>
          <a:lstStyle/>
          <a:p>
            <a:r>
              <a:rPr lang="en-US" sz="1050" dirty="0">
                <a:solidFill>
                  <a:srgbClr val="182F58"/>
                </a:solidFill>
              </a:rPr>
              <a:t>Figure 4</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724400" y="1524000"/>
            <a:ext cx="3962400" cy="4328160"/>
          </a:xfrm>
        </p:spPr>
        <p:txBody>
          <a:bodyPr/>
          <a:lstStyle/>
          <a:p>
            <a:r>
              <a:rPr lang="en-US" dirty="0"/>
              <a:t>Alfred Kinsey, author of the Kinsey Report, was among the first to conceptualize sexuality as a continuum rather than a strict dichotomy. </a:t>
            </a:r>
          </a:p>
        </p:txBody>
      </p:sp>
    </p:spTree>
    <p:extLst>
      <p:ext uri="{BB962C8B-B14F-4D97-AF65-F5344CB8AC3E}">
        <p14:creationId xmlns:p14="http://schemas.microsoft.com/office/powerpoint/2010/main" val="501318332"/>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c8cd511-8ed0-407a-9799-f48fe2dc8a8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2D15BC18887D4EB62EDD26BBEBA897" ma:contentTypeVersion="11" ma:contentTypeDescription="Create a new document." ma:contentTypeScope="" ma:versionID="c23a0132dd2b7704c532e1c81d214892">
  <xsd:schema xmlns:xsd="http://www.w3.org/2001/XMLSchema" xmlns:xs="http://www.w3.org/2001/XMLSchema" xmlns:p="http://schemas.microsoft.com/office/2006/metadata/properties" xmlns:ns3="debfe13e-85f9-4836-9142-49a6865ef940" xmlns:ns4="dc8cd511-8ed0-407a-9799-f48fe2dc8a8a" targetNamespace="http://schemas.microsoft.com/office/2006/metadata/properties" ma:root="true" ma:fieldsID="1b8cd948b6a2513cb9b7b83ab2226a06" ns3:_="" ns4:_="">
    <xsd:import namespace="debfe13e-85f9-4836-9142-49a6865ef940"/>
    <xsd:import namespace="dc8cd511-8ed0-407a-9799-f48fe2dc8a8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_activity" minOccurs="0"/>
                <xsd:element ref="ns4:MediaServiceDateTaken" minOccurs="0"/>
                <xsd:element ref="ns4:MediaServiceSearchPropertie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fe13e-85f9-4836-9142-49a6865ef94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8cd511-8ed0-407a-9799-f48fe2dc8a8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72535D-E85D-4855-A60B-41A627C5B141}">
  <ds:schemaRefs>
    <ds:schemaRef ds:uri="http://schemas.microsoft.com/sharepoint/v3/contenttype/forms"/>
  </ds:schemaRefs>
</ds:datastoreItem>
</file>

<file path=customXml/itemProps2.xml><?xml version="1.0" encoding="utf-8"?>
<ds:datastoreItem xmlns:ds="http://schemas.openxmlformats.org/officeDocument/2006/customXml" ds:itemID="{AE14ED7A-8BA5-4070-B20B-2E092D765C4C}">
  <ds:schemaRefs>
    <ds:schemaRef ds:uri="http://schemas.openxmlformats.org/package/2006/metadata/core-properties"/>
    <ds:schemaRef ds:uri="http://schemas.microsoft.com/office/2006/documentManagement/types"/>
    <ds:schemaRef ds:uri="debfe13e-85f9-4836-9142-49a6865ef940"/>
    <ds:schemaRef ds:uri="http://purl.org/dc/terms/"/>
    <ds:schemaRef ds:uri="http://purl.org/dc/elements/1.1/"/>
    <ds:schemaRef ds:uri="http://www.w3.org/XML/1998/namespace"/>
    <ds:schemaRef ds:uri="http://schemas.microsoft.com/office/2006/metadata/properties"/>
    <ds:schemaRef ds:uri="http://schemas.microsoft.com/office/infopath/2007/PartnerControls"/>
    <ds:schemaRef ds:uri="dc8cd511-8ed0-407a-9799-f48fe2dc8a8a"/>
    <ds:schemaRef ds:uri="http://purl.org/dc/dcmitype/"/>
  </ds:schemaRefs>
</ds:datastoreItem>
</file>

<file path=customXml/itemProps3.xml><?xml version="1.0" encoding="utf-8"?>
<ds:datastoreItem xmlns:ds="http://schemas.openxmlformats.org/officeDocument/2006/customXml" ds:itemID="{1083FC81-72AB-48F2-ABBB-02CAE2022C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bfe13e-85f9-4836-9142-49a6865ef940"/>
    <ds:schemaRef ds:uri="dc8cd511-8ed0-407a-9799-f48fe2dc8a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TotalTime>
  <Words>1387</Words>
  <Application>Microsoft Office PowerPoint</Application>
  <PresentationFormat>On-screen Show (4:3)</PresentationFormat>
  <Paragraphs>111</Paragraphs>
  <Slides>23</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Aptos</vt:lpstr>
      <vt:lpstr>Century Gothic</vt:lpstr>
      <vt:lpstr>Aptos Display</vt:lpstr>
      <vt:lpstr>Office Theme</vt:lpstr>
      <vt:lpstr>1_Office Theme</vt:lpstr>
      <vt:lpstr>Lesson 10.3</vt:lpstr>
      <vt:lpstr>Sexuality</vt:lpstr>
      <vt:lpstr>Lesson 10.3 Figure 1</vt:lpstr>
      <vt:lpstr>Sexuality And Sexual Orientation</vt:lpstr>
      <vt:lpstr>Common Sexual Orientations</vt:lpstr>
      <vt:lpstr>Heteronormativity</vt:lpstr>
      <vt:lpstr>On Your Own</vt:lpstr>
      <vt:lpstr>Awareness Of Sexual Orientation</vt:lpstr>
      <vt:lpstr>Kinsey’s Scale of Sexual Orientation</vt:lpstr>
      <vt:lpstr>Homosocial</vt:lpstr>
      <vt:lpstr>Sexuality and Discrimination</vt:lpstr>
      <vt:lpstr>Examples of Discriminatory Action</vt:lpstr>
      <vt:lpstr>Heterosexism</vt:lpstr>
      <vt:lpstr>Equality Act</vt:lpstr>
      <vt:lpstr>Public Policies On Non-discrimination</vt:lpstr>
      <vt:lpstr>Lesson 10.3 Figure 6</vt:lpstr>
      <vt:lpstr>Child Custody Laws</vt:lpstr>
      <vt:lpstr>Lesson 10.3 Figure  7</vt:lpstr>
      <vt:lpstr>Sexual Fluidity</vt:lpstr>
      <vt:lpstr>Conversion Therapy</vt:lpstr>
      <vt:lpstr>Reflection Questions</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Psychology, 2nd Edition</dc:title>
  <dc:creator>Hawkes Learning</dc:creator>
  <cp:keywords>Psychology</cp:keywords>
  <cp:lastModifiedBy>Talissa Nahass</cp:lastModifiedBy>
  <cp:revision>6</cp:revision>
  <dcterms:created xsi:type="dcterms:W3CDTF">2013-04-26T14:43:13Z</dcterms:created>
  <dcterms:modified xsi:type="dcterms:W3CDTF">2024-07-23T21:10:23Z</dcterms:modified>
  <cp:category>Psychology</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0x010100CA2D15BC18887D4EB62EDD26BBEBA897</vt:lpwstr>
  </property>
</Properties>
</file>