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19"/>
  </p:notesMasterIdLst>
  <p:handoutMasterIdLst>
    <p:handoutMasterId r:id="rId20"/>
  </p:handoutMasterIdLst>
  <p:sldIdLst>
    <p:sldId id="272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90" r:id="rId13"/>
    <p:sldId id="285" r:id="rId14"/>
    <p:sldId id="286" r:id="rId15"/>
    <p:sldId id="287" r:id="rId16"/>
    <p:sldId id="273" r:id="rId17"/>
    <p:sldId id="318" r:id="rId1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7" autoAdjust="0"/>
    <p:restoredTop sz="86410" autoAdjust="0"/>
  </p:normalViewPr>
  <p:slideViewPr>
    <p:cSldViewPr>
      <p:cViewPr varScale="1">
        <p:scale>
          <a:sx n="54" d="100"/>
          <a:sy n="54" d="100"/>
        </p:scale>
        <p:origin x="10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2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D32B605F-A0E0-8B19-9045-91F466B460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34" y="297219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95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55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4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33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33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2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25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83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53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12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6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6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11.1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What Is Personality?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Wilhelm Wundt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Wilhelm Wundt also built off of Galen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theory but suggested that a better description of personality could be achieved using two major axes.</a:t>
            </a:r>
          </a:p>
          <a:p>
            <a:pPr lvl="1"/>
            <a:r>
              <a:rPr lang="en-US" dirty="0"/>
              <a:t>The two axes were: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Emotional/nonemotional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Changeable/unchangeable</a:t>
            </a:r>
          </a:p>
          <a:p>
            <a:pPr lvl="1"/>
            <a:r>
              <a:rPr lang="en-US" dirty="0"/>
              <a:t>The first axis separated strong from weak emotions.</a:t>
            </a:r>
          </a:p>
          <a:p>
            <a:pPr lvl="1"/>
            <a:r>
              <a:rPr lang="en-US" dirty="0"/>
              <a:t>The second axis divided the changeable temperaments.</a:t>
            </a:r>
          </a:p>
          <a:p>
            <a:pPr lvl="1"/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10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86DA6-F350-AE96-C044-309A9BDD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11.1 Figure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B0A41-ADE2-4762-8B09-3EB06AAD6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19" y="5257800"/>
            <a:ext cx="8229600" cy="762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Caption: Developed from Galen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theory of the four temperaments, Kant proposed trait words to describe each temperament. Wundt later suggested the arrangement of the traits on two major axes.</a:t>
            </a:r>
          </a:p>
        </p:txBody>
      </p:sp>
      <p:pic>
        <p:nvPicPr>
          <p:cNvPr id="4" name="Content Placeholder 6" descr="A graphic showing the specifics of the four temperaments">
            <a:extLst>
              <a:ext uri="{FF2B5EF4-FFF2-40B4-BE49-F238E27FC236}">
                <a16:creationId xmlns:a16="http://schemas.microsoft.com/office/drawing/2014/main" id="{166F2ABA-9401-20A8-B4A2-8AC9D37B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066298"/>
            <a:ext cx="7035800" cy="3957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122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053840"/>
          </a:xfrm>
        </p:spPr>
        <p:txBody>
          <a:bodyPr/>
          <a:lstStyle/>
          <a:p>
            <a:r>
              <a:rPr lang="en-US" dirty="0"/>
              <a:t>Consult the chart on the previous slide. Indicate which manner of emotions fits each temperament (i.e., strong emotions + unchangeable).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Melancholic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Choleric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Phlegmatic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Sanguine </a:t>
            </a:r>
          </a:p>
        </p:txBody>
      </p:sp>
    </p:spTree>
    <p:extLst>
      <p:ext uri="{BB962C8B-B14F-4D97-AF65-F5344CB8AC3E}">
        <p14:creationId xmlns:p14="http://schemas.microsoft.com/office/powerpoint/2010/main" val="919394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Sigmond Freud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Sigmond Freud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psychodynamic perspective of personality was the first comprehensive theory of personality.  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The theory explained a wide variety of both normal and abnormal behaviors.</a:t>
            </a:r>
          </a:p>
          <a:p>
            <a:pPr lvl="1"/>
            <a:r>
              <a:rPr lang="en-US" dirty="0"/>
              <a:t>Freud stated that sex and aggression, along with childhood sexuality, are forces that influence our personality. 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3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Neo-Freudians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group of Freud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followers called neo-Freudians reduced the emphasis on sex.</a:t>
            </a:r>
          </a:p>
          <a:p>
            <a:pPr lvl="1"/>
            <a:r>
              <a:rPr lang="en-US" dirty="0"/>
              <a:t>Their theories focused more on the social environment and the effects of culture on shaping personality.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Freud and the neo-Fr</a:t>
            </a:r>
            <a:r>
              <a:rPr lang="en-US" dirty="0"/>
              <a:t>eudian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theories dominated through the first half of the 20</a:t>
            </a:r>
            <a:r>
              <a:rPr lang="en-US" baseline="30000" dirty="0"/>
              <a:t>th</a:t>
            </a:r>
            <a:r>
              <a:rPr lang="en-US" dirty="0"/>
              <a:t> century.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55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Personality, the long-standing traits and patterns that propel individuals to think, feel, and behave in specific ways constantly, have been studied for over 2,000 years.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Early emphasis was on bodily fluids and their effects on personality. These beliefs dominated for over 1,000 years.</a:t>
            </a:r>
          </a:p>
          <a:p>
            <a:endParaRPr lang="en-US" dirty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Freud and the neo-Freudians were the first to compose a comprehensive personality theory. These theories lasted into the middle of the 20</a:t>
            </a:r>
            <a:r>
              <a:rPr lang="en-US" baseline="30000" dirty="0">
                <a:solidFill>
                  <a:schemeClr val="accent5">
                    <a:lumMod val="25000"/>
                  </a:schemeClr>
                </a:solidFill>
              </a:rPr>
              <a:t>th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 century.</a:t>
            </a:r>
          </a:p>
          <a:p>
            <a:endParaRPr lang="en-US" dirty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Other theories have emerged since Freud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s work. These include learning, humanistic, biological, evolutionary, trait, and cultural perspectives. 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994172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987040"/>
          </a:xfrm>
        </p:spPr>
        <p:txBody>
          <a:bodyPr/>
          <a:lstStyle/>
          <a:p>
            <a:r>
              <a:rPr lang="en-US" b="1" dirty="0"/>
              <a:t>Personality</a:t>
            </a:r>
            <a:r>
              <a:rPr lang="en-US" dirty="0"/>
              <a:t> refers to the long-standing traits and patterns that propel individuals to constantly think, feel, and behave in specific ways. </a:t>
            </a:r>
          </a:p>
          <a:p>
            <a:pPr lvl="1"/>
            <a:r>
              <a:rPr lang="en-US" dirty="0"/>
              <a:t>Our personality is what makes us unique.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Personality is thought to be long term, stable, and not easily changed.</a:t>
            </a:r>
          </a:p>
        </p:txBody>
      </p:sp>
      <p:pic>
        <p:nvPicPr>
          <p:cNvPr id="4" name="Content Placeholder 6" descr="Three photographs depict happiness, curiosity, and worry.">
            <a:extLst>
              <a:ext uri="{FF2B5EF4-FFF2-40B4-BE49-F238E27FC236}">
                <a16:creationId xmlns:a16="http://schemas.microsoft.com/office/drawing/2014/main" id="{AF50B118-843E-3F1C-AF95-A8F31738B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7" b="23951"/>
          <a:stretch/>
        </p:blipFill>
        <p:spPr>
          <a:xfrm>
            <a:off x="1371600" y="4027240"/>
            <a:ext cx="6400800" cy="177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339B9-0E0B-479C-A7CB-AE4CC7A890A4}"/>
              </a:ext>
            </a:extLst>
          </p:cNvPr>
          <p:cNvSpPr txBox="1"/>
          <p:nvPr/>
        </p:nvSpPr>
        <p:spPr>
          <a:xfrm>
            <a:off x="4536831" y="580524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302803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996441"/>
          </a:xfrm>
        </p:spPr>
        <p:txBody>
          <a:bodyPr/>
          <a:lstStyle/>
          <a:p>
            <a:r>
              <a:rPr lang="en-US" dirty="0"/>
              <a:t>Think about how your personality compares to those of your family, friends, classmates, or coworkers. What personality strengths do you see in yourself? In others?</a:t>
            </a:r>
          </a:p>
        </p:txBody>
      </p:sp>
      <p:pic>
        <p:nvPicPr>
          <p:cNvPr id="4" name="Content Placeholder 8" descr="A photograph shows two boys outside; one is pointing at a flock of birds.">
            <a:extLst>
              <a:ext uri="{FF2B5EF4-FFF2-40B4-BE49-F238E27FC236}">
                <a16:creationId xmlns:a16="http://schemas.microsoft.com/office/drawing/2014/main" id="{0E1D0E26-1347-D386-725F-11956B014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"/>
          <a:stretch/>
        </p:blipFill>
        <p:spPr>
          <a:xfrm>
            <a:off x="2743200" y="3357656"/>
            <a:ext cx="4114800" cy="2286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C88E2D-234E-EE62-D4EC-653D5027E077}"/>
              </a:ext>
            </a:extLst>
          </p:cNvPr>
          <p:cNvSpPr txBox="1"/>
          <p:nvPr/>
        </p:nvSpPr>
        <p:spPr>
          <a:xfrm>
            <a:off x="4487854" y="5643656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3562555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Historical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95400"/>
            <a:ext cx="4704303" cy="4572000"/>
          </a:xfrm>
        </p:spPr>
        <p:txBody>
          <a:bodyPr/>
          <a:lstStyle/>
          <a:p>
            <a:r>
              <a:rPr lang="en-US" dirty="0"/>
              <a:t>Personality has been studied for at least 2,000 years.</a:t>
            </a:r>
          </a:p>
          <a:p>
            <a:pPr lvl="1"/>
            <a:r>
              <a:rPr lang="en-US" dirty="0"/>
              <a:t>Originating in philosophy and medicine, psychology is somewhat of a latecomer to this field of study.</a:t>
            </a:r>
            <a:endParaRPr lang="en-US" dirty="0">
              <a:solidFill>
                <a:srgbClr val="2B7799"/>
              </a:solidFill>
            </a:endParaRPr>
          </a:p>
        </p:txBody>
      </p:sp>
      <p:pic>
        <p:nvPicPr>
          <p:cNvPr id="4" name="Content Placeholder 6" descr="One illustration for the American Phrenological Journal and one illustration of a practicing phrenologist is shown.">
            <a:extLst>
              <a:ext uri="{FF2B5EF4-FFF2-40B4-BE49-F238E27FC236}">
                <a16:creationId xmlns:a16="http://schemas.microsoft.com/office/drawing/2014/main" id="{258BB425-F2EB-14DD-FB69-125040C4F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5"/>
          <a:stretch/>
        </p:blipFill>
        <p:spPr>
          <a:xfrm>
            <a:off x="4856703" y="1676400"/>
            <a:ext cx="4224528" cy="234696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DB2EC-91B2-0C62-68CE-C6953D00026E}"/>
              </a:ext>
            </a:extLst>
          </p:cNvPr>
          <p:cNvSpPr txBox="1"/>
          <p:nvPr/>
        </p:nvSpPr>
        <p:spPr>
          <a:xfrm>
            <a:off x="6675480" y="402336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120049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Hippocrates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Hippocrates theorized that personality traits and human behaviors are based on four separate temperaments associated with four fluids (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humors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) of the body.</a:t>
            </a:r>
          </a:p>
          <a:p>
            <a:pPr lvl="1"/>
            <a:r>
              <a:rPr lang="en-US" dirty="0"/>
              <a:t>Choleric temperament (yellow bile from the liver)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Melancholic temperament (black bile fro</a:t>
            </a:r>
            <a:r>
              <a:rPr lang="en-US" dirty="0"/>
              <a:t>m the kidneys)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Sanguine temperament (red blood from the heart)</a:t>
            </a:r>
          </a:p>
          <a:p>
            <a:pPr lvl="1"/>
            <a:r>
              <a:rPr lang="en-US" dirty="0"/>
              <a:t>Phlegmatic temperament (white phlegm from the lungs)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44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Galen (Greek physician and philosopher) built on Hippocrates theory. </a:t>
            </a:r>
          </a:p>
          <a:p>
            <a:pPr lvl="1"/>
            <a:r>
              <a:rPr lang="en-US" dirty="0"/>
              <a:t>He believed that both diseases and personality differences could be explained by imbalances in the humors.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He also believed that each person exhibits one of the four humors.</a:t>
            </a:r>
          </a:p>
          <a:p>
            <a:pPr lvl="1"/>
            <a:r>
              <a:rPr lang="en-US" dirty="0"/>
              <a:t>Galen’s theory was prevalent for over 1,000 years.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6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Temperaments Associated With The Four Humors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Choleric </a:t>
            </a:r>
          </a:p>
          <a:p>
            <a:pPr lvl="1"/>
            <a:r>
              <a:rPr lang="en-US" dirty="0"/>
              <a:t>Passionate, ambitious, bold</a:t>
            </a:r>
          </a:p>
          <a:p>
            <a:r>
              <a:rPr lang="en-US" dirty="0"/>
              <a:t>Melancholic</a:t>
            </a:r>
          </a:p>
          <a:p>
            <a:pPr lvl="1"/>
            <a:r>
              <a:rPr lang="en-US" dirty="0"/>
              <a:t>Reserved, anxious, unhappy</a:t>
            </a:r>
          </a:p>
          <a:p>
            <a:r>
              <a:rPr lang="en-US" dirty="0"/>
              <a:t>Sanguine</a:t>
            </a:r>
          </a:p>
          <a:p>
            <a:pPr lvl="1"/>
            <a:r>
              <a:rPr lang="en-US" dirty="0"/>
              <a:t>Joyful, eager, optimistic</a:t>
            </a:r>
          </a:p>
          <a:p>
            <a:r>
              <a:rPr lang="en-US" dirty="0"/>
              <a:t>Phlegmatic</a:t>
            </a:r>
          </a:p>
          <a:p>
            <a:pPr lvl="1"/>
            <a:r>
              <a:rPr lang="en-US" dirty="0"/>
              <a:t>Calm, reliable, thoughtful</a:t>
            </a:r>
          </a:p>
        </p:txBody>
      </p:sp>
    </p:spTree>
    <p:extLst>
      <p:ext uri="{BB962C8B-B14F-4D97-AF65-F5344CB8AC3E}">
        <p14:creationId xmlns:p14="http://schemas.microsoft.com/office/powerpoint/2010/main" val="402834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Franz Gall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/>
              <a:t>Franz Gall proposed that the distances between bumps on the skull reveal a person’s personality traits, character, and mental abilities.</a:t>
            </a:r>
          </a:p>
          <a:p>
            <a:pPr lvl="1"/>
            <a:r>
              <a:rPr lang="en-US" dirty="0"/>
              <a:t>Phrenology: the pseudoscience described by Gall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Discredited as a valid theory due to lack of empirical support</a:t>
            </a:r>
          </a:p>
        </p:txBody>
      </p:sp>
    </p:spTree>
    <p:extLst>
      <p:ext uri="{BB962C8B-B14F-4D97-AF65-F5344CB8AC3E}">
        <p14:creationId xmlns:p14="http://schemas.microsoft.com/office/powerpoint/2010/main" val="182798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Immanuel Kant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Immanuel Kant agreed with Galen that everyone could be sorted into one of the four temperaments and that there was no overlap between the four categories. </a:t>
            </a:r>
          </a:p>
          <a:p>
            <a:pPr lvl="1"/>
            <a:r>
              <a:rPr lang="en-US" dirty="0"/>
              <a:t>He developed a list of traits that could be used to describe the personality of a person from each of the four temperaments.</a:t>
            </a:r>
          </a:p>
        </p:txBody>
      </p:sp>
    </p:spTree>
    <p:extLst>
      <p:ext uri="{BB962C8B-B14F-4D97-AF65-F5344CB8AC3E}">
        <p14:creationId xmlns:p14="http://schemas.microsoft.com/office/powerpoint/2010/main" val="2821623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687</Words>
  <Application>Microsoft Office PowerPoint</Application>
  <PresentationFormat>On-screen Show (4:3)</PresentationFormat>
  <Paragraphs>75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11.1</vt:lpstr>
      <vt:lpstr>Personality</vt:lpstr>
      <vt:lpstr>Reflection Question</vt:lpstr>
      <vt:lpstr>Historical Perspectives</vt:lpstr>
      <vt:lpstr>Hippocrates</vt:lpstr>
      <vt:lpstr>Galen</vt:lpstr>
      <vt:lpstr>Temperaments Associated With The Four Humors</vt:lpstr>
      <vt:lpstr>Franz Gall</vt:lpstr>
      <vt:lpstr>Immanuel Kant</vt:lpstr>
      <vt:lpstr>Wilhelm Wundt</vt:lpstr>
      <vt:lpstr>Lesson 11.1 Figure 4</vt:lpstr>
      <vt:lpstr>On Your Own</vt:lpstr>
      <vt:lpstr>Sigmond Freud</vt:lpstr>
      <vt:lpstr>Neo-Freudians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11.1 What is Personality</dc:title>
  <dc:creator>Hawkes Learning</dc:creator>
  <cp:keywords>Psychology</cp:keywords>
  <cp:lastModifiedBy>Talissa Nahass</cp:lastModifiedBy>
  <cp:revision>181</cp:revision>
  <dcterms:created xsi:type="dcterms:W3CDTF">2013-04-26T14:43:13Z</dcterms:created>
  <dcterms:modified xsi:type="dcterms:W3CDTF">2024-07-23T21:10:38Z</dcterms:modified>
  <cp:category>Psychology</cp:category>
</cp:coreProperties>
</file>